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3"/>
  </p:notesMasterIdLst>
  <p:sldIdLst>
    <p:sldId id="256" r:id="rId2"/>
    <p:sldId id="257" r:id="rId3"/>
    <p:sldId id="258" r:id="rId4"/>
    <p:sldId id="259" r:id="rId5"/>
    <p:sldId id="276" r:id="rId6"/>
    <p:sldId id="260" r:id="rId7"/>
    <p:sldId id="261" r:id="rId8"/>
    <p:sldId id="262" r:id="rId9"/>
    <p:sldId id="263" r:id="rId10"/>
    <p:sldId id="264" r:id="rId11"/>
    <p:sldId id="265" r:id="rId12"/>
    <p:sldId id="266" r:id="rId13"/>
    <p:sldId id="267" r:id="rId14"/>
    <p:sldId id="268" r:id="rId15"/>
    <p:sldId id="277" r:id="rId16"/>
    <p:sldId id="278" r:id="rId17"/>
    <p:sldId id="279" r:id="rId18"/>
    <p:sldId id="280" r:id="rId19"/>
    <p:sldId id="281" r:id="rId20"/>
    <p:sldId id="282" r:id="rId21"/>
    <p:sldId id="275" r:id="rId22"/>
    <p:sldId id="283" r:id="rId23"/>
    <p:sldId id="284" r:id="rId24"/>
    <p:sldId id="285" r:id="rId25"/>
    <p:sldId id="286" r:id="rId26"/>
    <p:sldId id="287" r:id="rId27"/>
    <p:sldId id="288" r:id="rId28"/>
    <p:sldId id="289" r:id="rId29"/>
    <p:sldId id="290" r:id="rId30"/>
    <p:sldId id="291" r:id="rId31"/>
    <p:sldId id="292" r:id="rId32"/>
    <p:sldId id="293" r:id="rId33"/>
    <p:sldId id="294" r:id="rId34"/>
    <p:sldId id="295" r:id="rId35"/>
    <p:sldId id="296" r:id="rId36"/>
    <p:sldId id="297" r:id="rId37"/>
    <p:sldId id="298" r:id="rId38"/>
    <p:sldId id="299" r:id="rId39"/>
    <p:sldId id="300" r:id="rId40"/>
    <p:sldId id="301" r:id="rId41"/>
    <p:sldId id="302" r:id="rId42"/>
  </p:sld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111" d="100"/>
          <a:sy n="111" d="100"/>
        </p:scale>
        <p:origin x="558"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395275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0A5055-622E-0AB7-15CE-FC6FB3273BF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C3BB987-820E-9AF3-F3F3-0F26F1342BE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582C5CB-3A49-0B33-C65A-979681F454C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6405E9D-54F7-8E7B-C060-1CCC7B3332C0}"/>
              </a:ext>
            </a:extLst>
          </p:cNvPr>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23765525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12.png"/></Relationships>
</file>

<file path=ppt/slides/_rels/slide10.xml.rels><?xml version="1.0" encoding="UTF-8" standalone="yes"?>
<Relationships xmlns="http://schemas.openxmlformats.org/package/2006/relationships"><Relationship Id="rId8" Type="http://schemas.openxmlformats.org/officeDocument/2006/relationships/image" Target="../media/image132.png"/><Relationship Id="rId13" Type="http://schemas.openxmlformats.org/officeDocument/2006/relationships/image" Target="../media/image13.png"/><Relationship Id="rId3" Type="http://schemas.openxmlformats.org/officeDocument/2006/relationships/image" Target="../media/image1.png"/><Relationship Id="rId7" Type="http://schemas.openxmlformats.org/officeDocument/2006/relationships/image" Target="../media/image131.png"/><Relationship Id="rId12" Type="http://schemas.openxmlformats.org/officeDocument/2006/relationships/image" Target="../media/image136.png"/><Relationship Id="rId17" Type="http://schemas.openxmlformats.org/officeDocument/2006/relationships/image" Target="../media/image140.png"/><Relationship Id="rId2" Type="http://schemas.openxmlformats.org/officeDocument/2006/relationships/notesSlide" Target="../notesSlides/notesSlide10.xml"/><Relationship Id="rId16" Type="http://schemas.openxmlformats.org/officeDocument/2006/relationships/image" Target="../media/image139.png"/><Relationship Id="rId1" Type="http://schemas.openxmlformats.org/officeDocument/2006/relationships/slideLayout" Target="../slideLayouts/slideLayout1.xml"/><Relationship Id="rId6" Type="http://schemas.openxmlformats.org/officeDocument/2006/relationships/image" Target="../media/image94.png"/><Relationship Id="rId11" Type="http://schemas.openxmlformats.org/officeDocument/2006/relationships/image" Target="../media/image135.png"/><Relationship Id="rId5" Type="http://schemas.openxmlformats.org/officeDocument/2006/relationships/image" Target="../media/image93.png"/><Relationship Id="rId15" Type="http://schemas.openxmlformats.org/officeDocument/2006/relationships/image" Target="../media/image138.png"/><Relationship Id="rId10" Type="http://schemas.openxmlformats.org/officeDocument/2006/relationships/image" Target="../media/image134.png"/><Relationship Id="rId4" Type="http://schemas.openxmlformats.org/officeDocument/2006/relationships/image" Target="../media/image92.png"/><Relationship Id="rId9" Type="http://schemas.openxmlformats.org/officeDocument/2006/relationships/image" Target="../media/image133.png"/><Relationship Id="rId14" Type="http://schemas.openxmlformats.org/officeDocument/2006/relationships/image" Target="../media/image137.png"/></Relationships>
</file>

<file path=ppt/slides/_rels/slide11.xml.rels><?xml version="1.0" encoding="UTF-8" standalone="yes"?>
<Relationships xmlns="http://schemas.openxmlformats.org/package/2006/relationships"><Relationship Id="rId8" Type="http://schemas.openxmlformats.org/officeDocument/2006/relationships/image" Target="../media/image142.png"/><Relationship Id="rId13" Type="http://schemas.openxmlformats.org/officeDocument/2006/relationships/image" Target="../media/image147.png"/><Relationship Id="rId3" Type="http://schemas.openxmlformats.org/officeDocument/2006/relationships/image" Target="../media/image1.png"/><Relationship Id="rId7" Type="http://schemas.openxmlformats.org/officeDocument/2006/relationships/image" Target="../media/image141.png"/><Relationship Id="rId12" Type="http://schemas.openxmlformats.org/officeDocument/2006/relationships/image" Target="../media/image146.png"/><Relationship Id="rId17" Type="http://schemas.openxmlformats.org/officeDocument/2006/relationships/image" Target="../media/image102.png"/><Relationship Id="rId2" Type="http://schemas.openxmlformats.org/officeDocument/2006/relationships/notesSlide" Target="../notesSlides/notesSlide11.xml"/><Relationship Id="rId16" Type="http://schemas.openxmlformats.org/officeDocument/2006/relationships/image" Target="../media/image150.png"/><Relationship Id="rId1" Type="http://schemas.openxmlformats.org/officeDocument/2006/relationships/slideLayout" Target="../slideLayouts/slideLayout1.xml"/><Relationship Id="rId6" Type="http://schemas.openxmlformats.org/officeDocument/2006/relationships/image" Target="../media/image94.png"/><Relationship Id="rId11" Type="http://schemas.openxmlformats.org/officeDocument/2006/relationships/image" Target="../media/image145.png"/><Relationship Id="rId5" Type="http://schemas.openxmlformats.org/officeDocument/2006/relationships/image" Target="../media/image93.png"/><Relationship Id="rId15" Type="http://schemas.openxmlformats.org/officeDocument/2006/relationships/image" Target="../media/image149.png"/><Relationship Id="rId10" Type="http://schemas.openxmlformats.org/officeDocument/2006/relationships/image" Target="../media/image144.png"/><Relationship Id="rId4" Type="http://schemas.openxmlformats.org/officeDocument/2006/relationships/image" Target="../media/image92.png"/><Relationship Id="rId9" Type="http://schemas.openxmlformats.org/officeDocument/2006/relationships/image" Target="../media/image143.png"/><Relationship Id="rId14" Type="http://schemas.openxmlformats.org/officeDocument/2006/relationships/image" Target="../media/image148.png"/></Relationships>
</file>

<file path=ppt/slides/_rels/slide12.xml.rels><?xml version="1.0" encoding="UTF-8" standalone="yes"?>
<Relationships xmlns="http://schemas.openxmlformats.org/package/2006/relationships"><Relationship Id="rId8" Type="http://schemas.openxmlformats.org/officeDocument/2006/relationships/image" Target="../media/image154.png"/><Relationship Id="rId13" Type="http://schemas.openxmlformats.org/officeDocument/2006/relationships/image" Target="../media/image122.png"/><Relationship Id="rId18" Type="http://schemas.openxmlformats.org/officeDocument/2006/relationships/image" Target="../media/image161.png"/><Relationship Id="rId3" Type="http://schemas.openxmlformats.org/officeDocument/2006/relationships/image" Target="../media/image151.png"/><Relationship Id="rId21" Type="http://schemas.openxmlformats.org/officeDocument/2006/relationships/image" Target="../media/image163.png"/><Relationship Id="rId7" Type="http://schemas.openxmlformats.org/officeDocument/2006/relationships/image" Target="../media/image153.png"/><Relationship Id="rId12" Type="http://schemas.openxmlformats.org/officeDocument/2006/relationships/image" Target="../media/image157.png"/><Relationship Id="rId17" Type="http://schemas.openxmlformats.org/officeDocument/2006/relationships/image" Target="../media/image160.png"/><Relationship Id="rId2" Type="http://schemas.openxmlformats.org/officeDocument/2006/relationships/notesSlide" Target="../notesSlides/notesSlide12.xml"/><Relationship Id="rId16" Type="http://schemas.openxmlformats.org/officeDocument/2006/relationships/image" Target="../media/image145.png"/><Relationship Id="rId20" Type="http://schemas.openxmlformats.org/officeDocument/2006/relationships/image" Target="../media/image162.png"/><Relationship Id="rId1" Type="http://schemas.openxmlformats.org/officeDocument/2006/relationships/slideLayout" Target="../slideLayouts/slideLayout1.xml"/><Relationship Id="rId6" Type="http://schemas.openxmlformats.org/officeDocument/2006/relationships/image" Target="../media/image94.png"/><Relationship Id="rId11" Type="http://schemas.openxmlformats.org/officeDocument/2006/relationships/image" Target="../media/image156.png"/><Relationship Id="rId5" Type="http://schemas.openxmlformats.org/officeDocument/2006/relationships/image" Target="../media/image152.png"/><Relationship Id="rId15" Type="http://schemas.openxmlformats.org/officeDocument/2006/relationships/image" Target="../media/image159.png"/><Relationship Id="rId10" Type="http://schemas.openxmlformats.org/officeDocument/2006/relationships/image" Target="../media/image155.png"/><Relationship Id="rId19" Type="http://schemas.openxmlformats.org/officeDocument/2006/relationships/image" Target="../media/image100.png"/><Relationship Id="rId4" Type="http://schemas.openxmlformats.org/officeDocument/2006/relationships/image" Target="../media/image92.png"/><Relationship Id="rId9" Type="http://schemas.openxmlformats.org/officeDocument/2006/relationships/image" Target="../media/image98.png"/><Relationship Id="rId14" Type="http://schemas.openxmlformats.org/officeDocument/2006/relationships/image" Target="../media/image158.png"/><Relationship Id="rId22" Type="http://schemas.openxmlformats.org/officeDocument/2006/relationships/image" Target="../media/image140.png"/></Relationships>
</file>

<file path=ppt/slides/_rels/slide13.xml.rels><?xml version="1.0" encoding="UTF-8" standalone="yes"?>
<Relationships xmlns="http://schemas.openxmlformats.org/package/2006/relationships"><Relationship Id="rId8" Type="http://schemas.openxmlformats.org/officeDocument/2006/relationships/image" Target="../media/image165.png"/><Relationship Id="rId13" Type="http://schemas.openxmlformats.org/officeDocument/2006/relationships/image" Target="../media/image154.png"/><Relationship Id="rId18" Type="http://schemas.openxmlformats.org/officeDocument/2006/relationships/image" Target="../media/image173.png"/><Relationship Id="rId3" Type="http://schemas.openxmlformats.org/officeDocument/2006/relationships/image" Target="../media/image1.png"/><Relationship Id="rId7" Type="http://schemas.openxmlformats.org/officeDocument/2006/relationships/image" Target="../media/image164.png"/><Relationship Id="rId12" Type="http://schemas.openxmlformats.org/officeDocument/2006/relationships/image" Target="../media/image168.png"/><Relationship Id="rId17" Type="http://schemas.openxmlformats.org/officeDocument/2006/relationships/image" Target="../media/image172.png"/><Relationship Id="rId2" Type="http://schemas.openxmlformats.org/officeDocument/2006/relationships/notesSlide" Target="../notesSlides/notesSlide13.xml"/><Relationship Id="rId16" Type="http://schemas.openxmlformats.org/officeDocument/2006/relationships/image" Target="../media/image171.png"/><Relationship Id="rId20" Type="http://schemas.openxmlformats.org/officeDocument/2006/relationships/image" Target="../media/image102.png"/><Relationship Id="rId1" Type="http://schemas.openxmlformats.org/officeDocument/2006/relationships/slideLayout" Target="../slideLayouts/slideLayout1.xml"/><Relationship Id="rId6" Type="http://schemas.openxmlformats.org/officeDocument/2006/relationships/image" Target="../media/image94.png"/><Relationship Id="rId11" Type="http://schemas.openxmlformats.org/officeDocument/2006/relationships/image" Target="../media/image167.png"/><Relationship Id="rId5" Type="http://schemas.openxmlformats.org/officeDocument/2006/relationships/image" Target="../media/image93.png"/><Relationship Id="rId15" Type="http://schemas.openxmlformats.org/officeDocument/2006/relationships/image" Target="../media/image170.png"/><Relationship Id="rId10" Type="http://schemas.openxmlformats.org/officeDocument/2006/relationships/image" Target="../media/image166.png"/><Relationship Id="rId19" Type="http://schemas.openxmlformats.org/officeDocument/2006/relationships/image" Target="../media/image174.png"/><Relationship Id="rId4" Type="http://schemas.openxmlformats.org/officeDocument/2006/relationships/image" Target="../media/image92.png"/><Relationship Id="rId9" Type="http://schemas.openxmlformats.org/officeDocument/2006/relationships/image" Target="../media/image100.png"/><Relationship Id="rId14" Type="http://schemas.openxmlformats.org/officeDocument/2006/relationships/image" Target="../media/image169.png"/></Relationships>
</file>

<file path=ppt/slides/_rels/slide14.xml.rels><?xml version="1.0" encoding="UTF-8" standalone="yes"?>
<Relationships xmlns="http://schemas.openxmlformats.org/package/2006/relationships"><Relationship Id="rId8" Type="http://schemas.openxmlformats.org/officeDocument/2006/relationships/image" Target="../media/image175.png"/><Relationship Id="rId13" Type="http://schemas.openxmlformats.org/officeDocument/2006/relationships/image" Target="../media/image180.png"/><Relationship Id="rId18" Type="http://schemas.openxmlformats.org/officeDocument/2006/relationships/image" Target="../media/image185.png"/><Relationship Id="rId3" Type="http://schemas.openxmlformats.org/officeDocument/2006/relationships/image" Target="../media/image1.png"/><Relationship Id="rId7" Type="http://schemas.openxmlformats.org/officeDocument/2006/relationships/image" Target="../media/image95.png"/><Relationship Id="rId12" Type="http://schemas.openxmlformats.org/officeDocument/2006/relationships/image" Target="../media/image179.png"/><Relationship Id="rId17" Type="http://schemas.openxmlformats.org/officeDocument/2006/relationships/image" Target="../media/image184.png"/><Relationship Id="rId2" Type="http://schemas.openxmlformats.org/officeDocument/2006/relationships/notesSlide" Target="../notesSlides/notesSlide14.xml"/><Relationship Id="rId16" Type="http://schemas.openxmlformats.org/officeDocument/2006/relationships/image" Target="../media/image183.png"/><Relationship Id="rId20" Type="http://schemas.openxmlformats.org/officeDocument/2006/relationships/image" Target="../media/image187.png"/><Relationship Id="rId1" Type="http://schemas.openxmlformats.org/officeDocument/2006/relationships/slideLayout" Target="../slideLayouts/slideLayout1.xml"/><Relationship Id="rId6" Type="http://schemas.openxmlformats.org/officeDocument/2006/relationships/image" Target="../media/image94.png"/><Relationship Id="rId11" Type="http://schemas.openxmlformats.org/officeDocument/2006/relationships/image" Target="../media/image178.png"/><Relationship Id="rId5" Type="http://schemas.openxmlformats.org/officeDocument/2006/relationships/image" Target="../media/image93.png"/><Relationship Id="rId15" Type="http://schemas.openxmlformats.org/officeDocument/2006/relationships/image" Target="../media/image182.png"/><Relationship Id="rId10" Type="http://schemas.openxmlformats.org/officeDocument/2006/relationships/image" Target="../media/image177.png"/><Relationship Id="rId19" Type="http://schemas.openxmlformats.org/officeDocument/2006/relationships/image" Target="../media/image186.png"/><Relationship Id="rId4" Type="http://schemas.openxmlformats.org/officeDocument/2006/relationships/image" Target="../media/image92.png"/><Relationship Id="rId9" Type="http://schemas.openxmlformats.org/officeDocument/2006/relationships/image" Target="../media/image176.png"/><Relationship Id="rId14" Type="http://schemas.openxmlformats.org/officeDocument/2006/relationships/image" Target="../media/image181.png"/></Relationships>
</file>

<file path=ppt/slides/_rels/slide15.xml.rels><?xml version="1.0" encoding="UTF-8" standalone="yes"?>
<Relationships xmlns="http://schemas.openxmlformats.org/package/2006/relationships"><Relationship Id="rId8" Type="http://schemas.openxmlformats.org/officeDocument/2006/relationships/image" Target="../media/image192.png"/><Relationship Id="rId3" Type="http://schemas.openxmlformats.org/officeDocument/2006/relationships/image" Target="../media/image1.png"/><Relationship Id="rId7" Type="http://schemas.openxmlformats.org/officeDocument/2006/relationships/image" Target="../media/image191.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190.png"/><Relationship Id="rId11" Type="http://schemas.openxmlformats.org/officeDocument/2006/relationships/image" Target="../media/image195.png"/><Relationship Id="rId5" Type="http://schemas.openxmlformats.org/officeDocument/2006/relationships/image" Target="../media/image189.png"/><Relationship Id="rId10" Type="http://schemas.openxmlformats.org/officeDocument/2006/relationships/image" Target="../media/image194.png"/><Relationship Id="rId4" Type="http://schemas.openxmlformats.org/officeDocument/2006/relationships/image" Target="../media/image188.png"/><Relationship Id="rId9" Type="http://schemas.openxmlformats.org/officeDocument/2006/relationships/image" Target="../media/image193.png"/></Relationships>
</file>

<file path=ppt/slides/_rels/slide16.xml.rels><?xml version="1.0" encoding="UTF-8" standalone="yes"?>
<Relationships xmlns="http://schemas.openxmlformats.org/package/2006/relationships"><Relationship Id="rId8" Type="http://schemas.openxmlformats.org/officeDocument/2006/relationships/image" Target="../media/image200.png"/><Relationship Id="rId13" Type="http://schemas.openxmlformats.org/officeDocument/2006/relationships/image" Target="../media/image205.png"/><Relationship Id="rId18" Type="http://schemas.openxmlformats.org/officeDocument/2006/relationships/image" Target="../media/image210.png"/><Relationship Id="rId3" Type="http://schemas.openxmlformats.org/officeDocument/2006/relationships/image" Target="../media/image1.png"/><Relationship Id="rId7" Type="http://schemas.openxmlformats.org/officeDocument/2006/relationships/image" Target="../media/image199.png"/><Relationship Id="rId12" Type="http://schemas.openxmlformats.org/officeDocument/2006/relationships/image" Target="../media/image204.png"/><Relationship Id="rId17" Type="http://schemas.openxmlformats.org/officeDocument/2006/relationships/image" Target="../media/image209.png"/><Relationship Id="rId2" Type="http://schemas.openxmlformats.org/officeDocument/2006/relationships/notesSlide" Target="../notesSlides/notesSlide16.xml"/><Relationship Id="rId16" Type="http://schemas.openxmlformats.org/officeDocument/2006/relationships/image" Target="../media/image208.png"/><Relationship Id="rId20" Type="http://schemas.openxmlformats.org/officeDocument/2006/relationships/image" Target="../media/image212.png"/><Relationship Id="rId1" Type="http://schemas.openxmlformats.org/officeDocument/2006/relationships/slideLayout" Target="../slideLayouts/slideLayout1.xml"/><Relationship Id="rId6" Type="http://schemas.openxmlformats.org/officeDocument/2006/relationships/image" Target="../media/image198.png"/><Relationship Id="rId11" Type="http://schemas.openxmlformats.org/officeDocument/2006/relationships/image" Target="../media/image203.png"/><Relationship Id="rId5" Type="http://schemas.openxmlformats.org/officeDocument/2006/relationships/image" Target="../media/image197.png"/><Relationship Id="rId15" Type="http://schemas.openxmlformats.org/officeDocument/2006/relationships/image" Target="../media/image207.png"/><Relationship Id="rId10" Type="http://schemas.openxmlformats.org/officeDocument/2006/relationships/image" Target="../media/image202.png"/><Relationship Id="rId19" Type="http://schemas.openxmlformats.org/officeDocument/2006/relationships/image" Target="../media/image211.png"/><Relationship Id="rId4" Type="http://schemas.openxmlformats.org/officeDocument/2006/relationships/image" Target="../media/image196.png"/><Relationship Id="rId9" Type="http://schemas.openxmlformats.org/officeDocument/2006/relationships/image" Target="../media/image201.png"/><Relationship Id="rId14" Type="http://schemas.openxmlformats.org/officeDocument/2006/relationships/image" Target="../media/image206.png"/></Relationships>
</file>

<file path=ppt/slides/_rels/slide17.xml.rels><?xml version="1.0" encoding="UTF-8" standalone="yes"?>
<Relationships xmlns="http://schemas.openxmlformats.org/package/2006/relationships"><Relationship Id="rId8" Type="http://schemas.openxmlformats.org/officeDocument/2006/relationships/image" Target="../media/image215.png"/><Relationship Id="rId13" Type="http://schemas.openxmlformats.org/officeDocument/2006/relationships/image" Target="../media/image220.png"/><Relationship Id="rId18" Type="http://schemas.openxmlformats.org/officeDocument/2006/relationships/image" Target="../media/image225.png"/><Relationship Id="rId3" Type="http://schemas.openxmlformats.org/officeDocument/2006/relationships/image" Target="../media/image1.png"/><Relationship Id="rId7" Type="http://schemas.openxmlformats.org/officeDocument/2006/relationships/image" Target="../media/image214.png"/><Relationship Id="rId12" Type="http://schemas.openxmlformats.org/officeDocument/2006/relationships/image" Target="../media/image219.png"/><Relationship Id="rId17" Type="http://schemas.openxmlformats.org/officeDocument/2006/relationships/image" Target="../media/image224.png"/><Relationship Id="rId2" Type="http://schemas.openxmlformats.org/officeDocument/2006/relationships/notesSlide" Target="../notesSlides/notesSlide17.xml"/><Relationship Id="rId16" Type="http://schemas.openxmlformats.org/officeDocument/2006/relationships/image" Target="../media/image223.png"/><Relationship Id="rId20" Type="http://schemas.openxmlformats.org/officeDocument/2006/relationships/image" Target="../media/image227.png"/><Relationship Id="rId1" Type="http://schemas.openxmlformats.org/officeDocument/2006/relationships/slideLayout" Target="../slideLayouts/slideLayout1.xml"/><Relationship Id="rId6" Type="http://schemas.openxmlformats.org/officeDocument/2006/relationships/image" Target="../media/image213.png"/><Relationship Id="rId11" Type="http://schemas.openxmlformats.org/officeDocument/2006/relationships/image" Target="../media/image218.png"/><Relationship Id="rId5" Type="http://schemas.openxmlformats.org/officeDocument/2006/relationships/image" Target="../media/image197.png"/><Relationship Id="rId15" Type="http://schemas.openxmlformats.org/officeDocument/2006/relationships/image" Target="../media/image222.png"/><Relationship Id="rId10" Type="http://schemas.openxmlformats.org/officeDocument/2006/relationships/image" Target="../media/image217.png"/><Relationship Id="rId19" Type="http://schemas.openxmlformats.org/officeDocument/2006/relationships/image" Target="../media/image226.png"/><Relationship Id="rId4" Type="http://schemas.openxmlformats.org/officeDocument/2006/relationships/image" Target="../media/image196.png"/><Relationship Id="rId9" Type="http://schemas.openxmlformats.org/officeDocument/2006/relationships/image" Target="../media/image216.png"/><Relationship Id="rId14" Type="http://schemas.openxmlformats.org/officeDocument/2006/relationships/image" Target="../media/image221.png"/></Relationships>
</file>

<file path=ppt/slides/_rels/slide18.xml.rels><?xml version="1.0" encoding="UTF-8" standalone="yes"?>
<Relationships xmlns="http://schemas.openxmlformats.org/package/2006/relationships"><Relationship Id="rId8" Type="http://schemas.openxmlformats.org/officeDocument/2006/relationships/image" Target="../media/image100.png"/><Relationship Id="rId13" Type="http://schemas.openxmlformats.org/officeDocument/2006/relationships/image" Target="../media/image226.png"/><Relationship Id="rId18" Type="http://schemas.openxmlformats.org/officeDocument/2006/relationships/image" Target="../media/image211.png"/><Relationship Id="rId3" Type="http://schemas.openxmlformats.org/officeDocument/2006/relationships/image" Target="../media/image1.png"/><Relationship Id="rId21" Type="http://schemas.openxmlformats.org/officeDocument/2006/relationships/image" Target="../media/image236.png"/><Relationship Id="rId7" Type="http://schemas.openxmlformats.org/officeDocument/2006/relationships/image" Target="../media/image169.png"/><Relationship Id="rId12" Type="http://schemas.openxmlformats.org/officeDocument/2006/relationships/image" Target="../media/image204.png"/><Relationship Id="rId17" Type="http://schemas.openxmlformats.org/officeDocument/2006/relationships/image" Target="../media/image223.png"/><Relationship Id="rId2" Type="http://schemas.openxmlformats.org/officeDocument/2006/relationships/notesSlide" Target="../notesSlides/notesSlide18.xml"/><Relationship Id="rId16" Type="http://schemas.openxmlformats.org/officeDocument/2006/relationships/image" Target="../media/image233.png"/><Relationship Id="rId20" Type="http://schemas.openxmlformats.org/officeDocument/2006/relationships/image" Target="../media/image235.png"/><Relationship Id="rId1" Type="http://schemas.openxmlformats.org/officeDocument/2006/relationships/slideLayout" Target="../slideLayouts/slideLayout1.xml"/><Relationship Id="rId6" Type="http://schemas.openxmlformats.org/officeDocument/2006/relationships/image" Target="../media/image228.png"/><Relationship Id="rId11" Type="http://schemas.openxmlformats.org/officeDocument/2006/relationships/image" Target="../media/image230.png"/><Relationship Id="rId5" Type="http://schemas.openxmlformats.org/officeDocument/2006/relationships/image" Target="../media/image197.png"/><Relationship Id="rId15" Type="http://schemas.openxmlformats.org/officeDocument/2006/relationships/image" Target="../media/image232.png"/><Relationship Id="rId23" Type="http://schemas.openxmlformats.org/officeDocument/2006/relationships/image" Target="../media/image238.png"/><Relationship Id="rId10" Type="http://schemas.openxmlformats.org/officeDocument/2006/relationships/image" Target="../media/image202.png"/><Relationship Id="rId19" Type="http://schemas.openxmlformats.org/officeDocument/2006/relationships/image" Target="../media/image234.png"/><Relationship Id="rId4" Type="http://schemas.openxmlformats.org/officeDocument/2006/relationships/image" Target="../media/image196.png"/><Relationship Id="rId9" Type="http://schemas.openxmlformats.org/officeDocument/2006/relationships/image" Target="../media/image229.png"/><Relationship Id="rId14" Type="http://schemas.openxmlformats.org/officeDocument/2006/relationships/image" Target="../media/image231.png"/><Relationship Id="rId22" Type="http://schemas.openxmlformats.org/officeDocument/2006/relationships/image" Target="../media/image237.png"/></Relationships>
</file>

<file path=ppt/slides/_rels/slide19.xml.rels><?xml version="1.0" encoding="UTF-8" standalone="yes"?>
<Relationships xmlns="http://schemas.openxmlformats.org/package/2006/relationships"><Relationship Id="rId8" Type="http://schemas.openxmlformats.org/officeDocument/2006/relationships/image" Target="../media/image240.png"/><Relationship Id="rId13" Type="http://schemas.openxmlformats.org/officeDocument/2006/relationships/image" Target="../media/image244.png"/><Relationship Id="rId3" Type="http://schemas.openxmlformats.org/officeDocument/2006/relationships/image" Target="../media/image1.png"/><Relationship Id="rId7" Type="http://schemas.openxmlformats.org/officeDocument/2006/relationships/image" Target="../media/image239.png"/><Relationship Id="rId12" Type="http://schemas.openxmlformats.org/officeDocument/2006/relationships/image" Target="../media/image243.png"/><Relationship Id="rId17" Type="http://schemas.openxmlformats.org/officeDocument/2006/relationships/image" Target="../media/image248.png"/><Relationship Id="rId2" Type="http://schemas.openxmlformats.org/officeDocument/2006/relationships/notesSlide" Target="../notesSlides/notesSlide19.xml"/><Relationship Id="rId16" Type="http://schemas.openxmlformats.org/officeDocument/2006/relationships/image" Target="../media/image247.png"/><Relationship Id="rId1" Type="http://schemas.openxmlformats.org/officeDocument/2006/relationships/slideLayout" Target="../slideLayouts/slideLayout1.xml"/><Relationship Id="rId6" Type="http://schemas.openxmlformats.org/officeDocument/2006/relationships/image" Target="../media/image100.png"/><Relationship Id="rId11" Type="http://schemas.openxmlformats.org/officeDocument/2006/relationships/image" Target="../media/image13.png"/><Relationship Id="rId5" Type="http://schemas.openxmlformats.org/officeDocument/2006/relationships/image" Target="../media/image197.png"/><Relationship Id="rId15" Type="http://schemas.openxmlformats.org/officeDocument/2006/relationships/image" Target="../media/image246.png"/><Relationship Id="rId10" Type="http://schemas.openxmlformats.org/officeDocument/2006/relationships/image" Target="../media/image242.png"/><Relationship Id="rId4" Type="http://schemas.openxmlformats.org/officeDocument/2006/relationships/image" Target="../media/image196.png"/><Relationship Id="rId9" Type="http://schemas.openxmlformats.org/officeDocument/2006/relationships/image" Target="../media/image241.png"/><Relationship Id="rId14" Type="http://schemas.openxmlformats.org/officeDocument/2006/relationships/image" Target="../media/image245.png"/></Relationships>
</file>

<file path=ppt/slides/_rels/slide2.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18" Type="http://schemas.openxmlformats.org/officeDocument/2006/relationships/image" Target="../media/image26.png"/><Relationship Id="rId3" Type="http://schemas.openxmlformats.org/officeDocument/2006/relationships/image" Target="../media/image1.png"/><Relationship Id="rId21" Type="http://schemas.openxmlformats.org/officeDocument/2006/relationships/image" Target="../media/image29.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image" Target="../media/image25.png"/><Relationship Id="rId25" Type="http://schemas.openxmlformats.org/officeDocument/2006/relationships/image" Target="../media/image10.png"/><Relationship Id="rId2" Type="http://schemas.openxmlformats.org/officeDocument/2006/relationships/notesSlide" Target="../notesSlides/notesSlide2.xml"/><Relationship Id="rId16" Type="http://schemas.openxmlformats.org/officeDocument/2006/relationships/image" Target="../media/image24.png"/><Relationship Id="rId20" Type="http://schemas.openxmlformats.org/officeDocument/2006/relationships/image" Target="../media/image28.png"/><Relationship Id="rId1" Type="http://schemas.openxmlformats.org/officeDocument/2006/relationships/slideLayout" Target="../slideLayouts/slideLayout1.xml"/><Relationship Id="rId6" Type="http://schemas.openxmlformats.org/officeDocument/2006/relationships/image" Target="../media/image14.png"/><Relationship Id="rId11" Type="http://schemas.openxmlformats.org/officeDocument/2006/relationships/image" Target="../media/image19.png"/><Relationship Id="rId24" Type="http://schemas.openxmlformats.org/officeDocument/2006/relationships/image" Target="../media/image31.png"/><Relationship Id="rId5" Type="http://schemas.openxmlformats.org/officeDocument/2006/relationships/image" Target="../media/image13.png"/><Relationship Id="rId15" Type="http://schemas.openxmlformats.org/officeDocument/2006/relationships/image" Target="../media/image23.png"/><Relationship Id="rId23" Type="http://schemas.openxmlformats.org/officeDocument/2006/relationships/image" Target="../media/image8.png"/><Relationship Id="rId10" Type="http://schemas.openxmlformats.org/officeDocument/2006/relationships/image" Target="../media/image18.png"/><Relationship Id="rId19" Type="http://schemas.openxmlformats.org/officeDocument/2006/relationships/image" Target="../media/image27.png"/><Relationship Id="rId4" Type="http://schemas.openxmlformats.org/officeDocument/2006/relationships/image" Target="../media/image2.png"/><Relationship Id="rId9" Type="http://schemas.openxmlformats.org/officeDocument/2006/relationships/image" Target="../media/image17.png"/><Relationship Id="rId14" Type="http://schemas.openxmlformats.org/officeDocument/2006/relationships/image" Target="../media/image22.png"/><Relationship Id="rId22" Type="http://schemas.openxmlformats.org/officeDocument/2006/relationships/image" Target="../media/image30.png"/></Relationships>
</file>

<file path=ppt/slides/_rels/slide20.xml.rels><?xml version="1.0" encoding="UTF-8" standalone="yes"?>
<Relationships xmlns="http://schemas.openxmlformats.org/package/2006/relationships"><Relationship Id="rId13" Type="http://schemas.openxmlformats.org/officeDocument/2006/relationships/image" Target="../media/image254.png"/><Relationship Id="rId18" Type="http://schemas.openxmlformats.org/officeDocument/2006/relationships/image" Target="../media/image259.png"/><Relationship Id="rId26" Type="http://schemas.openxmlformats.org/officeDocument/2006/relationships/image" Target="../media/image267.png"/><Relationship Id="rId3" Type="http://schemas.openxmlformats.org/officeDocument/2006/relationships/image" Target="../media/image1.png"/><Relationship Id="rId21" Type="http://schemas.openxmlformats.org/officeDocument/2006/relationships/image" Target="../media/image262.png"/><Relationship Id="rId7" Type="http://schemas.openxmlformats.org/officeDocument/2006/relationships/image" Target="../media/image250.png"/><Relationship Id="rId12" Type="http://schemas.openxmlformats.org/officeDocument/2006/relationships/image" Target="../media/image100.png"/><Relationship Id="rId17" Type="http://schemas.openxmlformats.org/officeDocument/2006/relationships/image" Target="../media/image258.png"/><Relationship Id="rId25" Type="http://schemas.openxmlformats.org/officeDocument/2006/relationships/image" Target="../media/image266.png"/><Relationship Id="rId33" Type="http://schemas.openxmlformats.org/officeDocument/2006/relationships/image" Target="../media/image274.png"/><Relationship Id="rId2" Type="http://schemas.openxmlformats.org/officeDocument/2006/relationships/notesSlide" Target="../notesSlides/notesSlide20.xml"/><Relationship Id="rId16" Type="http://schemas.openxmlformats.org/officeDocument/2006/relationships/image" Target="../media/image257.png"/><Relationship Id="rId20" Type="http://schemas.openxmlformats.org/officeDocument/2006/relationships/image" Target="../media/image261.png"/><Relationship Id="rId29" Type="http://schemas.openxmlformats.org/officeDocument/2006/relationships/image" Target="../media/image270.png"/><Relationship Id="rId1" Type="http://schemas.openxmlformats.org/officeDocument/2006/relationships/slideLayout" Target="../slideLayouts/slideLayout1.xml"/><Relationship Id="rId6" Type="http://schemas.openxmlformats.org/officeDocument/2006/relationships/image" Target="../media/image249.png"/><Relationship Id="rId11" Type="http://schemas.openxmlformats.org/officeDocument/2006/relationships/image" Target="../media/image253.png"/><Relationship Id="rId24" Type="http://schemas.openxmlformats.org/officeDocument/2006/relationships/image" Target="../media/image265.png"/><Relationship Id="rId32" Type="http://schemas.openxmlformats.org/officeDocument/2006/relationships/image" Target="../media/image273.png"/><Relationship Id="rId5" Type="http://schemas.openxmlformats.org/officeDocument/2006/relationships/image" Target="../media/image197.png"/><Relationship Id="rId15" Type="http://schemas.openxmlformats.org/officeDocument/2006/relationships/image" Target="../media/image256.png"/><Relationship Id="rId23" Type="http://schemas.openxmlformats.org/officeDocument/2006/relationships/image" Target="../media/image264.png"/><Relationship Id="rId28" Type="http://schemas.openxmlformats.org/officeDocument/2006/relationships/image" Target="../media/image269.png"/><Relationship Id="rId10" Type="http://schemas.openxmlformats.org/officeDocument/2006/relationships/image" Target="../media/image252.png"/><Relationship Id="rId19" Type="http://schemas.openxmlformats.org/officeDocument/2006/relationships/image" Target="../media/image260.png"/><Relationship Id="rId31" Type="http://schemas.openxmlformats.org/officeDocument/2006/relationships/image" Target="../media/image272.png"/><Relationship Id="rId4" Type="http://schemas.openxmlformats.org/officeDocument/2006/relationships/image" Target="../media/image196.png"/><Relationship Id="rId9" Type="http://schemas.openxmlformats.org/officeDocument/2006/relationships/image" Target="../media/image251.png"/><Relationship Id="rId14" Type="http://schemas.openxmlformats.org/officeDocument/2006/relationships/image" Target="../media/image255.png"/><Relationship Id="rId22" Type="http://schemas.openxmlformats.org/officeDocument/2006/relationships/image" Target="../media/image263.png"/><Relationship Id="rId27" Type="http://schemas.openxmlformats.org/officeDocument/2006/relationships/image" Target="../media/image268.png"/><Relationship Id="rId30" Type="http://schemas.openxmlformats.org/officeDocument/2006/relationships/image" Target="../media/image271.png"/><Relationship Id="rId8" Type="http://schemas.openxmlformats.org/officeDocument/2006/relationships/image" Target="../media/image200.png"/></Relationships>
</file>

<file path=ppt/slides/_rels/slide21.xml.rels><?xml version="1.0" encoding="UTF-8" standalone="yes"?>
<Relationships xmlns="http://schemas.openxmlformats.org/package/2006/relationships"><Relationship Id="rId8" Type="http://schemas.openxmlformats.org/officeDocument/2006/relationships/image" Target="../media/image279.png"/><Relationship Id="rId13" Type="http://schemas.openxmlformats.org/officeDocument/2006/relationships/image" Target="../media/image284.png"/><Relationship Id="rId18" Type="http://schemas.openxmlformats.org/officeDocument/2006/relationships/image" Target="../media/image289.png"/><Relationship Id="rId3" Type="http://schemas.openxmlformats.org/officeDocument/2006/relationships/image" Target="../media/image275.png"/><Relationship Id="rId7" Type="http://schemas.openxmlformats.org/officeDocument/2006/relationships/image" Target="../media/image278.png"/><Relationship Id="rId12" Type="http://schemas.openxmlformats.org/officeDocument/2006/relationships/image" Target="../media/image283.png"/><Relationship Id="rId17" Type="http://schemas.openxmlformats.org/officeDocument/2006/relationships/image" Target="../media/image288.png"/><Relationship Id="rId2" Type="http://schemas.openxmlformats.org/officeDocument/2006/relationships/notesSlide" Target="../notesSlides/notesSlide21.xml"/><Relationship Id="rId16" Type="http://schemas.openxmlformats.org/officeDocument/2006/relationships/image" Target="../media/image287.png"/><Relationship Id="rId1" Type="http://schemas.openxmlformats.org/officeDocument/2006/relationships/slideLayout" Target="../slideLayouts/slideLayout1.xml"/><Relationship Id="rId6" Type="http://schemas.openxmlformats.org/officeDocument/2006/relationships/image" Target="../media/image277.png"/><Relationship Id="rId11" Type="http://schemas.openxmlformats.org/officeDocument/2006/relationships/image" Target="../media/image282.png"/><Relationship Id="rId5" Type="http://schemas.openxmlformats.org/officeDocument/2006/relationships/image" Target="../media/image276.png"/><Relationship Id="rId15" Type="http://schemas.openxmlformats.org/officeDocument/2006/relationships/image" Target="../media/image286.png"/><Relationship Id="rId10" Type="http://schemas.openxmlformats.org/officeDocument/2006/relationships/image" Target="../media/image281.png"/><Relationship Id="rId19" Type="http://schemas.openxmlformats.org/officeDocument/2006/relationships/image" Target="../media/image290.png"/><Relationship Id="rId4" Type="http://schemas.openxmlformats.org/officeDocument/2006/relationships/image" Target="../media/image87.png"/><Relationship Id="rId9" Type="http://schemas.openxmlformats.org/officeDocument/2006/relationships/image" Target="../media/image280.png"/><Relationship Id="rId14" Type="http://schemas.openxmlformats.org/officeDocument/2006/relationships/image" Target="../media/image285.png"/></Relationships>
</file>

<file path=ppt/slides/_rels/slide22.xml.rels><?xml version="1.0" encoding="UTF-8" standalone="yes"?>
<Relationships xmlns="http://schemas.openxmlformats.org/package/2006/relationships"><Relationship Id="rId8" Type="http://schemas.openxmlformats.org/officeDocument/2006/relationships/image" Target="../media/image292.png"/><Relationship Id="rId13" Type="http://schemas.openxmlformats.org/officeDocument/2006/relationships/image" Target="../media/image297.png"/><Relationship Id="rId3" Type="http://schemas.openxmlformats.org/officeDocument/2006/relationships/image" Target="../media/image275.png"/><Relationship Id="rId7" Type="http://schemas.openxmlformats.org/officeDocument/2006/relationships/image" Target="../media/image291.png"/><Relationship Id="rId12" Type="http://schemas.openxmlformats.org/officeDocument/2006/relationships/image" Target="../media/image296.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277.png"/><Relationship Id="rId11" Type="http://schemas.openxmlformats.org/officeDocument/2006/relationships/image" Target="../media/image295.png"/><Relationship Id="rId5" Type="http://schemas.openxmlformats.org/officeDocument/2006/relationships/image" Target="../media/image276.png"/><Relationship Id="rId10" Type="http://schemas.openxmlformats.org/officeDocument/2006/relationships/image" Target="../media/image294.png"/><Relationship Id="rId4" Type="http://schemas.openxmlformats.org/officeDocument/2006/relationships/image" Target="../media/image87.png"/><Relationship Id="rId9" Type="http://schemas.openxmlformats.org/officeDocument/2006/relationships/image" Target="../media/image293.png"/><Relationship Id="rId14" Type="http://schemas.openxmlformats.org/officeDocument/2006/relationships/image" Target="../media/image298.png"/></Relationships>
</file>

<file path=ppt/slides/_rels/slide23.xml.rels><?xml version="1.0" encoding="UTF-8" standalone="yes"?>
<Relationships xmlns="http://schemas.openxmlformats.org/package/2006/relationships"><Relationship Id="rId8" Type="http://schemas.openxmlformats.org/officeDocument/2006/relationships/image" Target="../media/image299.png"/><Relationship Id="rId13" Type="http://schemas.openxmlformats.org/officeDocument/2006/relationships/image" Target="../media/image303.png"/><Relationship Id="rId3" Type="http://schemas.openxmlformats.org/officeDocument/2006/relationships/image" Target="../media/image275.png"/><Relationship Id="rId7" Type="http://schemas.openxmlformats.org/officeDocument/2006/relationships/image" Target="../media/image282.png"/><Relationship Id="rId12" Type="http://schemas.openxmlformats.org/officeDocument/2006/relationships/image" Target="../media/image302.png"/><Relationship Id="rId2" Type="http://schemas.openxmlformats.org/officeDocument/2006/relationships/notesSlide" Target="../notesSlides/notesSlide23.xml"/><Relationship Id="rId16" Type="http://schemas.openxmlformats.org/officeDocument/2006/relationships/image" Target="../media/image306.png"/><Relationship Id="rId1" Type="http://schemas.openxmlformats.org/officeDocument/2006/relationships/slideLayout" Target="../slideLayouts/slideLayout1.xml"/><Relationship Id="rId6" Type="http://schemas.openxmlformats.org/officeDocument/2006/relationships/image" Target="../media/image277.png"/><Relationship Id="rId11" Type="http://schemas.openxmlformats.org/officeDocument/2006/relationships/image" Target="../media/image301.png"/><Relationship Id="rId5" Type="http://schemas.openxmlformats.org/officeDocument/2006/relationships/image" Target="../media/image276.png"/><Relationship Id="rId15" Type="http://schemas.openxmlformats.org/officeDocument/2006/relationships/image" Target="../media/image305.png"/><Relationship Id="rId10" Type="http://schemas.openxmlformats.org/officeDocument/2006/relationships/image" Target="../media/image300.png"/><Relationship Id="rId4" Type="http://schemas.openxmlformats.org/officeDocument/2006/relationships/image" Target="../media/image87.png"/><Relationship Id="rId9" Type="http://schemas.openxmlformats.org/officeDocument/2006/relationships/image" Target="../media/image284.png"/><Relationship Id="rId14" Type="http://schemas.openxmlformats.org/officeDocument/2006/relationships/image" Target="../media/image304.png"/></Relationships>
</file>

<file path=ppt/slides/_rels/slide24.xml.rels><?xml version="1.0" encoding="UTF-8" standalone="yes"?>
<Relationships xmlns="http://schemas.openxmlformats.org/package/2006/relationships"><Relationship Id="rId8" Type="http://schemas.openxmlformats.org/officeDocument/2006/relationships/image" Target="../media/image308.png"/><Relationship Id="rId13" Type="http://schemas.openxmlformats.org/officeDocument/2006/relationships/image" Target="../media/image313.png"/><Relationship Id="rId18" Type="http://schemas.openxmlformats.org/officeDocument/2006/relationships/image" Target="../media/image318.png"/><Relationship Id="rId3" Type="http://schemas.openxmlformats.org/officeDocument/2006/relationships/image" Target="../media/image275.png"/><Relationship Id="rId7" Type="http://schemas.openxmlformats.org/officeDocument/2006/relationships/image" Target="../media/image307.png"/><Relationship Id="rId12" Type="http://schemas.openxmlformats.org/officeDocument/2006/relationships/image" Target="../media/image312.png"/><Relationship Id="rId17" Type="http://schemas.openxmlformats.org/officeDocument/2006/relationships/image" Target="../media/image317.png"/><Relationship Id="rId2" Type="http://schemas.openxmlformats.org/officeDocument/2006/relationships/notesSlide" Target="../notesSlides/notesSlide24.xml"/><Relationship Id="rId16" Type="http://schemas.openxmlformats.org/officeDocument/2006/relationships/image" Target="../media/image316.png"/><Relationship Id="rId1" Type="http://schemas.openxmlformats.org/officeDocument/2006/relationships/slideLayout" Target="../slideLayouts/slideLayout1.xml"/><Relationship Id="rId6" Type="http://schemas.openxmlformats.org/officeDocument/2006/relationships/image" Target="../media/image277.png"/><Relationship Id="rId11" Type="http://schemas.openxmlformats.org/officeDocument/2006/relationships/image" Target="../media/image311.png"/><Relationship Id="rId5" Type="http://schemas.openxmlformats.org/officeDocument/2006/relationships/image" Target="../media/image276.png"/><Relationship Id="rId15" Type="http://schemas.openxmlformats.org/officeDocument/2006/relationships/image" Target="../media/image315.png"/><Relationship Id="rId10" Type="http://schemas.openxmlformats.org/officeDocument/2006/relationships/image" Target="../media/image310.png"/><Relationship Id="rId4" Type="http://schemas.openxmlformats.org/officeDocument/2006/relationships/image" Target="../media/image87.png"/><Relationship Id="rId9" Type="http://schemas.openxmlformats.org/officeDocument/2006/relationships/image" Target="../media/image309.png"/><Relationship Id="rId14" Type="http://schemas.openxmlformats.org/officeDocument/2006/relationships/image" Target="../media/image314.png"/></Relationships>
</file>

<file path=ppt/slides/_rels/slide25.xml.rels><?xml version="1.0" encoding="UTF-8" standalone="yes"?>
<Relationships xmlns="http://schemas.openxmlformats.org/package/2006/relationships"><Relationship Id="rId8" Type="http://schemas.openxmlformats.org/officeDocument/2006/relationships/image" Target="../media/image282.png"/><Relationship Id="rId13" Type="http://schemas.openxmlformats.org/officeDocument/2006/relationships/image" Target="../media/image320.png"/><Relationship Id="rId3" Type="http://schemas.openxmlformats.org/officeDocument/2006/relationships/image" Target="../media/image275.png"/><Relationship Id="rId7" Type="http://schemas.openxmlformats.org/officeDocument/2006/relationships/image" Target="../media/image319.png"/><Relationship Id="rId12" Type="http://schemas.openxmlformats.org/officeDocument/2006/relationships/image" Target="../media/image304.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277.png"/><Relationship Id="rId11" Type="http://schemas.openxmlformats.org/officeDocument/2006/relationships/image" Target="../media/image305.png"/><Relationship Id="rId5" Type="http://schemas.openxmlformats.org/officeDocument/2006/relationships/image" Target="../media/image276.png"/><Relationship Id="rId15" Type="http://schemas.openxmlformats.org/officeDocument/2006/relationships/image" Target="../media/image290.png"/><Relationship Id="rId10" Type="http://schemas.openxmlformats.org/officeDocument/2006/relationships/image" Target="../media/image286.png"/><Relationship Id="rId4" Type="http://schemas.openxmlformats.org/officeDocument/2006/relationships/image" Target="../media/image87.png"/><Relationship Id="rId9" Type="http://schemas.openxmlformats.org/officeDocument/2006/relationships/image" Target="../media/image303.png"/><Relationship Id="rId14" Type="http://schemas.openxmlformats.org/officeDocument/2006/relationships/image" Target="../media/image321.png"/></Relationships>
</file>

<file path=ppt/slides/_rels/slide26.xml.rels><?xml version="1.0" encoding="UTF-8" standalone="yes"?>
<Relationships xmlns="http://schemas.openxmlformats.org/package/2006/relationships"><Relationship Id="rId8" Type="http://schemas.openxmlformats.org/officeDocument/2006/relationships/image" Target="../media/image323.png"/><Relationship Id="rId13" Type="http://schemas.openxmlformats.org/officeDocument/2006/relationships/image" Target="../media/image328.png"/><Relationship Id="rId3" Type="http://schemas.openxmlformats.org/officeDocument/2006/relationships/image" Target="../media/image275.png"/><Relationship Id="rId7" Type="http://schemas.openxmlformats.org/officeDocument/2006/relationships/image" Target="../media/image322.png"/><Relationship Id="rId12" Type="http://schemas.openxmlformats.org/officeDocument/2006/relationships/image" Target="../media/image327.png"/><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image" Target="../media/image277.png"/><Relationship Id="rId11" Type="http://schemas.openxmlformats.org/officeDocument/2006/relationships/image" Target="../media/image326.png"/><Relationship Id="rId5" Type="http://schemas.openxmlformats.org/officeDocument/2006/relationships/image" Target="../media/image276.png"/><Relationship Id="rId15" Type="http://schemas.openxmlformats.org/officeDocument/2006/relationships/image" Target="../media/image330.png"/><Relationship Id="rId10" Type="http://schemas.openxmlformats.org/officeDocument/2006/relationships/image" Target="../media/image325.png"/><Relationship Id="rId4" Type="http://schemas.openxmlformats.org/officeDocument/2006/relationships/image" Target="../media/image87.png"/><Relationship Id="rId9" Type="http://schemas.openxmlformats.org/officeDocument/2006/relationships/image" Target="../media/image324.png"/><Relationship Id="rId14" Type="http://schemas.openxmlformats.org/officeDocument/2006/relationships/image" Target="../media/image329.png"/></Relationships>
</file>

<file path=ppt/slides/_rels/slide27.xml.rels><?xml version="1.0" encoding="UTF-8" standalone="yes"?>
<Relationships xmlns="http://schemas.openxmlformats.org/package/2006/relationships"><Relationship Id="rId8" Type="http://schemas.openxmlformats.org/officeDocument/2006/relationships/image" Target="../media/image332.png"/><Relationship Id="rId13" Type="http://schemas.openxmlformats.org/officeDocument/2006/relationships/image" Target="../media/image304.png"/><Relationship Id="rId18" Type="http://schemas.openxmlformats.org/officeDocument/2006/relationships/image" Target="../media/image335.png"/><Relationship Id="rId3" Type="http://schemas.openxmlformats.org/officeDocument/2006/relationships/image" Target="../media/image275.png"/><Relationship Id="rId7" Type="http://schemas.openxmlformats.org/officeDocument/2006/relationships/image" Target="../media/image331.png"/><Relationship Id="rId12" Type="http://schemas.openxmlformats.org/officeDocument/2006/relationships/image" Target="../media/image285.png"/><Relationship Id="rId17" Type="http://schemas.openxmlformats.org/officeDocument/2006/relationships/image" Target="../media/image334.png"/><Relationship Id="rId2" Type="http://schemas.openxmlformats.org/officeDocument/2006/relationships/notesSlide" Target="../notesSlides/notesSlide27.xml"/><Relationship Id="rId16" Type="http://schemas.openxmlformats.org/officeDocument/2006/relationships/image" Target="../media/image333.png"/><Relationship Id="rId1" Type="http://schemas.openxmlformats.org/officeDocument/2006/relationships/slideLayout" Target="../slideLayouts/slideLayout1.xml"/><Relationship Id="rId6" Type="http://schemas.openxmlformats.org/officeDocument/2006/relationships/image" Target="../media/image277.png"/><Relationship Id="rId11" Type="http://schemas.openxmlformats.org/officeDocument/2006/relationships/image" Target="../media/image286.png"/><Relationship Id="rId5" Type="http://schemas.openxmlformats.org/officeDocument/2006/relationships/image" Target="../media/image276.png"/><Relationship Id="rId15" Type="http://schemas.openxmlformats.org/officeDocument/2006/relationships/image" Target="../media/image290.png"/><Relationship Id="rId10" Type="http://schemas.openxmlformats.org/officeDocument/2006/relationships/image" Target="../media/image283.png"/><Relationship Id="rId4" Type="http://schemas.openxmlformats.org/officeDocument/2006/relationships/image" Target="../media/image87.png"/><Relationship Id="rId9" Type="http://schemas.openxmlformats.org/officeDocument/2006/relationships/image" Target="../media/image282.png"/><Relationship Id="rId14" Type="http://schemas.openxmlformats.org/officeDocument/2006/relationships/image" Target="../media/image287.png"/></Relationships>
</file>

<file path=ppt/slides/_rels/slide28.xml.rels><?xml version="1.0" encoding="UTF-8" standalone="yes"?>
<Relationships xmlns="http://schemas.openxmlformats.org/package/2006/relationships"><Relationship Id="rId8" Type="http://schemas.openxmlformats.org/officeDocument/2006/relationships/image" Target="../media/image337.png"/><Relationship Id="rId13" Type="http://schemas.openxmlformats.org/officeDocument/2006/relationships/image" Target="../media/image342.png"/><Relationship Id="rId18" Type="http://schemas.openxmlformats.org/officeDocument/2006/relationships/image" Target="../media/image45.png"/><Relationship Id="rId3" Type="http://schemas.openxmlformats.org/officeDocument/2006/relationships/image" Target="../media/image275.png"/><Relationship Id="rId7" Type="http://schemas.openxmlformats.org/officeDocument/2006/relationships/image" Target="../media/image336.png"/><Relationship Id="rId12" Type="http://schemas.openxmlformats.org/officeDocument/2006/relationships/image" Target="../media/image341.png"/><Relationship Id="rId17" Type="http://schemas.openxmlformats.org/officeDocument/2006/relationships/image" Target="../media/image346.png"/><Relationship Id="rId2" Type="http://schemas.openxmlformats.org/officeDocument/2006/relationships/notesSlide" Target="../notesSlides/notesSlide28.xml"/><Relationship Id="rId16" Type="http://schemas.openxmlformats.org/officeDocument/2006/relationships/image" Target="../media/image345.png"/><Relationship Id="rId1" Type="http://schemas.openxmlformats.org/officeDocument/2006/relationships/slideLayout" Target="../slideLayouts/slideLayout1.xml"/><Relationship Id="rId6" Type="http://schemas.openxmlformats.org/officeDocument/2006/relationships/image" Target="../media/image277.png"/><Relationship Id="rId11" Type="http://schemas.openxmlformats.org/officeDocument/2006/relationships/image" Target="../media/image340.png"/><Relationship Id="rId5" Type="http://schemas.openxmlformats.org/officeDocument/2006/relationships/image" Target="../media/image276.png"/><Relationship Id="rId15" Type="http://schemas.openxmlformats.org/officeDocument/2006/relationships/image" Target="../media/image344.png"/><Relationship Id="rId10" Type="http://schemas.openxmlformats.org/officeDocument/2006/relationships/image" Target="../media/image339.png"/><Relationship Id="rId19" Type="http://schemas.openxmlformats.org/officeDocument/2006/relationships/image" Target="../media/image347.png"/><Relationship Id="rId4" Type="http://schemas.openxmlformats.org/officeDocument/2006/relationships/image" Target="../media/image87.png"/><Relationship Id="rId9" Type="http://schemas.openxmlformats.org/officeDocument/2006/relationships/image" Target="../media/image338.png"/><Relationship Id="rId14" Type="http://schemas.openxmlformats.org/officeDocument/2006/relationships/image" Target="../media/image343.png"/></Relationships>
</file>

<file path=ppt/slides/_rels/slide29.xml.rels><?xml version="1.0" encoding="UTF-8" standalone="yes"?>
<Relationships xmlns="http://schemas.openxmlformats.org/package/2006/relationships"><Relationship Id="rId8" Type="http://schemas.openxmlformats.org/officeDocument/2006/relationships/image" Target="../media/image349.png"/><Relationship Id="rId13" Type="http://schemas.openxmlformats.org/officeDocument/2006/relationships/image" Target="../media/image302.png"/><Relationship Id="rId18" Type="http://schemas.openxmlformats.org/officeDocument/2006/relationships/image" Target="../media/image282.png"/><Relationship Id="rId3" Type="http://schemas.openxmlformats.org/officeDocument/2006/relationships/image" Target="../media/image275.png"/><Relationship Id="rId7" Type="http://schemas.openxmlformats.org/officeDocument/2006/relationships/image" Target="../media/image348.png"/><Relationship Id="rId12" Type="http://schemas.openxmlformats.org/officeDocument/2006/relationships/image" Target="../media/image353.png"/><Relationship Id="rId17" Type="http://schemas.openxmlformats.org/officeDocument/2006/relationships/image" Target="../media/image304.png"/><Relationship Id="rId2" Type="http://schemas.openxmlformats.org/officeDocument/2006/relationships/notesSlide" Target="../notesSlides/notesSlide29.xml"/><Relationship Id="rId16" Type="http://schemas.openxmlformats.org/officeDocument/2006/relationships/image" Target="../media/image305.png"/><Relationship Id="rId20" Type="http://schemas.openxmlformats.org/officeDocument/2006/relationships/image" Target="../media/image356.png"/><Relationship Id="rId1" Type="http://schemas.openxmlformats.org/officeDocument/2006/relationships/slideLayout" Target="../slideLayouts/slideLayout1.xml"/><Relationship Id="rId6" Type="http://schemas.openxmlformats.org/officeDocument/2006/relationships/image" Target="../media/image277.png"/><Relationship Id="rId11" Type="http://schemas.openxmlformats.org/officeDocument/2006/relationships/image" Target="../media/image352.png"/><Relationship Id="rId5" Type="http://schemas.openxmlformats.org/officeDocument/2006/relationships/image" Target="../media/image276.png"/><Relationship Id="rId15" Type="http://schemas.openxmlformats.org/officeDocument/2006/relationships/image" Target="../media/image354.png"/><Relationship Id="rId10" Type="http://schemas.openxmlformats.org/officeDocument/2006/relationships/image" Target="../media/image351.png"/><Relationship Id="rId19" Type="http://schemas.openxmlformats.org/officeDocument/2006/relationships/image" Target="../media/image355.png"/><Relationship Id="rId4" Type="http://schemas.openxmlformats.org/officeDocument/2006/relationships/image" Target="../media/image87.png"/><Relationship Id="rId9" Type="http://schemas.openxmlformats.org/officeDocument/2006/relationships/image" Target="../media/image350.png"/><Relationship Id="rId14" Type="http://schemas.openxmlformats.org/officeDocument/2006/relationships/image" Target="../media/image303.png"/></Relationships>
</file>

<file path=ppt/slides/_rels/slide3.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41.png"/><Relationship Id="rId18" Type="http://schemas.openxmlformats.org/officeDocument/2006/relationships/image" Target="../media/image46.png"/><Relationship Id="rId3" Type="http://schemas.openxmlformats.org/officeDocument/2006/relationships/image" Target="../media/image32.png"/><Relationship Id="rId21" Type="http://schemas.openxmlformats.org/officeDocument/2006/relationships/image" Target="../media/image49.png"/><Relationship Id="rId7" Type="http://schemas.openxmlformats.org/officeDocument/2006/relationships/image" Target="../media/image35.png"/><Relationship Id="rId12" Type="http://schemas.openxmlformats.org/officeDocument/2006/relationships/image" Target="../media/image40.png"/><Relationship Id="rId17" Type="http://schemas.openxmlformats.org/officeDocument/2006/relationships/image" Target="../media/image45.png"/><Relationship Id="rId2" Type="http://schemas.openxmlformats.org/officeDocument/2006/relationships/notesSlide" Target="../notesSlides/notesSlide3.xml"/><Relationship Id="rId16" Type="http://schemas.openxmlformats.org/officeDocument/2006/relationships/image" Target="../media/image44.png"/><Relationship Id="rId20" Type="http://schemas.openxmlformats.org/officeDocument/2006/relationships/image" Target="../media/image48.png"/><Relationship Id="rId1" Type="http://schemas.openxmlformats.org/officeDocument/2006/relationships/slideLayout" Target="../slideLayouts/slideLayout1.xml"/><Relationship Id="rId6" Type="http://schemas.openxmlformats.org/officeDocument/2006/relationships/image" Target="../media/image34.png"/><Relationship Id="rId11" Type="http://schemas.openxmlformats.org/officeDocument/2006/relationships/image" Target="../media/image39.png"/><Relationship Id="rId24" Type="http://schemas.openxmlformats.org/officeDocument/2006/relationships/image" Target="../media/image10.png"/><Relationship Id="rId5" Type="http://schemas.openxmlformats.org/officeDocument/2006/relationships/image" Target="../media/image33.png"/><Relationship Id="rId15" Type="http://schemas.openxmlformats.org/officeDocument/2006/relationships/image" Target="../media/image43.png"/><Relationship Id="rId23" Type="http://schemas.openxmlformats.org/officeDocument/2006/relationships/image" Target="../media/image50.png"/><Relationship Id="rId10" Type="http://schemas.openxmlformats.org/officeDocument/2006/relationships/image" Target="../media/image38.png"/><Relationship Id="rId19" Type="http://schemas.openxmlformats.org/officeDocument/2006/relationships/image" Target="../media/image47.png"/><Relationship Id="rId4" Type="http://schemas.openxmlformats.org/officeDocument/2006/relationships/image" Target="../media/image2.png"/><Relationship Id="rId9" Type="http://schemas.openxmlformats.org/officeDocument/2006/relationships/image" Target="../media/image37.png"/><Relationship Id="rId14" Type="http://schemas.openxmlformats.org/officeDocument/2006/relationships/image" Target="../media/image42.png"/><Relationship Id="rId22" Type="http://schemas.openxmlformats.org/officeDocument/2006/relationships/image" Target="../media/image8.png"/></Relationships>
</file>

<file path=ppt/slides/_rels/slide30.xml.rels><?xml version="1.0" encoding="UTF-8" standalone="yes"?>
<Relationships xmlns="http://schemas.openxmlformats.org/package/2006/relationships"><Relationship Id="rId8" Type="http://schemas.openxmlformats.org/officeDocument/2006/relationships/image" Target="../media/image337.png"/><Relationship Id="rId13" Type="http://schemas.openxmlformats.org/officeDocument/2006/relationships/image" Target="../media/image360.png"/><Relationship Id="rId18" Type="http://schemas.openxmlformats.org/officeDocument/2006/relationships/image" Target="../media/image363.png"/><Relationship Id="rId3" Type="http://schemas.openxmlformats.org/officeDocument/2006/relationships/image" Target="../media/image275.png"/><Relationship Id="rId7" Type="http://schemas.openxmlformats.org/officeDocument/2006/relationships/image" Target="../media/image291.png"/><Relationship Id="rId12" Type="http://schemas.openxmlformats.org/officeDocument/2006/relationships/image" Target="../media/image351.png"/><Relationship Id="rId17" Type="http://schemas.openxmlformats.org/officeDocument/2006/relationships/image" Target="../media/image327.png"/><Relationship Id="rId2" Type="http://schemas.openxmlformats.org/officeDocument/2006/relationships/notesSlide" Target="../notesSlides/notesSlide30.xml"/><Relationship Id="rId16" Type="http://schemas.openxmlformats.org/officeDocument/2006/relationships/image" Target="../media/image325.png"/><Relationship Id="rId1" Type="http://schemas.openxmlformats.org/officeDocument/2006/relationships/slideLayout" Target="../slideLayouts/slideLayout1.xml"/><Relationship Id="rId6" Type="http://schemas.openxmlformats.org/officeDocument/2006/relationships/image" Target="../media/image277.png"/><Relationship Id="rId11" Type="http://schemas.openxmlformats.org/officeDocument/2006/relationships/image" Target="../media/image359.png"/><Relationship Id="rId5" Type="http://schemas.openxmlformats.org/officeDocument/2006/relationships/image" Target="../media/image276.png"/><Relationship Id="rId15" Type="http://schemas.openxmlformats.org/officeDocument/2006/relationships/image" Target="../media/image362.png"/><Relationship Id="rId10" Type="http://schemas.openxmlformats.org/officeDocument/2006/relationships/image" Target="../media/image358.png"/><Relationship Id="rId4" Type="http://schemas.openxmlformats.org/officeDocument/2006/relationships/image" Target="../media/image87.png"/><Relationship Id="rId9" Type="http://schemas.openxmlformats.org/officeDocument/2006/relationships/image" Target="../media/image357.png"/><Relationship Id="rId14" Type="http://schemas.openxmlformats.org/officeDocument/2006/relationships/image" Target="../media/image361.png"/></Relationships>
</file>

<file path=ppt/slides/_rels/slide31.xml.rels><?xml version="1.0" encoding="UTF-8" standalone="yes"?>
<Relationships xmlns="http://schemas.openxmlformats.org/package/2006/relationships"><Relationship Id="rId8" Type="http://schemas.openxmlformats.org/officeDocument/2006/relationships/image" Target="../media/image71.png"/><Relationship Id="rId13" Type="http://schemas.openxmlformats.org/officeDocument/2006/relationships/image" Target="../media/image76.png"/><Relationship Id="rId18" Type="http://schemas.openxmlformats.org/officeDocument/2006/relationships/image" Target="../media/image81.png"/><Relationship Id="rId3" Type="http://schemas.openxmlformats.org/officeDocument/2006/relationships/image" Target="../media/image66.png"/><Relationship Id="rId21" Type="http://schemas.openxmlformats.org/officeDocument/2006/relationships/image" Target="../media/image84.png"/><Relationship Id="rId7" Type="http://schemas.openxmlformats.org/officeDocument/2006/relationships/image" Target="../media/image70.png"/><Relationship Id="rId12" Type="http://schemas.openxmlformats.org/officeDocument/2006/relationships/image" Target="../media/image75.png"/><Relationship Id="rId17" Type="http://schemas.openxmlformats.org/officeDocument/2006/relationships/image" Target="../media/image80.png"/><Relationship Id="rId2" Type="http://schemas.openxmlformats.org/officeDocument/2006/relationships/notesSlide" Target="../notesSlides/notesSlide31.xml"/><Relationship Id="rId16" Type="http://schemas.openxmlformats.org/officeDocument/2006/relationships/image" Target="../media/image79.png"/><Relationship Id="rId20" Type="http://schemas.openxmlformats.org/officeDocument/2006/relationships/image" Target="../media/image83.png"/><Relationship Id="rId1" Type="http://schemas.openxmlformats.org/officeDocument/2006/relationships/slideLayout" Target="../slideLayouts/slideLayout1.xml"/><Relationship Id="rId6" Type="http://schemas.openxmlformats.org/officeDocument/2006/relationships/image" Target="../media/image69.png"/><Relationship Id="rId11" Type="http://schemas.openxmlformats.org/officeDocument/2006/relationships/image" Target="../media/image74.png"/><Relationship Id="rId5" Type="http://schemas.openxmlformats.org/officeDocument/2006/relationships/image" Target="../media/image68.png"/><Relationship Id="rId15" Type="http://schemas.openxmlformats.org/officeDocument/2006/relationships/image" Target="../media/image78.png"/><Relationship Id="rId10" Type="http://schemas.openxmlformats.org/officeDocument/2006/relationships/image" Target="../media/image73.png"/><Relationship Id="rId19" Type="http://schemas.openxmlformats.org/officeDocument/2006/relationships/image" Target="../media/image82.png"/><Relationship Id="rId4" Type="http://schemas.openxmlformats.org/officeDocument/2006/relationships/image" Target="../media/image67.png"/><Relationship Id="rId9" Type="http://schemas.openxmlformats.org/officeDocument/2006/relationships/image" Target="../media/image72.png"/><Relationship Id="rId14" Type="http://schemas.openxmlformats.org/officeDocument/2006/relationships/image" Target="../media/image77.png"/></Relationships>
</file>

<file path=ppt/slides/_rels/slide32.xml.rels><?xml version="1.0" encoding="UTF-8" standalone="yes"?>
<Relationships xmlns="http://schemas.openxmlformats.org/package/2006/relationships"><Relationship Id="rId3" Type="http://schemas.openxmlformats.org/officeDocument/2006/relationships/image" Target="../media/image364.png"/><Relationship Id="rId7" Type="http://schemas.openxmlformats.org/officeDocument/2006/relationships/image" Target="../media/image368.png"/><Relationship Id="rId2" Type="http://schemas.openxmlformats.org/officeDocument/2006/relationships/notesSlide" Target="../notesSlides/notesSlide32.xml"/><Relationship Id="rId1" Type="http://schemas.openxmlformats.org/officeDocument/2006/relationships/slideLayout" Target="../slideLayouts/slideLayout1.xml"/><Relationship Id="rId6" Type="http://schemas.openxmlformats.org/officeDocument/2006/relationships/image" Target="../media/image367.png"/><Relationship Id="rId5" Type="http://schemas.openxmlformats.org/officeDocument/2006/relationships/image" Target="../media/image366.png"/><Relationship Id="rId4" Type="http://schemas.openxmlformats.org/officeDocument/2006/relationships/image" Target="../media/image365.png"/></Relationships>
</file>

<file path=ppt/slides/_rels/slide33.xml.rels><?xml version="1.0" encoding="UTF-8" standalone="yes"?>
<Relationships xmlns="http://schemas.openxmlformats.org/package/2006/relationships"><Relationship Id="rId8" Type="http://schemas.openxmlformats.org/officeDocument/2006/relationships/image" Target="../media/image373.png"/><Relationship Id="rId13" Type="http://schemas.openxmlformats.org/officeDocument/2006/relationships/image" Target="../media/image378.png"/><Relationship Id="rId3" Type="http://schemas.openxmlformats.org/officeDocument/2006/relationships/image" Target="../media/image369.png"/><Relationship Id="rId7" Type="http://schemas.openxmlformats.org/officeDocument/2006/relationships/image" Target="../media/image372.png"/><Relationship Id="rId12" Type="http://schemas.openxmlformats.org/officeDocument/2006/relationships/image" Target="../media/image377.png"/><Relationship Id="rId2" Type="http://schemas.openxmlformats.org/officeDocument/2006/relationships/notesSlide" Target="../notesSlides/notesSlide33.xml"/><Relationship Id="rId16" Type="http://schemas.openxmlformats.org/officeDocument/2006/relationships/image" Target="../media/image380.svg"/><Relationship Id="rId1" Type="http://schemas.openxmlformats.org/officeDocument/2006/relationships/slideLayout" Target="../slideLayouts/slideLayout1.xml"/><Relationship Id="rId6" Type="http://schemas.openxmlformats.org/officeDocument/2006/relationships/image" Target="../media/image371.png"/><Relationship Id="rId11" Type="http://schemas.openxmlformats.org/officeDocument/2006/relationships/image" Target="../media/image376.png"/><Relationship Id="rId5" Type="http://schemas.openxmlformats.org/officeDocument/2006/relationships/image" Target="../media/image370.png"/><Relationship Id="rId15" Type="http://schemas.openxmlformats.org/officeDocument/2006/relationships/image" Target="../media/image379.png"/><Relationship Id="rId10" Type="http://schemas.openxmlformats.org/officeDocument/2006/relationships/image" Target="../media/image375.png"/><Relationship Id="rId4" Type="http://schemas.openxmlformats.org/officeDocument/2006/relationships/image" Target="../media/image364.png"/><Relationship Id="rId9" Type="http://schemas.openxmlformats.org/officeDocument/2006/relationships/image" Target="../media/image374.png"/><Relationship Id="rId14" Type="http://schemas.openxmlformats.org/officeDocument/2006/relationships/image" Target="../media/image368.png"/></Relationships>
</file>

<file path=ppt/slides/_rels/slide34.xml.rels><?xml version="1.0" encoding="UTF-8" standalone="yes"?>
<Relationships xmlns="http://schemas.openxmlformats.org/package/2006/relationships"><Relationship Id="rId8" Type="http://schemas.openxmlformats.org/officeDocument/2006/relationships/image" Target="../media/image383.png"/><Relationship Id="rId13" Type="http://schemas.openxmlformats.org/officeDocument/2006/relationships/image" Target="../media/image388.png"/><Relationship Id="rId18" Type="http://schemas.openxmlformats.org/officeDocument/2006/relationships/image" Target="../media/image368.png"/><Relationship Id="rId3" Type="http://schemas.openxmlformats.org/officeDocument/2006/relationships/image" Target="../media/image1.png"/><Relationship Id="rId7" Type="http://schemas.openxmlformats.org/officeDocument/2006/relationships/image" Target="../media/image13.png"/><Relationship Id="rId12" Type="http://schemas.openxmlformats.org/officeDocument/2006/relationships/image" Target="../media/image387.png"/><Relationship Id="rId17" Type="http://schemas.openxmlformats.org/officeDocument/2006/relationships/image" Target="../media/image392.png"/><Relationship Id="rId2" Type="http://schemas.openxmlformats.org/officeDocument/2006/relationships/notesSlide" Target="../notesSlides/notesSlide34.xml"/><Relationship Id="rId16" Type="http://schemas.openxmlformats.org/officeDocument/2006/relationships/image" Target="../media/image391.png"/><Relationship Id="rId1" Type="http://schemas.openxmlformats.org/officeDocument/2006/relationships/slideLayout" Target="../slideLayouts/slideLayout1.xml"/><Relationship Id="rId6" Type="http://schemas.openxmlformats.org/officeDocument/2006/relationships/image" Target="../media/image382.png"/><Relationship Id="rId11" Type="http://schemas.openxmlformats.org/officeDocument/2006/relationships/image" Target="../media/image386.png"/><Relationship Id="rId5" Type="http://schemas.openxmlformats.org/officeDocument/2006/relationships/image" Target="../media/image381.png"/><Relationship Id="rId15" Type="http://schemas.openxmlformats.org/officeDocument/2006/relationships/image" Target="../media/image390.png"/><Relationship Id="rId10" Type="http://schemas.openxmlformats.org/officeDocument/2006/relationships/image" Target="../media/image385.png"/><Relationship Id="rId4" Type="http://schemas.openxmlformats.org/officeDocument/2006/relationships/image" Target="../media/image364.png"/><Relationship Id="rId9" Type="http://schemas.openxmlformats.org/officeDocument/2006/relationships/image" Target="../media/image384.png"/><Relationship Id="rId14" Type="http://schemas.openxmlformats.org/officeDocument/2006/relationships/image" Target="../media/image389.png"/></Relationships>
</file>

<file path=ppt/slides/_rels/slide35.xml.rels><?xml version="1.0" encoding="UTF-8" standalone="yes"?>
<Relationships xmlns="http://schemas.openxmlformats.org/package/2006/relationships"><Relationship Id="rId8" Type="http://schemas.openxmlformats.org/officeDocument/2006/relationships/image" Target="../media/image396.png"/><Relationship Id="rId3" Type="http://schemas.openxmlformats.org/officeDocument/2006/relationships/image" Target="../media/image393.png"/><Relationship Id="rId7" Type="http://schemas.openxmlformats.org/officeDocument/2006/relationships/image" Target="../media/image375.png"/><Relationship Id="rId12" Type="http://schemas.openxmlformats.org/officeDocument/2006/relationships/image" Target="../media/image13.png"/><Relationship Id="rId2" Type="http://schemas.openxmlformats.org/officeDocument/2006/relationships/notesSlide" Target="../notesSlides/notesSlide35.xml"/><Relationship Id="rId1" Type="http://schemas.openxmlformats.org/officeDocument/2006/relationships/slideLayout" Target="../slideLayouts/slideLayout1.xml"/><Relationship Id="rId6" Type="http://schemas.openxmlformats.org/officeDocument/2006/relationships/image" Target="../media/image395.png"/><Relationship Id="rId11" Type="http://schemas.openxmlformats.org/officeDocument/2006/relationships/image" Target="../media/image399.png"/><Relationship Id="rId5" Type="http://schemas.openxmlformats.org/officeDocument/2006/relationships/image" Target="../media/image394.png"/><Relationship Id="rId10" Type="http://schemas.openxmlformats.org/officeDocument/2006/relationships/image" Target="../media/image398.png"/><Relationship Id="rId4" Type="http://schemas.openxmlformats.org/officeDocument/2006/relationships/image" Target="../media/image364.png"/><Relationship Id="rId9" Type="http://schemas.openxmlformats.org/officeDocument/2006/relationships/image" Target="../media/image397.png"/></Relationships>
</file>

<file path=ppt/slides/_rels/slide36.xml.rels><?xml version="1.0" encoding="UTF-8" standalone="yes"?>
<Relationships xmlns="http://schemas.openxmlformats.org/package/2006/relationships"><Relationship Id="rId8" Type="http://schemas.openxmlformats.org/officeDocument/2006/relationships/image" Target="../media/image403.png"/><Relationship Id="rId13" Type="http://schemas.openxmlformats.org/officeDocument/2006/relationships/image" Target="../media/image408.png"/><Relationship Id="rId18" Type="http://schemas.openxmlformats.org/officeDocument/2006/relationships/image" Target="../media/image368.png"/><Relationship Id="rId3" Type="http://schemas.openxmlformats.org/officeDocument/2006/relationships/image" Target="../media/image1.png"/><Relationship Id="rId7" Type="http://schemas.openxmlformats.org/officeDocument/2006/relationships/image" Target="../media/image402.png"/><Relationship Id="rId12" Type="http://schemas.openxmlformats.org/officeDocument/2006/relationships/image" Target="../media/image407.png"/><Relationship Id="rId17" Type="http://schemas.openxmlformats.org/officeDocument/2006/relationships/image" Target="../media/image412.png"/><Relationship Id="rId2" Type="http://schemas.openxmlformats.org/officeDocument/2006/relationships/notesSlide" Target="../notesSlides/notesSlide36.xml"/><Relationship Id="rId16" Type="http://schemas.openxmlformats.org/officeDocument/2006/relationships/image" Target="../media/image411.png"/><Relationship Id="rId1" Type="http://schemas.openxmlformats.org/officeDocument/2006/relationships/slideLayout" Target="../slideLayouts/slideLayout1.xml"/><Relationship Id="rId6" Type="http://schemas.openxmlformats.org/officeDocument/2006/relationships/image" Target="../media/image401.png"/><Relationship Id="rId11" Type="http://schemas.openxmlformats.org/officeDocument/2006/relationships/image" Target="../media/image406.png"/><Relationship Id="rId5" Type="http://schemas.openxmlformats.org/officeDocument/2006/relationships/image" Target="../media/image400.png"/><Relationship Id="rId15" Type="http://schemas.openxmlformats.org/officeDocument/2006/relationships/image" Target="../media/image410.png"/><Relationship Id="rId10" Type="http://schemas.openxmlformats.org/officeDocument/2006/relationships/image" Target="../media/image405.png"/><Relationship Id="rId4" Type="http://schemas.openxmlformats.org/officeDocument/2006/relationships/image" Target="../media/image364.png"/><Relationship Id="rId9" Type="http://schemas.openxmlformats.org/officeDocument/2006/relationships/image" Target="../media/image404.png"/><Relationship Id="rId14" Type="http://schemas.openxmlformats.org/officeDocument/2006/relationships/image" Target="../media/image409.png"/></Relationships>
</file>

<file path=ppt/slides/_rels/slide37.xml.rels><?xml version="1.0" encoding="UTF-8" standalone="yes"?>
<Relationships xmlns="http://schemas.openxmlformats.org/package/2006/relationships"><Relationship Id="rId8" Type="http://schemas.openxmlformats.org/officeDocument/2006/relationships/image" Target="../media/image416.png"/><Relationship Id="rId13" Type="http://schemas.openxmlformats.org/officeDocument/2006/relationships/image" Target="../media/image421.png"/><Relationship Id="rId3" Type="http://schemas.openxmlformats.org/officeDocument/2006/relationships/image" Target="../media/image1.png"/><Relationship Id="rId7" Type="http://schemas.openxmlformats.org/officeDocument/2006/relationships/image" Target="../media/image13.png"/><Relationship Id="rId12" Type="http://schemas.openxmlformats.org/officeDocument/2006/relationships/image" Target="../media/image420.png"/><Relationship Id="rId2" Type="http://schemas.openxmlformats.org/officeDocument/2006/relationships/notesSlide" Target="../notesSlides/notesSlide37.xml"/><Relationship Id="rId16" Type="http://schemas.openxmlformats.org/officeDocument/2006/relationships/image" Target="../media/image424.png"/><Relationship Id="rId1" Type="http://schemas.openxmlformats.org/officeDocument/2006/relationships/slideLayout" Target="../slideLayouts/slideLayout1.xml"/><Relationship Id="rId6" Type="http://schemas.openxmlformats.org/officeDocument/2006/relationships/image" Target="../media/image415.png"/><Relationship Id="rId11" Type="http://schemas.openxmlformats.org/officeDocument/2006/relationships/image" Target="../media/image419.png"/><Relationship Id="rId5" Type="http://schemas.openxmlformats.org/officeDocument/2006/relationships/image" Target="../media/image414.png"/><Relationship Id="rId15" Type="http://schemas.openxmlformats.org/officeDocument/2006/relationships/image" Target="../media/image423.png"/><Relationship Id="rId10" Type="http://schemas.openxmlformats.org/officeDocument/2006/relationships/image" Target="../media/image418.png"/><Relationship Id="rId4" Type="http://schemas.openxmlformats.org/officeDocument/2006/relationships/image" Target="../media/image413.png"/><Relationship Id="rId9" Type="http://schemas.openxmlformats.org/officeDocument/2006/relationships/image" Target="../media/image417.png"/><Relationship Id="rId14" Type="http://schemas.openxmlformats.org/officeDocument/2006/relationships/image" Target="../media/image422.png"/></Relationships>
</file>

<file path=ppt/slides/_rels/slide38.xml.rels><?xml version="1.0" encoding="UTF-8" standalone="yes"?>
<Relationships xmlns="http://schemas.openxmlformats.org/package/2006/relationships"><Relationship Id="rId8" Type="http://schemas.openxmlformats.org/officeDocument/2006/relationships/image" Target="../media/image418.png"/><Relationship Id="rId13" Type="http://schemas.openxmlformats.org/officeDocument/2006/relationships/image" Target="../media/image433.png"/><Relationship Id="rId3" Type="http://schemas.openxmlformats.org/officeDocument/2006/relationships/image" Target="../media/image425.png"/><Relationship Id="rId7" Type="http://schemas.openxmlformats.org/officeDocument/2006/relationships/image" Target="../media/image428.png"/><Relationship Id="rId12" Type="http://schemas.openxmlformats.org/officeDocument/2006/relationships/image" Target="../media/image432.png"/><Relationship Id="rId17" Type="http://schemas.openxmlformats.org/officeDocument/2006/relationships/image" Target="../media/image368.png"/><Relationship Id="rId2" Type="http://schemas.openxmlformats.org/officeDocument/2006/relationships/notesSlide" Target="../notesSlides/notesSlide38.xml"/><Relationship Id="rId16" Type="http://schemas.openxmlformats.org/officeDocument/2006/relationships/image" Target="../media/image436.png"/><Relationship Id="rId1" Type="http://schemas.openxmlformats.org/officeDocument/2006/relationships/slideLayout" Target="../slideLayouts/slideLayout1.xml"/><Relationship Id="rId6" Type="http://schemas.openxmlformats.org/officeDocument/2006/relationships/image" Target="../media/image427.png"/><Relationship Id="rId11" Type="http://schemas.openxmlformats.org/officeDocument/2006/relationships/image" Target="../media/image431.png"/><Relationship Id="rId5" Type="http://schemas.openxmlformats.org/officeDocument/2006/relationships/image" Target="../media/image426.png"/><Relationship Id="rId15" Type="http://schemas.openxmlformats.org/officeDocument/2006/relationships/image" Target="../media/image435.png"/><Relationship Id="rId10" Type="http://schemas.openxmlformats.org/officeDocument/2006/relationships/image" Target="../media/image430.png"/><Relationship Id="rId4" Type="http://schemas.openxmlformats.org/officeDocument/2006/relationships/image" Target="../media/image364.png"/><Relationship Id="rId9" Type="http://schemas.openxmlformats.org/officeDocument/2006/relationships/image" Target="../media/image429.png"/><Relationship Id="rId14" Type="http://schemas.openxmlformats.org/officeDocument/2006/relationships/image" Target="../media/image434.png"/></Relationships>
</file>

<file path=ppt/slides/_rels/slide39.xml.rels><?xml version="1.0" encoding="UTF-8" standalone="yes"?>
<Relationships xmlns="http://schemas.openxmlformats.org/package/2006/relationships"><Relationship Id="rId8" Type="http://schemas.openxmlformats.org/officeDocument/2006/relationships/image" Target="../media/image441.png"/><Relationship Id="rId13" Type="http://schemas.openxmlformats.org/officeDocument/2006/relationships/image" Target="../media/image444.png"/><Relationship Id="rId3" Type="http://schemas.openxmlformats.org/officeDocument/2006/relationships/image" Target="../media/image437.png"/><Relationship Id="rId7" Type="http://schemas.openxmlformats.org/officeDocument/2006/relationships/image" Target="../media/image440.png"/><Relationship Id="rId12" Type="http://schemas.openxmlformats.org/officeDocument/2006/relationships/image" Target="../media/image13.png"/><Relationship Id="rId2" Type="http://schemas.openxmlformats.org/officeDocument/2006/relationships/notesSlide" Target="../notesSlides/notesSlide39.xml"/><Relationship Id="rId1" Type="http://schemas.openxmlformats.org/officeDocument/2006/relationships/slideLayout" Target="../slideLayouts/slideLayout1.xml"/><Relationship Id="rId6" Type="http://schemas.openxmlformats.org/officeDocument/2006/relationships/image" Target="../media/image439.png"/><Relationship Id="rId11" Type="http://schemas.openxmlformats.org/officeDocument/2006/relationships/image" Target="../media/image443.png"/><Relationship Id="rId5" Type="http://schemas.openxmlformats.org/officeDocument/2006/relationships/image" Target="../media/image438.png"/><Relationship Id="rId10" Type="http://schemas.openxmlformats.org/officeDocument/2006/relationships/image" Target="../media/image109.png"/><Relationship Id="rId4" Type="http://schemas.openxmlformats.org/officeDocument/2006/relationships/image" Target="../media/image413.png"/><Relationship Id="rId9" Type="http://schemas.openxmlformats.org/officeDocument/2006/relationships/image" Target="../media/image442.png"/><Relationship Id="rId14" Type="http://schemas.openxmlformats.org/officeDocument/2006/relationships/image" Target="../media/image445.png"/></Relationships>
</file>

<file path=ppt/slides/_rels/slide4.xml.rels><?xml version="1.0" encoding="UTF-8" standalone="yes"?>
<Relationships xmlns="http://schemas.openxmlformats.org/package/2006/relationships"><Relationship Id="rId8" Type="http://schemas.openxmlformats.org/officeDocument/2006/relationships/image" Target="../media/image54.png"/><Relationship Id="rId13" Type="http://schemas.openxmlformats.org/officeDocument/2006/relationships/image" Target="../media/image59.png"/><Relationship Id="rId18" Type="http://schemas.openxmlformats.org/officeDocument/2006/relationships/image" Target="../media/image64.png"/><Relationship Id="rId3" Type="http://schemas.openxmlformats.org/officeDocument/2006/relationships/image" Target="../media/image1.png"/><Relationship Id="rId21" Type="http://schemas.openxmlformats.org/officeDocument/2006/relationships/image" Target="../media/image10.png"/><Relationship Id="rId7" Type="http://schemas.openxmlformats.org/officeDocument/2006/relationships/image" Target="../media/image53.png"/><Relationship Id="rId12" Type="http://schemas.openxmlformats.org/officeDocument/2006/relationships/image" Target="../media/image58.png"/><Relationship Id="rId17" Type="http://schemas.openxmlformats.org/officeDocument/2006/relationships/image" Target="../media/image63.png"/><Relationship Id="rId2" Type="http://schemas.openxmlformats.org/officeDocument/2006/relationships/notesSlide" Target="../notesSlides/notesSlide4.xml"/><Relationship Id="rId16" Type="http://schemas.openxmlformats.org/officeDocument/2006/relationships/image" Target="../media/image62.png"/><Relationship Id="rId20" Type="http://schemas.openxmlformats.org/officeDocument/2006/relationships/image" Target="../media/image31.png"/><Relationship Id="rId1" Type="http://schemas.openxmlformats.org/officeDocument/2006/relationships/slideLayout" Target="../slideLayouts/slideLayout1.xml"/><Relationship Id="rId6" Type="http://schemas.openxmlformats.org/officeDocument/2006/relationships/image" Target="../media/image52.png"/><Relationship Id="rId11" Type="http://schemas.openxmlformats.org/officeDocument/2006/relationships/image" Target="../media/image57.png"/><Relationship Id="rId5" Type="http://schemas.openxmlformats.org/officeDocument/2006/relationships/image" Target="../media/image51.png"/><Relationship Id="rId15" Type="http://schemas.openxmlformats.org/officeDocument/2006/relationships/image" Target="../media/image61.png"/><Relationship Id="rId10" Type="http://schemas.openxmlformats.org/officeDocument/2006/relationships/image" Target="../media/image56.png"/><Relationship Id="rId19" Type="http://schemas.openxmlformats.org/officeDocument/2006/relationships/image" Target="../media/image65.png"/><Relationship Id="rId4" Type="http://schemas.openxmlformats.org/officeDocument/2006/relationships/image" Target="../media/image2.png"/><Relationship Id="rId9" Type="http://schemas.openxmlformats.org/officeDocument/2006/relationships/image" Target="../media/image55.png"/><Relationship Id="rId14" Type="http://schemas.openxmlformats.org/officeDocument/2006/relationships/image" Target="../media/image60.png"/></Relationships>
</file>

<file path=ppt/slides/_rels/slide40.xml.rels><?xml version="1.0" encoding="UTF-8" standalone="yes"?>
<Relationships xmlns="http://schemas.openxmlformats.org/package/2006/relationships"><Relationship Id="rId8" Type="http://schemas.openxmlformats.org/officeDocument/2006/relationships/image" Target="../media/image378.png"/><Relationship Id="rId13" Type="http://schemas.openxmlformats.org/officeDocument/2006/relationships/image" Target="../media/image452.png"/><Relationship Id="rId3" Type="http://schemas.openxmlformats.org/officeDocument/2006/relationships/image" Target="../media/image364.png"/><Relationship Id="rId7" Type="http://schemas.openxmlformats.org/officeDocument/2006/relationships/image" Target="../media/image401.png"/><Relationship Id="rId12" Type="http://schemas.openxmlformats.org/officeDocument/2006/relationships/image" Target="../media/image451.png"/><Relationship Id="rId2" Type="http://schemas.openxmlformats.org/officeDocument/2006/relationships/notesSlide" Target="../notesSlides/notesSlide40.xml"/><Relationship Id="rId1" Type="http://schemas.openxmlformats.org/officeDocument/2006/relationships/slideLayout" Target="../slideLayouts/slideLayout1.xml"/><Relationship Id="rId6" Type="http://schemas.openxmlformats.org/officeDocument/2006/relationships/image" Target="../media/image13.png"/><Relationship Id="rId11" Type="http://schemas.openxmlformats.org/officeDocument/2006/relationships/image" Target="../media/image450.png"/><Relationship Id="rId5" Type="http://schemas.openxmlformats.org/officeDocument/2006/relationships/image" Target="../media/image447.png"/><Relationship Id="rId10" Type="http://schemas.openxmlformats.org/officeDocument/2006/relationships/image" Target="../media/image449.png"/><Relationship Id="rId4" Type="http://schemas.openxmlformats.org/officeDocument/2006/relationships/image" Target="../media/image446.png"/><Relationship Id="rId9" Type="http://schemas.openxmlformats.org/officeDocument/2006/relationships/image" Target="../media/image448.png"/><Relationship Id="rId14" Type="http://schemas.openxmlformats.org/officeDocument/2006/relationships/image" Target="../media/image368.png"/></Relationships>
</file>

<file path=ppt/slides/_rels/slide41.xml.rels><?xml version="1.0" encoding="UTF-8" standalone="yes"?>
<Relationships xmlns="http://schemas.openxmlformats.org/package/2006/relationships"><Relationship Id="rId8" Type="http://schemas.openxmlformats.org/officeDocument/2006/relationships/image" Target="../media/image71.png"/><Relationship Id="rId13" Type="http://schemas.openxmlformats.org/officeDocument/2006/relationships/image" Target="../media/image76.png"/><Relationship Id="rId18" Type="http://schemas.openxmlformats.org/officeDocument/2006/relationships/image" Target="../media/image81.png"/><Relationship Id="rId3" Type="http://schemas.openxmlformats.org/officeDocument/2006/relationships/image" Target="../media/image66.png"/><Relationship Id="rId21" Type="http://schemas.openxmlformats.org/officeDocument/2006/relationships/image" Target="../media/image84.png"/><Relationship Id="rId7" Type="http://schemas.openxmlformats.org/officeDocument/2006/relationships/image" Target="../media/image70.png"/><Relationship Id="rId12" Type="http://schemas.openxmlformats.org/officeDocument/2006/relationships/image" Target="../media/image75.png"/><Relationship Id="rId17" Type="http://schemas.openxmlformats.org/officeDocument/2006/relationships/image" Target="../media/image80.png"/><Relationship Id="rId2" Type="http://schemas.openxmlformats.org/officeDocument/2006/relationships/notesSlide" Target="../notesSlides/notesSlide41.xml"/><Relationship Id="rId16" Type="http://schemas.openxmlformats.org/officeDocument/2006/relationships/image" Target="../media/image79.png"/><Relationship Id="rId20" Type="http://schemas.openxmlformats.org/officeDocument/2006/relationships/image" Target="../media/image83.png"/><Relationship Id="rId1" Type="http://schemas.openxmlformats.org/officeDocument/2006/relationships/slideLayout" Target="../slideLayouts/slideLayout1.xml"/><Relationship Id="rId6" Type="http://schemas.openxmlformats.org/officeDocument/2006/relationships/image" Target="../media/image69.png"/><Relationship Id="rId11" Type="http://schemas.openxmlformats.org/officeDocument/2006/relationships/image" Target="../media/image74.png"/><Relationship Id="rId5" Type="http://schemas.openxmlformats.org/officeDocument/2006/relationships/image" Target="../media/image68.png"/><Relationship Id="rId15" Type="http://schemas.openxmlformats.org/officeDocument/2006/relationships/image" Target="../media/image78.png"/><Relationship Id="rId10" Type="http://schemas.openxmlformats.org/officeDocument/2006/relationships/image" Target="../media/image73.png"/><Relationship Id="rId19" Type="http://schemas.openxmlformats.org/officeDocument/2006/relationships/image" Target="../media/image82.png"/><Relationship Id="rId4" Type="http://schemas.openxmlformats.org/officeDocument/2006/relationships/image" Target="../media/image67.png"/><Relationship Id="rId9" Type="http://schemas.openxmlformats.org/officeDocument/2006/relationships/image" Target="../media/image72.png"/><Relationship Id="rId14" Type="http://schemas.openxmlformats.org/officeDocument/2006/relationships/image" Target="../media/image77.png"/></Relationships>
</file>

<file path=ppt/slides/_rels/slide5.xml.rels><?xml version="1.0" encoding="UTF-8" standalone="yes"?>
<Relationships xmlns="http://schemas.openxmlformats.org/package/2006/relationships"><Relationship Id="rId8" Type="http://schemas.openxmlformats.org/officeDocument/2006/relationships/image" Target="../media/image71.png"/><Relationship Id="rId13" Type="http://schemas.openxmlformats.org/officeDocument/2006/relationships/image" Target="../media/image76.png"/><Relationship Id="rId18" Type="http://schemas.openxmlformats.org/officeDocument/2006/relationships/image" Target="../media/image81.png"/><Relationship Id="rId3" Type="http://schemas.openxmlformats.org/officeDocument/2006/relationships/image" Target="../media/image66.png"/><Relationship Id="rId21" Type="http://schemas.openxmlformats.org/officeDocument/2006/relationships/image" Target="../media/image84.png"/><Relationship Id="rId7" Type="http://schemas.openxmlformats.org/officeDocument/2006/relationships/image" Target="../media/image70.png"/><Relationship Id="rId12" Type="http://schemas.openxmlformats.org/officeDocument/2006/relationships/image" Target="../media/image75.png"/><Relationship Id="rId17" Type="http://schemas.openxmlformats.org/officeDocument/2006/relationships/image" Target="../media/image80.png"/><Relationship Id="rId2" Type="http://schemas.openxmlformats.org/officeDocument/2006/relationships/notesSlide" Target="../notesSlides/notesSlide5.xml"/><Relationship Id="rId16" Type="http://schemas.openxmlformats.org/officeDocument/2006/relationships/image" Target="../media/image79.png"/><Relationship Id="rId20" Type="http://schemas.openxmlformats.org/officeDocument/2006/relationships/image" Target="../media/image83.png"/><Relationship Id="rId1" Type="http://schemas.openxmlformats.org/officeDocument/2006/relationships/slideLayout" Target="../slideLayouts/slideLayout1.xml"/><Relationship Id="rId6" Type="http://schemas.openxmlformats.org/officeDocument/2006/relationships/image" Target="../media/image69.png"/><Relationship Id="rId11" Type="http://schemas.openxmlformats.org/officeDocument/2006/relationships/image" Target="../media/image74.png"/><Relationship Id="rId5" Type="http://schemas.openxmlformats.org/officeDocument/2006/relationships/image" Target="../media/image68.png"/><Relationship Id="rId15" Type="http://schemas.openxmlformats.org/officeDocument/2006/relationships/image" Target="../media/image78.png"/><Relationship Id="rId10" Type="http://schemas.openxmlformats.org/officeDocument/2006/relationships/image" Target="../media/image73.png"/><Relationship Id="rId19" Type="http://schemas.openxmlformats.org/officeDocument/2006/relationships/image" Target="../media/image82.png"/><Relationship Id="rId4" Type="http://schemas.openxmlformats.org/officeDocument/2006/relationships/image" Target="../media/image67.png"/><Relationship Id="rId9" Type="http://schemas.openxmlformats.org/officeDocument/2006/relationships/image" Target="../media/image72.png"/><Relationship Id="rId14" Type="http://schemas.openxmlformats.org/officeDocument/2006/relationships/image" Target="../media/image77.png"/></Relationships>
</file>

<file path=ppt/slides/_rels/slide6.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image" Target="../media/image1.png"/><Relationship Id="rId7" Type="http://schemas.openxmlformats.org/officeDocument/2006/relationships/image" Target="../media/image88.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87.png"/><Relationship Id="rId5" Type="http://schemas.openxmlformats.org/officeDocument/2006/relationships/image" Target="../media/image86.png"/><Relationship Id="rId10" Type="http://schemas.openxmlformats.org/officeDocument/2006/relationships/image" Target="../media/image91.png"/><Relationship Id="rId4" Type="http://schemas.openxmlformats.org/officeDocument/2006/relationships/image" Target="../media/image85.png"/><Relationship Id="rId9" Type="http://schemas.openxmlformats.org/officeDocument/2006/relationships/image" Target="../media/image90.png"/></Relationships>
</file>

<file path=ppt/slides/_rels/slide7.xml.rels><?xml version="1.0" encoding="UTF-8" standalone="yes"?>
<Relationships xmlns="http://schemas.openxmlformats.org/package/2006/relationships"><Relationship Id="rId8" Type="http://schemas.openxmlformats.org/officeDocument/2006/relationships/image" Target="../media/image96.png"/><Relationship Id="rId13" Type="http://schemas.openxmlformats.org/officeDocument/2006/relationships/image" Target="../media/image101.png"/><Relationship Id="rId3" Type="http://schemas.openxmlformats.org/officeDocument/2006/relationships/image" Target="../media/image1.png"/><Relationship Id="rId7" Type="http://schemas.openxmlformats.org/officeDocument/2006/relationships/image" Target="../media/image95.png"/><Relationship Id="rId12" Type="http://schemas.openxmlformats.org/officeDocument/2006/relationships/image" Target="../media/image100.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94.png"/><Relationship Id="rId11" Type="http://schemas.openxmlformats.org/officeDocument/2006/relationships/image" Target="../media/image99.png"/><Relationship Id="rId5" Type="http://schemas.openxmlformats.org/officeDocument/2006/relationships/image" Target="../media/image93.png"/><Relationship Id="rId10" Type="http://schemas.openxmlformats.org/officeDocument/2006/relationships/image" Target="../media/image98.png"/><Relationship Id="rId4" Type="http://schemas.openxmlformats.org/officeDocument/2006/relationships/image" Target="../media/image92.png"/><Relationship Id="rId9" Type="http://schemas.openxmlformats.org/officeDocument/2006/relationships/image" Target="../media/image97.png"/><Relationship Id="rId14" Type="http://schemas.openxmlformats.org/officeDocument/2006/relationships/image" Target="../media/image102.png"/></Relationships>
</file>

<file path=ppt/slides/_rels/slide8.xml.rels><?xml version="1.0" encoding="UTF-8" standalone="yes"?>
<Relationships xmlns="http://schemas.openxmlformats.org/package/2006/relationships"><Relationship Id="rId8" Type="http://schemas.openxmlformats.org/officeDocument/2006/relationships/image" Target="../media/image104.png"/><Relationship Id="rId13" Type="http://schemas.openxmlformats.org/officeDocument/2006/relationships/image" Target="../media/image108.png"/><Relationship Id="rId18" Type="http://schemas.openxmlformats.org/officeDocument/2006/relationships/image" Target="../media/image113.png"/><Relationship Id="rId3" Type="http://schemas.openxmlformats.org/officeDocument/2006/relationships/image" Target="../media/image1.png"/><Relationship Id="rId7" Type="http://schemas.openxmlformats.org/officeDocument/2006/relationships/image" Target="../media/image103.png"/><Relationship Id="rId12" Type="http://schemas.openxmlformats.org/officeDocument/2006/relationships/image" Target="../media/image107.png"/><Relationship Id="rId17" Type="http://schemas.openxmlformats.org/officeDocument/2006/relationships/image" Target="../media/image112.png"/><Relationship Id="rId2" Type="http://schemas.openxmlformats.org/officeDocument/2006/relationships/notesSlide" Target="../notesSlides/notesSlide8.xml"/><Relationship Id="rId16" Type="http://schemas.openxmlformats.org/officeDocument/2006/relationships/image" Target="../media/image111.png"/><Relationship Id="rId20" Type="http://schemas.openxmlformats.org/officeDocument/2006/relationships/image" Target="../media/image102.png"/><Relationship Id="rId1" Type="http://schemas.openxmlformats.org/officeDocument/2006/relationships/slideLayout" Target="../slideLayouts/slideLayout1.xml"/><Relationship Id="rId6" Type="http://schemas.openxmlformats.org/officeDocument/2006/relationships/image" Target="../media/image94.png"/><Relationship Id="rId11" Type="http://schemas.openxmlformats.org/officeDocument/2006/relationships/image" Target="../media/image13.png"/><Relationship Id="rId5" Type="http://schemas.openxmlformats.org/officeDocument/2006/relationships/image" Target="../media/image93.png"/><Relationship Id="rId15" Type="http://schemas.openxmlformats.org/officeDocument/2006/relationships/image" Target="../media/image110.png"/><Relationship Id="rId10" Type="http://schemas.openxmlformats.org/officeDocument/2006/relationships/image" Target="../media/image106.png"/><Relationship Id="rId19" Type="http://schemas.openxmlformats.org/officeDocument/2006/relationships/image" Target="../media/image114.png"/><Relationship Id="rId4" Type="http://schemas.openxmlformats.org/officeDocument/2006/relationships/image" Target="../media/image92.png"/><Relationship Id="rId9" Type="http://schemas.openxmlformats.org/officeDocument/2006/relationships/image" Target="../media/image105.png"/><Relationship Id="rId14" Type="http://schemas.openxmlformats.org/officeDocument/2006/relationships/image" Target="../media/image109.png"/></Relationships>
</file>

<file path=ppt/slides/_rels/slide9.xml.rels><?xml version="1.0" encoding="UTF-8" standalone="yes"?>
<Relationships xmlns="http://schemas.openxmlformats.org/package/2006/relationships"><Relationship Id="rId8" Type="http://schemas.openxmlformats.org/officeDocument/2006/relationships/image" Target="../media/image116.png"/><Relationship Id="rId13" Type="http://schemas.openxmlformats.org/officeDocument/2006/relationships/image" Target="../media/image120.png"/><Relationship Id="rId18" Type="http://schemas.openxmlformats.org/officeDocument/2006/relationships/image" Target="../media/image124.png"/><Relationship Id="rId3" Type="http://schemas.openxmlformats.org/officeDocument/2006/relationships/image" Target="../media/image1.png"/><Relationship Id="rId21" Type="http://schemas.openxmlformats.org/officeDocument/2006/relationships/image" Target="../media/image127.png"/><Relationship Id="rId7" Type="http://schemas.openxmlformats.org/officeDocument/2006/relationships/image" Target="../media/image115.png"/><Relationship Id="rId12" Type="http://schemas.openxmlformats.org/officeDocument/2006/relationships/image" Target="../media/image119.png"/><Relationship Id="rId17" Type="http://schemas.openxmlformats.org/officeDocument/2006/relationships/image" Target="../media/image123.png"/><Relationship Id="rId25" Type="http://schemas.openxmlformats.org/officeDocument/2006/relationships/image" Target="../media/image102.png"/><Relationship Id="rId2" Type="http://schemas.openxmlformats.org/officeDocument/2006/relationships/notesSlide" Target="../notesSlides/notesSlide9.xml"/><Relationship Id="rId16" Type="http://schemas.openxmlformats.org/officeDocument/2006/relationships/image" Target="../media/image95.png"/><Relationship Id="rId20" Type="http://schemas.openxmlformats.org/officeDocument/2006/relationships/image" Target="../media/image126.png"/><Relationship Id="rId1" Type="http://schemas.openxmlformats.org/officeDocument/2006/relationships/slideLayout" Target="../slideLayouts/slideLayout1.xml"/><Relationship Id="rId6" Type="http://schemas.openxmlformats.org/officeDocument/2006/relationships/image" Target="../media/image94.png"/><Relationship Id="rId11" Type="http://schemas.openxmlformats.org/officeDocument/2006/relationships/image" Target="../media/image100.png"/><Relationship Id="rId24" Type="http://schemas.openxmlformats.org/officeDocument/2006/relationships/image" Target="../media/image130.png"/><Relationship Id="rId5" Type="http://schemas.openxmlformats.org/officeDocument/2006/relationships/image" Target="../media/image93.png"/><Relationship Id="rId15" Type="http://schemas.openxmlformats.org/officeDocument/2006/relationships/image" Target="../media/image122.png"/><Relationship Id="rId23" Type="http://schemas.openxmlformats.org/officeDocument/2006/relationships/image" Target="../media/image129.png"/><Relationship Id="rId10" Type="http://schemas.openxmlformats.org/officeDocument/2006/relationships/image" Target="../media/image118.png"/><Relationship Id="rId19" Type="http://schemas.openxmlformats.org/officeDocument/2006/relationships/image" Target="../media/image125.png"/><Relationship Id="rId4" Type="http://schemas.openxmlformats.org/officeDocument/2006/relationships/image" Target="../media/image92.png"/><Relationship Id="rId9" Type="http://schemas.openxmlformats.org/officeDocument/2006/relationships/image" Target="../media/image117.png"/><Relationship Id="rId14" Type="http://schemas.openxmlformats.org/officeDocument/2006/relationships/image" Target="../media/image121.png"/><Relationship Id="rId22" Type="http://schemas.openxmlformats.org/officeDocument/2006/relationships/image" Target="../media/image128.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pic>
        <p:nvPicPr>
          <p:cNvPr id="3" name="Image 1" descr="preencoded.png"/>
          <p:cNvPicPr>
            <a:picLocks noChangeAspect="1"/>
          </p:cNvPicPr>
          <p:nvPr/>
        </p:nvPicPr>
        <p:blipFill>
          <a:blip r:embed="rId4"/>
          <a:stretch>
            <a:fillRect/>
          </a:stretch>
        </p:blipFill>
        <p:spPr>
          <a:xfrm>
            <a:off x="0" y="0"/>
            <a:ext cx="12192000" cy="76200"/>
          </a:xfrm>
          <a:prstGeom prst="rect">
            <a:avLst/>
          </a:prstGeom>
        </p:spPr>
      </p:pic>
      <p:pic>
        <p:nvPicPr>
          <p:cNvPr id="4" name="Image 2" descr="preencoded.png"/>
          <p:cNvPicPr>
            <a:picLocks noChangeAspect="1"/>
          </p:cNvPicPr>
          <p:nvPr/>
        </p:nvPicPr>
        <p:blipFill>
          <a:blip r:embed="rId5"/>
          <a:stretch>
            <a:fillRect/>
          </a:stretch>
        </p:blipFill>
        <p:spPr>
          <a:xfrm>
            <a:off x="609600" y="2362200"/>
            <a:ext cx="3352800" cy="2019300"/>
          </a:xfrm>
          <a:prstGeom prst="rect">
            <a:avLst/>
          </a:prstGeom>
        </p:spPr>
      </p:pic>
      <p:pic>
        <p:nvPicPr>
          <p:cNvPr id="5" name="Image 3" descr="preencoded.png"/>
          <p:cNvPicPr>
            <a:picLocks noChangeAspect="1"/>
          </p:cNvPicPr>
          <p:nvPr/>
        </p:nvPicPr>
        <p:blipFill>
          <a:blip r:embed="rId6"/>
          <a:stretch>
            <a:fillRect/>
          </a:stretch>
        </p:blipFill>
        <p:spPr>
          <a:xfrm>
            <a:off x="838200" y="2590800"/>
            <a:ext cx="342900" cy="342900"/>
          </a:xfrm>
          <a:prstGeom prst="rect">
            <a:avLst/>
          </a:prstGeom>
        </p:spPr>
      </p:pic>
      <p:pic>
        <p:nvPicPr>
          <p:cNvPr id="6" name="Image 4" descr="preencoded.png"/>
          <p:cNvPicPr>
            <a:picLocks noChangeAspect="1"/>
          </p:cNvPicPr>
          <p:nvPr/>
        </p:nvPicPr>
        <p:blipFill>
          <a:blip r:embed="rId7"/>
          <a:stretch>
            <a:fillRect/>
          </a:stretch>
        </p:blipFill>
        <p:spPr>
          <a:xfrm>
            <a:off x="4419600" y="2362200"/>
            <a:ext cx="3352800" cy="2019300"/>
          </a:xfrm>
          <a:prstGeom prst="rect">
            <a:avLst/>
          </a:prstGeom>
        </p:spPr>
      </p:pic>
      <p:pic>
        <p:nvPicPr>
          <p:cNvPr id="7" name="Image 5" descr="preencoded.png"/>
          <p:cNvPicPr>
            <a:picLocks noChangeAspect="1"/>
          </p:cNvPicPr>
          <p:nvPr/>
        </p:nvPicPr>
        <p:blipFill>
          <a:blip r:embed="rId8"/>
          <a:stretch>
            <a:fillRect/>
          </a:stretch>
        </p:blipFill>
        <p:spPr>
          <a:xfrm>
            <a:off x="4648200" y="2590800"/>
            <a:ext cx="342900" cy="342900"/>
          </a:xfrm>
          <a:prstGeom prst="rect">
            <a:avLst/>
          </a:prstGeom>
        </p:spPr>
      </p:pic>
      <p:pic>
        <p:nvPicPr>
          <p:cNvPr id="8" name="Image 6" descr="preencoded.png"/>
          <p:cNvPicPr>
            <a:picLocks noChangeAspect="1"/>
          </p:cNvPicPr>
          <p:nvPr/>
        </p:nvPicPr>
        <p:blipFill>
          <a:blip r:embed="rId7"/>
          <a:stretch>
            <a:fillRect/>
          </a:stretch>
        </p:blipFill>
        <p:spPr>
          <a:xfrm>
            <a:off x="8229600" y="2362200"/>
            <a:ext cx="3352800" cy="2019300"/>
          </a:xfrm>
          <a:prstGeom prst="rect">
            <a:avLst/>
          </a:prstGeom>
        </p:spPr>
      </p:pic>
      <p:pic>
        <p:nvPicPr>
          <p:cNvPr id="9" name="Image 7" descr="preencoded.png"/>
          <p:cNvPicPr>
            <a:picLocks noChangeAspect="1"/>
          </p:cNvPicPr>
          <p:nvPr/>
        </p:nvPicPr>
        <p:blipFill>
          <a:blip r:embed="rId9"/>
          <a:stretch>
            <a:fillRect/>
          </a:stretch>
        </p:blipFill>
        <p:spPr>
          <a:xfrm>
            <a:off x="8458200" y="2590800"/>
            <a:ext cx="304800" cy="342900"/>
          </a:xfrm>
          <a:prstGeom prst="rect">
            <a:avLst/>
          </a:prstGeom>
        </p:spPr>
      </p:pic>
      <p:pic>
        <p:nvPicPr>
          <p:cNvPr id="10" name="Image 8" descr="preencoded.png"/>
          <p:cNvPicPr>
            <a:picLocks noChangeAspect="1"/>
          </p:cNvPicPr>
          <p:nvPr/>
        </p:nvPicPr>
        <p:blipFill>
          <a:blip r:embed="rId10"/>
          <a:stretch>
            <a:fillRect/>
          </a:stretch>
        </p:blipFill>
        <p:spPr>
          <a:xfrm>
            <a:off x="0" y="6096000"/>
            <a:ext cx="12192000" cy="762000"/>
          </a:xfrm>
          <a:prstGeom prst="rect">
            <a:avLst/>
          </a:prstGeom>
        </p:spPr>
      </p:pic>
      <p:pic>
        <p:nvPicPr>
          <p:cNvPr id="11" name="Image 9" descr="preencoded.png"/>
          <p:cNvPicPr>
            <a:picLocks noChangeAspect="1"/>
          </p:cNvPicPr>
          <p:nvPr/>
        </p:nvPicPr>
        <p:blipFill>
          <a:blip r:embed="rId11"/>
          <a:stretch>
            <a:fillRect/>
          </a:stretch>
        </p:blipFill>
        <p:spPr>
          <a:xfrm>
            <a:off x="11239054" y="6324600"/>
            <a:ext cx="304800" cy="304800"/>
          </a:xfrm>
          <a:prstGeom prst="rect">
            <a:avLst/>
          </a:prstGeom>
        </p:spPr>
      </p:pic>
      <p:pic>
        <p:nvPicPr>
          <p:cNvPr id="12" name="Image 10" descr="preencoded.png"/>
          <p:cNvPicPr>
            <a:picLocks noChangeAspect="1"/>
          </p:cNvPicPr>
          <p:nvPr/>
        </p:nvPicPr>
        <p:blipFill>
          <a:blip r:embed="rId12"/>
          <a:stretch>
            <a:fillRect/>
          </a:stretch>
        </p:blipFill>
        <p:spPr>
          <a:xfrm>
            <a:off x="11296204" y="6400800"/>
            <a:ext cx="190500" cy="152400"/>
          </a:xfrm>
          <a:prstGeom prst="rect">
            <a:avLst/>
          </a:prstGeom>
        </p:spPr>
      </p:pic>
      <p:pic>
        <p:nvPicPr>
          <p:cNvPr id="13" name="Image 11" descr="preencoded.png"/>
          <p:cNvPicPr>
            <a:picLocks noChangeAspect="1"/>
          </p:cNvPicPr>
          <p:nvPr/>
        </p:nvPicPr>
        <p:blipFill>
          <a:blip r:embed="rId13"/>
          <a:stretch>
            <a:fillRect/>
          </a:stretch>
        </p:blipFill>
        <p:spPr>
          <a:xfrm>
            <a:off x="7429500" y="2095500"/>
            <a:ext cx="4762500" cy="4762500"/>
          </a:xfrm>
          <a:prstGeom prst="rect">
            <a:avLst/>
          </a:prstGeom>
        </p:spPr>
      </p:pic>
      <p:pic>
        <p:nvPicPr>
          <p:cNvPr id="14" name="Image 12" descr="preencoded.png"/>
          <p:cNvPicPr>
            <a:picLocks noChangeAspect="1"/>
          </p:cNvPicPr>
          <p:nvPr/>
        </p:nvPicPr>
        <p:blipFill>
          <a:blip r:embed="rId14"/>
          <a:stretch>
            <a:fillRect/>
          </a:stretch>
        </p:blipFill>
        <p:spPr>
          <a:xfrm>
            <a:off x="8382000" y="3048000"/>
            <a:ext cx="2857500" cy="2857500"/>
          </a:xfrm>
          <a:prstGeom prst="rect">
            <a:avLst/>
          </a:prstGeom>
        </p:spPr>
      </p:pic>
      <p:sp>
        <p:nvSpPr>
          <p:cNvPr id="15" name="Text 0"/>
          <p:cNvSpPr/>
          <p:nvPr/>
        </p:nvSpPr>
        <p:spPr>
          <a:xfrm>
            <a:off x="609600" y="685800"/>
            <a:ext cx="13167360" cy="457200"/>
          </a:xfrm>
          <a:prstGeom prst="rect">
            <a:avLst/>
          </a:prstGeom>
          <a:noFill/>
          <a:ln/>
        </p:spPr>
        <p:txBody>
          <a:bodyPr vert="horz" wrap="square" lIns="0" tIns="0" rIns="0" bIns="0" rtlCol="0" anchor="t"/>
          <a:lstStyle/>
          <a:p>
            <a:pPr marL="0" indent="0">
              <a:lnSpc>
                <a:spcPts val="3600"/>
              </a:lnSpc>
              <a:buNone/>
            </a:pPr>
            <a:r>
              <a:rPr lang="en-US" sz="3600" b="1" dirty="0">
                <a:solidFill>
                  <a:srgbClr val="1F2937"/>
                </a:solidFill>
                <a:latin typeface="ui-sans-serif" pitchFamily="34" charset="0"/>
                <a:ea typeface="ui-sans-serif" pitchFamily="34" charset="-122"/>
                <a:cs typeface="ui-sans-serif" pitchFamily="34" charset="-120"/>
              </a:rPr>
              <a:t>AWS Billing and Cost Management</a:t>
            </a:r>
            <a:endParaRPr lang="en-US" sz="3600" dirty="0"/>
          </a:p>
        </p:txBody>
      </p:sp>
      <p:sp>
        <p:nvSpPr>
          <p:cNvPr id="16" name="Text 1"/>
          <p:cNvSpPr/>
          <p:nvPr/>
        </p:nvSpPr>
        <p:spPr>
          <a:xfrm>
            <a:off x="609600" y="1295400"/>
            <a:ext cx="13167360" cy="304800"/>
          </a:xfrm>
          <a:prstGeom prst="rect">
            <a:avLst/>
          </a:prstGeom>
          <a:noFill/>
          <a:ln/>
        </p:spPr>
        <p:txBody>
          <a:bodyPr vert="horz" wrap="square" lIns="0" tIns="0" rIns="0" bIns="0" rtlCol="0" anchor="t"/>
          <a:lstStyle/>
          <a:p>
            <a:pPr marL="0" indent="0">
              <a:lnSpc>
                <a:spcPts val="2400"/>
              </a:lnSpc>
              <a:buNone/>
            </a:pPr>
            <a:r>
              <a:rPr lang="en-US" sz="1800" dirty="0">
                <a:solidFill>
                  <a:srgbClr val="4B5563"/>
                </a:solidFill>
                <a:latin typeface="ui-sans-serif" pitchFamily="34" charset="0"/>
                <a:ea typeface="ui-sans-serif" pitchFamily="34" charset="-122"/>
                <a:cs typeface="ui-sans-serif" pitchFamily="34" charset="-120"/>
              </a:rPr>
              <a:t>Track, analyze, and control your AWS spending</a:t>
            </a:r>
            <a:endParaRPr lang="en-US" sz="1800" dirty="0"/>
          </a:p>
        </p:txBody>
      </p:sp>
      <p:sp>
        <p:nvSpPr>
          <p:cNvPr id="17" name="Text 2"/>
          <p:cNvSpPr/>
          <p:nvPr/>
        </p:nvSpPr>
        <p:spPr>
          <a:xfrm>
            <a:off x="838200" y="3124200"/>
            <a:ext cx="3474720" cy="266700"/>
          </a:xfrm>
          <a:prstGeom prst="rect">
            <a:avLst/>
          </a:prstGeom>
          <a:noFill/>
          <a:ln/>
        </p:spPr>
        <p:txBody>
          <a:bodyPr vert="horz" wrap="square" lIns="0" tIns="0" rIns="0" bIns="0" rtlCol="0" anchor="t"/>
          <a:lstStyle/>
          <a:p>
            <a:pPr marL="0" indent="0">
              <a:lnSpc>
                <a:spcPts val="2100"/>
              </a:lnSpc>
              <a:buNone/>
            </a:pPr>
            <a:r>
              <a:rPr lang="en-US" sz="1500" b="1" dirty="0">
                <a:solidFill>
                  <a:srgbClr val="374151"/>
                </a:solidFill>
                <a:latin typeface="ui-sans-serif" pitchFamily="34" charset="0"/>
                <a:ea typeface="ui-sans-serif" pitchFamily="34" charset="-122"/>
                <a:cs typeface="ui-sans-serif" pitchFamily="34" charset="-120"/>
              </a:rPr>
              <a:t>Billing Dashboard</a:t>
            </a:r>
            <a:endParaRPr lang="en-US" sz="1500" dirty="0"/>
          </a:p>
        </p:txBody>
      </p:sp>
      <p:sp>
        <p:nvSpPr>
          <p:cNvPr id="18" name="Text 3"/>
          <p:cNvSpPr/>
          <p:nvPr/>
        </p:nvSpPr>
        <p:spPr>
          <a:xfrm>
            <a:off x="838200" y="3467100"/>
            <a:ext cx="2895600" cy="457200"/>
          </a:xfrm>
          <a:prstGeom prst="rect">
            <a:avLst/>
          </a:prstGeom>
          <a:noFill/>
          <a:ln/>
        </p:spPr>
        <p:txBody>
          <a:bodyPr vert="horz" wrap="square" lIns="0" tIns="0" rIns="0" bIns="0" rtlCol="0" anchor="t"/>
          <a:lstStyle/>
          <a:p>
            <a:pPr marL="0" indent="0">
              <a:lnSpc>
                <a:spcPts val="1800"/>
              </a:lnSpc>
              <a:buNone/>
            </a:pPr>
            <a:r>
              <a:rPr lang="en-US" sz="1200" dirty="0">
                <a:solidFill>
                  <a:srgbClr val="4B5563"/>
                </a:solidFill>
                <a:latin typeface="ui-sans-serif" pitchFamily="34" charset="0"/>
                <a:ea typeface="ui-sans-serif" pitchFamily="34" charset="-122"/>
                <a:cs typeface="ui-sans-serif" pitchFamily="34" charset="-120"/>
              </a:rPr>
              <a:t>Monitor your spending with detailed insights and visualizations</a:t>
            </a:r>
            <a:endParaRPr lang="en-US" sz="1200" dirty="0"/>
          </a:p>
        </p:txBody>
      </p:sp>
      <p:sp>
        <p:nvSpPr>
          <p:cNvPr id="19" name="Text 4"/>
          <p:cNvSpPr/>
          <p:nvPr/>
        </p:nvSpPr>
        <p:spPr>
          <a:xfrm>
            <a:off x="4648200" y="3124200"/>
            <a:ext cx="3474720" cy="266700"/>
          </a:xfrm>
          <a:prstGeom prst="rect">
            <a:avLst/>
          </a:prstGeom>
          <a:noFill/>
          <a:ln/>
        </p:spPr>
        <p:txBody>
          <a:bodyPr vert="horz" wrap="square" lIns="0" tIns="0" rIns="0" bIns="0" rtlCol="0" anchor="t"/>
          <a:lstStyle/>
          <a:p>
            <a:pPr marL="0" indent="0">
              <a:lnSpc>
                <a:spcPts val="2100"/>
              </a:lnSpc>
              <a:buNone/>
            </a:pPr>
            <a:r>
              <a:rPr lang="en-US" sz="1500" b="1" dirty="0">
                <a:solidFill>
                  <a:srgbClr val="374151"/>
                </a:solidFill>
                <a:latin typeface="ui-sans-serif" pitchFamily="34" charset="0"/>
                <a:ea typeface="ui-sans-serif" pitchFamily="34" charset="-122"/>
                <a:cs typeface="ui-sans-serif" pitchFamily="34" charset="-120"/>
              </a:rPr>
              <a:t>Cost Explorer</a:t>
            </a:r>
            <a:endParaRPr lang="en-US" sz="1500" dirty="0"/>
          </a:p>
        </p:txBody>
      </p:sp>
      <p:sp>
        <p:nvSpPr>
          <p:cNvPr id="20" name="Text 5"/>
          <p:cNvSpPr/>
          <p:nvPr/>
        </p:nvSpPr>
        <p:spPr>
          <a:xfrm>
            <a:off x="4648200" y="3467100"/>
            <a:ext cx="2895600" cy="457200"/>
          </a:xfrm>
          <a:prstGeom prst="rect">
            <a:avLst/>
          </a:prstGeom>
          <a:noFill/>
          <a:ln/>
        </p:spPr>
        <p:txBody>
          <a:bodyPr vert="horz" wrap="square" lIns="0" tIns="0" rIns="0" bIns="0" rtlCol="0" anchor="t"/>
          <a:lstStyle/>
          <a:p>
            <a:pPr marL="0" indent="0">
              <a:lnSpc>
                <a:spcPts val="1800"/>
              </a:lnSpc>
              <a:buNone/>
            </a:pPr>
            <a:r>
              <a:rPr lang="en-US" sz="1200" dirty="0">
                <a:solidFill>
                  <a:srgbClr val="4B5563"/>
                </a:solidFill>
                <a:latin typeface="ui-sans-serif" pitchFamily="34" charset="0"/>
                <a:ea typeface="ui-sans-serif" pitchFamily="34" charset="-122"/>
                <a:cs typeface="ui-sans-serif" pitchFamily="34" charset="-120"/>
              </a:rPr>
              <a:t>Analyze usage patterns and identify cost optimization opportunities</a:t>
            </a:r>
            <a:endParaRPr lang="en-US" sz="1200" dirty="0"/>
          </a:p>
        </p:txBody>
      </p:sp>
      <p:sp>
        <p:nvSpPr>
          <p:cNvPr id="21" name="Text 6"/>
          <p:cNvSpPr/>
          <p:nvPr/>
        </p:nvSpPr>
        <p:spPr>
          <a:xfrm>
            <a:off x="8458200" y="3124200"/>
            <a:ext cx="3474720" cy="266700"/>
          </a:xfrm>
          <a:prstGeom prst="rect">
            <a:avLst/>
          </a:prstGeom>
          <a:noFill/>
          <a:ln/>
        </p:spPr>
        <p:txBody>
          <a:bodyPr vert="horz" wrap="square" lIns="0" tIns="0" rIns="0" bIns="0" rtlCol="0" anchor="t"/>
          <a:lstStyle/>
          <a:p>
            <a:pPr marL="0" indent="0">
              <a:lnSpc>
                <a:spcPts val="2100"/>
              </a:lnSpc>
              <a:buNone/>
            </a:pPr>
            <a:r>
              <a:rPr lang="en-US" sz="1500" b="1" dirty="0">
                <a:solidFill>
                  <a:srgbClr val="374151"/>
                </a:solidFill>
                <a:latin typeface="ui-sans-serif" pitchFamily="34" charset="0"/>
                <a:ea typeface="ui-sans-serif" pitchFamily="34" charset="-122"/>
                <a:cs typeface="ui-sans-serif" pitchFamily="34" charset="-120"/>
              </a:rPr>
              <a:t>Budget &amp; Alerts</a:t>
            </a:r>
            <a:endParaRPr lang="en-US" sz="1500" dirty="0"/>
          </a:p>
        </p:txBody>
      </p:sp>
      <p:sp>
        <p:nvSpPr>
          <p:cNvPr id="22" name="Text 7"/>
          <p:cNvSpPr/>
          <p:nvPr/>
        </p:nvSpPr>
        <p:spPr>
          <a:xfrm>
            <a:off x="8458200" y="3467100"/>
            <a:ext cx="2895600" cy="685800"/>
          </a:xfrm>
          <a:prstGeom prst="rect">
            <a:avLst/>
          </a:prstGeom>
          <a:noFill/>
          <a:ln/>
        </p:spPr>
        <p:txBody>
          <a:bodyPr vert="horz" wrap="square" lIns="0" tIns="0" rIns="0" bIns="0" rtlCol="0" anchor="t"/>
          <a:lstStyle/>
          <a:p>
            <a:pPr marL="0" indent="0">
              <a:lnSpc>
                <a:spcPts val="1800"/>
              </a:lnSpc>
              <a:buNone/>
            </a:pPr>
            <a:r>
              <a:rPr lang="en-US" sz="1200" dirty="0">
                <a:solidFill>
                  <a:srgbClr val="4B5563"/>
                </a:solidFill>
                <a:latin typeface="ui-sans-serif" pitchFamily="34" charset="0"/>
                <a:ea typeface="ui-sans-serif" pitchFamily="34" charset="-122"/>
                <a:cs typeface="ui-sans-serif" pitchFamily="34" charset="-120"/>
              </a:rPr>
              <a:t>Set up custom budgets and receive notifications when thresholds are reached</a:t>
            </a:r>
            <a:endParaRPr lang="en-US" sz="1200" dirty="0"/>
          </a:p>
        </p:txBody>
      </p:sp>
      <p:sp>
        <p:nvSpPr>
          <p:cNvPr id="24" name="Text 9"/>
          <p:cNvSpPr/>
          <p:nvPr/>
        </p:nvSpPr>
        <p:spPr>
          <a:xfrm>
            <a:off x="11620054" y="6362700"/>
            <a:ext cx="412016" cy="228600"/>
          </a:xfrm>
          <a:prstGeom prst="rect">
            <a:avLst/>
          </a:prstGeom>
          <a:noFill/>
          <a:ln/>
        </p:spPr>
        <p:txBody>
          <a:bodyPr vert="horz" wrap="square" lIns="0" tIns="0" rIns="0" bIns="0" rtlCol="0" anchor="t"/>
          <a:lstStyle/>
          <a:p>
            <a:pPr marL="0" indent="0">
              <a:lnSpc>
                <a:spcPts val="1800"/>
              </a:lnSpc>
              <a:buNone/>
            </a:pPr>
            <a:r>
              <a:rPr lang="en-US" sz="1200" dirty="0">
                <a:solidFill>
                  <a:srgbClr val="4B5563"/>
                </a:solidFill>
                <a:latin typeface="ui-sans-serif" pitchFamily="34" charset="0"/>
                <a:ea typeface="ui-sans-serif" pitchFamily="34" charset="-122"/>
                <a:cs typeface="ui-sans-serif" pitchFamily="34" charset="-120"/>
              </a:rPr>
              <a:t>AWS</a:t>
            </a:r>
            <a:endParaRPr lang="en-US" sz="12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pic>
        <p:nvPicPr>
          <p:cNvPr id="3" name="Image 1" descr="preencoded.png"/>
          <p:cNvPicPr>
            <a:picLocks noChangeAspect="1"/>
          </p:cNvPicPr>
          <p:nvPr/>
        </p:nvPicPr>
        <p:blipFill>
          <a:blip r:embed="rId4"/>
          <a:stretch>
            <a:fillRect/>
          </a:stretch>
        </p:blipFill>
        <p:spPr>
          <a:xfrm>
            <a:off x="9334500" y="0"/>
            <a:ext cx="2857500" cy="2381250"/>
          </a:xfrm>
          <a:prstGeom prst="rect">
            <a:avLst/>
          </a:prstGeom>
        </p:spPr>
      </p:pic>
      <p:pic>
        <p:nvPicPr>
          <p:cNvPr id="4" name="Image 2" descr="preencoded.png"/>
          <p:cNvPicPr>
            <a:picLocks noChangeAspect="1"/>
          </p:cNvPicPr>
          <p:nvPr/>
        </p:nvPicPr>
        <p:blipFill>
          <a:blip r:embed="rId5"/>
          <a:stretch>
            <a:fillRect/>
          </a:stretch>
        </p:blipFill>
        <p:spPr>
          <a:xfrm>
            <a:off x="0" y="4953000"/>
            <a:ext cx="1905000" cy="2857500"/>
          </a:xfrm>
          <a:prstGeom prst="rect">
            <a:avLst/>
          </a:prstGeom>
        </p:spPr>
      </p:pic>
      <p:pic>
        <p:nvPicPr>
          <p:cNvPr id="5" name="Image 3" descr="preencoded.png"/>
          <p:cNvPicPr>
            <a:picLocks noChangeAspect="1"/>
          </p:cNvPicPr>
          <p:nvPr/>
        </p:nvPicPr>
        <p:blipFill>
          <a:blip r:embed="rId6"/>
          <a:stretch>
            <a:fillRect/>
          </a:stretch>
        </p:blipFill>
        <p:spPr>
          <a:xfrm>
            <a:off x="609600" y="952500"/>
            <a:ext cx="914400" cy="38100"/>
          </a:xfrm>
          <a:prstGeom prst="rect">
            <a:avLst/>
          </a:prstGeom>
        </p:spPr>
      </p:pic>
      <p:pic>
        <p:nvPicPr>
          <p:cNvPr id="6" name="Image 4" descr="preencoded.png"/>
          <p:cNvPicPr>
            <a:picLocks noChangeAspect="1"/>
          </p:cNvPicPr>
          <p:nvPr/>
        </p:nvPicPr>
        <p:blipFill>
          <a:blip r:embed="rId7"/>
          <a:stretch>
            <a:fillRect/>
          </a:stretch>
        </p:blipFill>
        <p:spPr>
          <a:xfrm>
            <a:off x="609600" y="1219200"/>
            <a:ext cx="3505200" cy="2686050"/>
          </a:xfrm>
          <a:prstGeom prst="rect">
            <a:avLst/>
          </a:prstGeom>
        </p:spPr>
      </p:pic>
      <p:pic>
        <p:nvPicPr>
          <p:cNvPr id="7" name="Image 5" descr="preencoded.png"/>
          <p:cNvPicPr>
            <a:picLocks noChangeAspect="1"/>
          </p:cNvPicPr>
          <p:nvPr/>
        </p:nvPicPr>
        <p:blipFill>
          <a:blip r:embed="rId8"/>
          <a:stretch>
            <a:fillRect/>
          </a:stretch>
        </p:blipFill>
        <p:spPr>
          <a:xfrm>
            <a:off x="800100" y="1409700"/>
            <a:ext cx="323850" cy="342900"/>
          </a:xfrm>
          <a:prstGeom prst="rect">
            <a:avLst/>
          </a:prstGeom>
        </p:spPr>
      </p:pic>
      <p:pic>
        <p:nvPicPr>
          <p:cNvPr id="8" name="Image 6" descr="preencoded.png"/>
          <p:cNvPicPr>
            <a:picLocks noChangeAspect="1"/>
          </p:cNvPicPr>
          <p:nvPr/>
        </p:nvPicPr>
        <p:blipFill>
          <a:blip r:embed="rId7"/>
          <a:stretch>
            <a:fillRect/>
          </a:stretch>
        </p:blipFill>
        <p:spPr>
          <a:xfrm>
            <a:off x="4343400" y="1219200"/>
            <a:ext cx="3505200" cy="2686050"/>
          </a:xfrm>
          <a:prstGeom prst="rect">
            <a:avLst/>
          </a:prstGeom>
        </p:spPr>
      </p:pic>
      <p:pic>
        <p:nvPicPr>
          <p:cNvPr id="9" name="Image 7" descr="preencoded.png"/>
          <p:cNvPicPr>
            <a:picLocks noChangeAspect="1"/>
          </p:cNvPicPr>
          <p:nvPr/>
        </p:nvPicPr>
        <p:blipFill>
          <a:blip r:embed="rId9"/>
          <a:stretch>
            <a:fillRect/>
          </a:stretch>
        </p:blipFill>
        <p:spPr>
          <a:xfrm>
            <a:off x="4533900" y="1409700"/>
            <a:ext cx="361950" cy="342900"/>
          </a:xfrm>
          <a:prstGeom prst="rect">
            <a:avLst/>
          </a:prstGeom>
        </p:spPr>
      </p:pic>
      <p:pic>
        <p:nvPicPr>
          <p:cNvPr id="10" name="Image 8" descr="preencoded.png"/>
          <p:cNvPicPr>
            <a:picLocks noChangeAspect="1"/>
          </p:cNvPicPr>
          <p:nvPr/>
        </p:nvPicPr>
        <p:blipFill>
          <a:blip r:embed="rId7"/>
          <a:stretch>
            <a:fillRect/>
          </a:stretch>
        </p:blipFill>
        <p:spPr>
          <a:xfrm>
            <a:off x="8077200" y="1219200"/>
            <a:ext cx="3505200" cy="2686050"/>
          </a:xfrm>
          <a:prstGeom prst="rect">
            <a:avLst/>
          </a:prstGeom>
        </p:spPr>
      </p:pic>
      <p:pic>
        <p:nvPicPr>
          <p:cNvPr id="11" name="Image 9" descr="preencoded.png"/>
          <p:cNvPicPr>
            <a:picLocks noChangeAspect="1"/>
          </p:cNvPicPr>
          <p:nvPr/>
        </p:nvPicPr>
        <p:blipFill>
          <a:blip r:embed="rId10"/>
          <a:stretch>
            <a:fillRect/>
          </a:stretch>
        </p:blipFill>
        <p:spPr>
          <a:xfrm>
            <a:off x="8267700" y="1409700"/>
            <a:ext cx="285750" cy="342900"/>
          </a:xfrm>
          <a:prstGeom prst="rect">
            <a:avLst/>
          </a:prstGeom>
        </p:spPr>
      </p:pic>
      <p:pic>
        <p:nvPicPr>
          <p:cNvPr id="12" name="Image 10" descr="preencoded.png"/>
          <p:cNvPicPr>
            <a:picLocks noChangeAspect="1"/>
          </p:cNvPicPr>
          <p:nvPr/>
        </p:nvPicPr>
        <p:blipFill>
          <a:blip r:embed="rId11"/>
          <a:stretch>
            <a:fillRect/>
          </a:stretch>
        </p:blipFill>
        <p:spPr>
          <a:xfrm>
            <a:off x="609600" y="4133850"/>
            <a:ext cx="10972800" cy="1371600"/>
          </a:xfrm>
          <a:prstGeom prst="rect">
            <a:avLst/>
          </a:prstGeom>
        </p:spPr>
      </p:pic>
      <p:pic>
        <p:nvPicPr>
          <p:cNvPr id="13" name="Image 11" descr="preencoded.png"/>
          <p:cNvPicPr>
            <a:picLocks noChangeAspect="1"/>
          </p:cNvPicPr>
          <p:nvPr/>
        </p:nvPicPr>
        <p:blipFill>
          <a:blip r:embed="rId12"/>
          <a:stretch>
            <a:fillRect/>
          </a:stretch>
        </p:blipFill>
        <p:spPr>
          <a:xfrm>
            <a:off x="800100" y="4362450"/>
            <a:ext cx="190500" cy="190500"/>
          </a:xfrm>
          <a:prstGeom prst="rect">
            <a:avLst/>
          </a:prstGeom>
        </p:spPr>
      </p:pic>
      <p:pic>
        <p:nvPicPr>
          <p:cNvPr id="14" name="Image 12" descr="preencoded.png"/>
          <p:cNvPicPr>
            <a:picLocks noChangeAspect="1"/>
          </p:cNvPicPr>
          <p:nvPr/>
        </p:nvPicPr>
        <p:blipFill>
          <a:blip r:embed="rId13"/>
          <a:stretch>
            <a:fillRect/>
          </a:stretch>
        </p:blipFill>
        <p:spPr>
          <a:xfrm>
            <a:off x="800100" y="4743450"/>
            <a:ext cx="152400" cy="152400"/>
          </a:xfrm>
          <a:prstGeom prst="rect">
            <a:avLst/>
          </a:prstGeom>
        </p:spPr>
      </p:pic>
      <p:pic>
        <p:nvPicPr>
          <p:cNvPr id="15" name="Image 13" descr="preencoded.png"/>
          <p:cNvPicPr>
            <a:picLocks noChangeAspect="1"/>
          </p:cNvPicPr>
          <p:nvPr/>
        </p:nvPicPr>
        <p:blipFill>
          <a:blip r:embed="rId14"/>
          <a:stretch>
            <a:fillRect/>
          </a:stretch>
        </p:blipFill>
        <p:spPr>
          <a:xfrm>
            <a:off x="6172200" y="4743450"/>
            <a:ext cx="152400" cy="152400"/>
          </a:xfrm>
          <a:prstGeom prst="rect">
            <a:avLst/>
          </a:prstGeom>
        </p:spPr>
      </p:pic>
      <p:pic>
        <p:nvPicPr>
          <p:cNvPr id="16" name="Image 14" descr="preencoded.png"/>
          <p:cNvPicPr>
            <a:picLocks noChangeAspect="1"/>
          </p:cNvPicPr>
          <p:nvPr/>
        </p:nvPicPr>
        <p:blipFill>
          <a:blip r:embed="rId15"/>
          <a:stretch>
            <a:fillRect/>
          </a:stretch>
        </p:blipFill>
        <p:spPr>
          <a:xfrm>
            <a:off x="800100" y="5124450"/>
            <a:ext cx="152400" cy="152400"/>
          </a:xfrm>
          <a:prstGeom prst="rect">
            <a:avLst/>
          </a:prstGeom>
        </p:spPr>
      </p:pic>
      <p:pic>
        <p:nvPicPr>
          <p:cNvPr id="17" name="Image 15" descr="preencoded.png"/>
          <p:cNvPicPr>
            <a:picLocks noChangeAspect="1"/>
          </p:cNvPicPr>
          <p:nvPr/>
        </p:nvPicPr>
        <p:blipFill>
          <a:blip r:embed="rId16"/>
          <a:stretch>
            <a:fillRect/>
          </a:stretch>
        </p:blipFill>
        <p:spPr>
          <a:xfrm>
            <a:off x="6172200" y="5124450"/>
            <a:ext cx="133350" cy="152400"/>
          </a:xfrm>
          <a:prstGeom prst="rect">
            <a:avLst/>
          </a:prstGeom>
        </p:spPr>
      </p:pic>
      <p:pic>
        <p:nvPicPr>
          <p:cNvPr id="18" name="Image 16" descr="preencoded.png"/>
          <p:cNvPicPr>
            <a:picLocks noChangeAspect="1"/>
          </p:cNvPicPr>
          <p:nvPr/>
        </p:nvPicPr>
        <p:blipFill>
          <a:blip r:embed="rId17"/>
          <a:stretch>
            <a:fillRect/>
          </a:stretch>
        </p:blipFill>
        <p:spPr>
          <a:xfrm>
            <a:off x="609600" y="6534150"/>
            <a:ext cx="171450" cy="133350"/>
          </a:xfrm>
          <a:prstGeom prst="rect">
            <a:avLst/>
          </a:prstGeom>
        </p:spPr>
      </p:pic>
      <p:sp>
        <p:nvSpPr>
          <p:cNvPr id="19" name="Text 0"/>
          <p:cNvSpPr/>
          <p:nvPr/>
        </p:nvSpPr>
        <p:spPr>
          <a:xfrm>
            <a:off x="609600" y="457200"/>
            <a:ext cx="10972800" cy="381000"/>
          </a:xfrm>
          <a:prstGeom prst="rect">
            <a:avLst/>
          </a:prstGeom>
          <a:noFill/>
          <a:ln/>
        </p:spPr>
        <p:txBody>
          <a:bodyPr vert="horz" wrap="square" lIns="0" tIns="0" rIns="0" bIns="0" rtlCol="0" anchor="t"/>
          <a:lstStyle/>
          <a:p>
            <a:pPr marL="0" indent="0">
              <a:lnSpc>
                <a:spcPts val="3000"/>
              </a:lnSpc>
              <a:buNone/>
            </a:pPr>
            <a:r>
              <a:rPr lang="en-US" sz="2700" b="1" dirty="0">
                <a:solidFill>
                  <a:srgbClr val="1F2937"/>
                </a:solidFill>
                <a:latin typeface="ui-sans-serif" pitchFamily="34" charset="0"/>
                <a:ea typeface="ui-sans-serif" pitchFamily="34" charset="-122"/>
                <a:cs typeface="ui-sans-serif" pitchFamily="34" charset="-120"/>
              </a:rPr>
              <a:t>Requesting Quota Increases</a:t>
            </a:r>
            <a:endParaRPr lang="en-US" sz="2700" dirty="0"/>
          </a:p>
        </p:txBody>
      </p:sp>
      <p:sp>
        <p:nvSpPr>
          <p:cNvPr id="20" name="Text 1"/>
          <p:cNvSpPr/>
          <p:nvPr/>
        </p:nvSpPr>
        <p:spPr>
          <a:xfrm>
            <a:off x="1238250" y="1409700"/>
            <a:ext cx="2686050" cy="533400"/>
          </a:xfrm>
          <a:prstGeom prst="rect">
            <a:avLst/>
          </a:prstGeom>
          <a:noFill/>
          <a:ln/>
        </p:spPr>
        <p:txBody>
          <a:bodyPr vert="horz" wrap="square" lIns="0" tIns="0" rIns="0" bIns="0" rtlCol="0" anchor="t"/>
          <a:lstStyle/>
          <a:p>
            <a:pPr marL="0" indent="0">
              <a:lnSpc>
                <a:spcPts val="2100"/>
              </a:lnSpc>
              <a:buNone/>
            </a:pPr>
            <a:r>
              <a:rPr lang="en-US" sz="1500" b="1" dirty="0">
                <a:solidFill>
                  <a:srgbClr val="374151"/>
                </a:solidFill>
                <a:latin typeface="ui-sans-serif" pitchFamily="34" charset="0"/>
                <a:ea typeface="ui-sans-serif" pitchFamily="34" charset="-122"/>
                <a:cs typeface="ui-sans-serif" pitchFamily="34" charset="-120"/>
              </a:rPr>
              <a:t>AWS Management Console</a:t>
            </a:r>
            <a:endParaRPr lang="en-US" sz="1500" dirty="0"/>
          </a:p>
        </p:txBody>
      </p:sp>
      <p:sp>
        <p:nvSpPr>
          <p:cNvPr id="21" name="Text 2"/>
          <p:cNvSpPr/>
          <p:nvPr/>
        </p:nvSpPr>
        <p:spPr>
          <a:xfrm>
            <a:off x="895350" y="2057400"/>
            <a:ext cx="3314700" cy="457200"/>
          </a:xfrm>
          <a:prstGeom prst="rect">
            <a:avLst/>
          </a:prstGeom>
          <a:noFill/>
          <a:ln/>
        </p:spPr>
        <p:txBody>
          <a:bodyPr vert="horz" wrap="square" lIns="0" tIns="0" rIns="0" bIns="0" rtlCol="0" anchor="t"/>
          <a:lstStyle/>
          <a:p>
            <a:pPr marL="342900" indent="-342900" algn="l">
              <a:lnSpc>
                <a:spcPts val="1800"/>
              </a:lnSpc>
              <a:buSzPct val="100000"/>
              <a:buChar char="•"/>
            </a:pPr>
            <a:r>
              <a:rPr lang="en-US" sz="1200" dirty="0">
                <a:solidFill>
                  <a:srgbClr val="4B5563"/>
                </a:solidFill>
                <a:latin typeface="ui-sans-serif" pitchFamily="34" charset="0"/>
                <a:ea typeface="ui-sans-serif" pitchFamily="34" charset="-122"/>
                <a:cs typeface="ui-sans-serif" pitchFamily="34" charset="-120"/>
              </a:rPr>
              <a:t>Navigate to the Service Quotas console</a:t>
            </a:r>
            <a:endParaRPr lang="en-US" sz="1200" dirty="0"/>
          </a:p>
        </p:txBody>
      </p:sp>
      <p:sp>
        <p:nvSpPr>
          <p:cNvPr id="22" name="Text 3"/>
          <p:cNvSpPr/>
          <p:nvPr/>
        </p:nvSpPr>
        <p:spPr>
          <a:xfrm>
            <a:off x="895350" y="2590800"/>
            <a:ext cx="3977640" cy="228600"/>
          </a:xfrm>
          <a:prstGeom prst="rect">
            <a:avLst/>
          </a:prstGeom>
          <a:noFill/>
          <a:ln/>
        </p:spPr>
        <p:txBody>
          <a:bodyPr vert="horz" wrap="square" lIns="0" tIns="0" rIns="0" bIns="0" rtlCol="0" anchor="t"/>
          <a:lstStyle/>
          <a:p>
            <a:pPr marL="342900" indent="-342900" algn="l">
              <a:lnSpc>
                <a:spcPts val="1800"/>
              </a:lnSpc>
              <a:buSzPct val="100000"/>
              <a:buChar char="•"/>
            </a:pPr>
            <a:r>
              <a:rPr lang="en-US" sz="1200" dirty="0">
                <a:solidFill>
                  <a:srgbClr val="4B5563"/>
                </a:solidFill>
                <a:latin typeface="ui-sans-serif" pitchFamily="34" charset="0"/>
                <a:ea typeface="ui-sans-serif" pitchFamily="34" charset="-122"/>
                <a:cs typeface="ui-sans-serif" pitchFamily="34" charset="-120"/>
              </a:rPr>
              <a:t>Select the relevant AWS service</a:t>
            </a:r>
            <a:endParaRPr lang="en-US" sz="1200" dirty="0"/>
          </a:p>
        </p:txBody>
      </p:sp>
      <p:sp>
        <p:nvSpPr>
          <p:cNvPr id="23" name="Text 4"/>
          <p:cNvSpPr/>
          <p:nvPr/>
        </p:nvSpPr>
        <p:spPr>
          <a:xfrm>
            <a:off x="895350" y="2895600"/>
            <a:ext cx="3977640" cy="228600"/>
          </a:xfrm>
          <a:prstGeom prst="rect">
            <a:avLst/>
          </a:prstGeom>
          <a:noFill/>
          <a:ln/>
        </p:spPr>
        <p:txBody>
          <a:bodyPr vert="horz" wrap="square" lIns="0" tIns="0" rIns="0" bIns="0" rtlCol="0" anchor="t"/>
          <a:lstStyle/>
          <a:p>
            <a:pPr marL="342900" indent="-342900" algn="l">
              <a:lnSpc>
                <a:spcPts val="1800"/>
              </a:lnSpc>
              <a:buSzPct val="100000"/>
              <a:buChar char="•"/>
            </a:pPr>
            <a:r>
              <a:rPr lang="en-US" sz="1200" dirty="0">
                <a:solidFill>
                  <a:srgbClr val="4B5563"/>
                </a:solidFill>
                <a:latin typeface="ui-sans-serif" pitchFamily="34" charset="0"/>
                <a:ea typeface="ui-sans-serif" pitchFamily="34" charset="-122"/>
                <a:cs typeface="ui-sans-serif" pitchFamily="34" charset="-120"/>
              </a:rPr>
              <a:t>Choose the specific quota</a:t>
            </a:r>
            <a:endParaRPr lang="en-US" sz="1200" dirty="0"/>
          </a:p>
        </p:txBody>
      </p:sp>
      <p:sp>
        <p:nvSpPr>
          <p:cNvPr id="24" name="Text 5"/>
          <p:cNvSpPr/>
          <p:nvPr/>
        </p:nvSpPr>
        <p:spPr>
          <a:xfrm>
            <a:off x="895350" y="3200400"/>
            <a:ext cx="3314700" cy="457200"/>
          </a:xfrm>
          <a:prstGeom prst="rect">
            <a:avLst/>
          </a:prstGeom>
          <a:noFill/>
          <a:ln/>
        </p:spPr>
        <p:txBody>
          <a:bodyPr vert="horz" wrap="square" lIns="0" tIns="0" rIns="0" bIns="0" rtlCol="0" anchor="t"/>
          <a:lstStyle/>
          <a:p>
            <a:pPr marL="342900" indent="-342900" algn="l">
              <a:lnSpc>
                <a:spcPts val="1800"/>
              </a:lnSpc>
              <a:buSzPct val="100000"/>
              <a:buChar char="•"/>
            </a:pPr>
            <a:r>
              <a:rPr lang="en-US" sz="1200" dirty="0">
                <a:solidFill>
                  <a:srgbClr val="4B5563"/>
                </a:solidFill>
                <a:latin typeface="ui-sans-serif" pitchFamily="34" charset="0"/>
                <a:ea typeface="ui-sans-serif" pitchFamily="34" charset="-122"/>
                <a:cs typeface="ui-sans-serif" pitchFamily="34" charset="-120"/>
              </a:rPr>
              <a:t>Click "Request increase" and specify higher value</a:t>
            </a:r>
            <a:endParaRPr lang="en-US" sz="1200" dirty="0"/>
          </a:p>
        </p:txBody>
      </p:sp>
      <p:sp>
        <p:nvSpPr>
          <p:cNvPr id="25" name="Text 6"/>
          <p:cNvSpPr/>
          <p:nvPr/>
        </p:nvSpPr>
        <p:spPr>
          <a:xfrm>
            <a:off x="5010150" y="1409700"/>
            <a:ext cx="1676638" cy="266700"/>
          </a:xfrm>
          <a:prstGeom prst="rect">
            <a:avLst/>
          </a:prstGeom>
          <a:noFill/>
          <a:ln/>
        </p:spPr>
        <p:txBody>
          <a:bodyPr vert="horz" wrap="square" lIns="0" tIns="0" rIns="0" bIns="0" rtlCol="0" anchor="t"/>
          <a:lstStyle/>
          <a:p>
            <a:pPr marL="0" indent="0">
              <a:lnSpc>
                <a:spcPts val="2100"/>
              </a:lnSpc>
              <a:buNone/>
            </a:pPr>
            <a:r>
              <a:rPr lang="en-US" sz="1500" b="1" dirty="0">
                <a:solidFill>
                  <a:srgbClr val="374151"/>
                </a:solidFill>
                <a:latin typeface="ui-sans-serif" pitchFamily="34" charset="0"/>
                <a:ea typeface="ui-sans-serif" pitchFamily="34" charset="-122"/>
                <a:cs typeface="ui-sans-serif" pitchFamily="34" charset="-120"/>
              </a:rPr>
              <a:t>AWS CLI/SDK</a:t>
            </a:r>
            <a:endParaRPr lang="en-US" sz="1500" dirty="0"/>
          </a:p>
        </p:txBody>
      </p:sp>
      <p:sp>
        <p:nvSpPr>
          <p:cNvPr id="26" name="Text 7"/>
          <p:cNvSpPr/>
          <p:nvPr/>
        </p:nvSpPr>
        <p:spPr>
          <a:xfrm>
            <a:off x="4629150" y="1866900"/>
            <a:ext cx="3314700" cy="476250"/>
          </a:xfrm>
          <a:prstGeom prst="rect">
            <a:avLst/>
          </a:prstGeom>
          <a:noFill/>
          <a:ln/>
        </p:spPr>
        <p:txBody>
          <a:bodyPr vert="horz" wrap="square" lIns="0" tIns="0" rIns="0" bIns="0" rtlCol="0" anchor="t"/>
          <a:lstStyle/>
          <a:p>
            <a:pPr marL="342900" indent="-342900" algn="l">
              <a:lnSpc>
                <a:spcPts val="1800"/>
              </a:lnSpc>
              <a:buSzPct val="100000"/>
              <a:buChar char="•"/>
            </a:pPr>
            <a:r>
              <a:rPr lang="en-US" sz="1200" dirty="0">
                <a:solidFill>
                  <a:srgbClr val="4B5563"/>
                </a:solidFill>
                <a:latin typeface="ui-sans-serif" pitchFamily="34" charset="0"/>
                <a:ea typeface="ui-sans-serif" pitchFamily="34" charset="-122"/>
                <a:cs typeface="ui-sans-serif" pitchFamily="34" charset="-120"/>
              </a:rPr>
              <a:t>Use command: </a:t>
            </a:r>
            <a:r>
              <a:rPr lang="en-US" sz="1200" dirty="0">
                <a:solidFill>
                  <a:srgbClr val="4B5563"/>
                </a:solidFill>
                <a:highlight>
                  <a:srgbClr val="F3F4F6"/>
                </a:highlight>
                <a:latin typeface="ui-monospace" pitchFamily="34" charset="0"/>
                <a:ea typeface="ui-monospace" pitchFamily="34" charset="-122"/>
                <a:cs typeface="ui-monospace" pitchFamily="34" charset="-120"/>
              </a:rPr>
              <a:t>request-service-quota-increase</a:t>
            </a:r>
            <a:endParaRPr lang="en-US" sz="1200" dirty="0"/>
          </a:p>
        </p:txBody>
      </p:sp>
      <p:sp>
        <p:nvSpPr>
          <p:cNvPr id="27" name="Text 8"/>
          <p:cNvSpPr/>
          <p:nvPr/>
        </p:nvSpPr>
        <p:spPr>
          <a:xfrm>
            <a:off x="4629150" y="2419350"/>
            <a:ext cx="3977640" cy="228600"/>
          </a:xfrm>
          <a:prstGeom prst="rect">
            <a:avLst/>
          </a:prstGeom>
          <a:noFill/>
          <a:ln/>
        </p:spPr>
        <p:txBody>
          <a:bodyPr vert="horz" wrap="square" lIns="0" tIns="0" rIns="0" bIns="0" rtlCol="0" anchor="t"/>
          <a:lstStyle/>
          <a:p>
            <a:pPr marL="342900" indent="-342900" algn="l">
              <a:lnSpc>
                <a:spcPts val="1800"/>
              </a:lnSpc>
              <a:buSzPct val="100000"/>
              <a:buChar char="•"/>
            </a:pPr>
            <a:r>
              <a:rPr lang="en-US" sz="1200" dirty="0">
                <a:solidFill>
                  <a:srgbClr val="4B5563"/>
                </a:solidFill>
                <a:latin typeface="ui-sans-serif" pitchFamily="34" charset="0"/>
                <a:ea typeface="ui-sans-serif" pitchFamily="34" charset="-122"/>
                <a:cs typeface="ui-sans-serif" pitchFamily="34" charset="-120"/>
              </a:rPr>
              <a:t>Specify service and quota codes</a:t>
            </a:r>
            <a:endParaRPr lang="en-US" sz="1200" dirty="0"/>
          </a:p>
        </p:txBody>
      </p:sp>
      <p:sp>
        <p:nvSpPr>
          <p:cNvPr id="28" name="Text 9"/>
          <p:cNvSpPr/>
          <p:nvPr/>
        </p:nvSpPr>
        <p:spPr>
          <a:xfrm>
            <a:off x="4629150" y="2724150"/>
            <a:ext cx="3314700" cy="457200"/>
          </a:xfrm>
          <a:prstGeom prst="rect">
            <a:avLst/>
          </a:prstGeom>
          <a:noFill/>
          <a:ln/>
        </p:spPr>
        <p:txBody>
          <a:bodyPr vert="horz" wrap="square" lIns="0" tIns="0" rIns="0" bIns="0" rtlCol="0" anchor="t"/>
          <a:lstStyle/>
          <a:p>
            <a:pPr marL="342900" indent="-342900" algn="l">
              <a:lnSpc>
                <a:spcPts val="1800"/>
              </a:lnSpc>
              <a:buSzPct val="100000"/>
              <a:buChar char="•"/>
            </a:pPr>
            <a:r>
              <a:rPr lang="en-US" sz="1200" dirty="0">
                <a:solidFill>
                  <a:srgbClr val="4B5563"/>
                </a:solidFill>
                <a:latin typeface="ui-sans-serif" pitchFamily="34" charset="0"/>
                <a:ea typeface="ui-sans-serif" pitchFamily="34" charset="-122"/>
                <a:cs typeface="ui-sans-serif" pitchFamily="34" charset="-120"/>
              </a:rPr>
              <a:t>Requires appropriate IAM permissions</a:t>
            </a:r>
            <a:endParaRPr lang="en-US" sz="1200" dirty="0"/>
          </a:p>
        </p:txBody>
      </p:sp>
      <p:sp>
        <p:nvSpPr>
          <p:cNvPr id="29" name="Text 10"/>
          <p:cNvSpPr/>
          <p:nvPr/>
        </p:nvSpPr>
        <p:spPr>
          <a:xfrm>
            <a:off x="4629150" y="3257550"/>
            <a:ext cx="3314700" cy="457200"/>
          </a:xfrm>
          <a:prstGeom prst="rect">
            <a:avLst/>
          </a:prstGeom>
          <a:noFill/>
          <a:ln/>
        </p:spPr>
        <p:txBody>
          <a:bodyPr vert="horz" wrap="square" lIns="0" tIns="0" rIns="0" bIns="0" rtlCol="0" anchor="t"/>
          <a:lstStyle/>
          <a:p>
            <a:pPr marL="342900" indent="-342900" algn="l">
              <a:lnSpc>
                <a:spcPts val="1800"/>
              </a:lnSpc>
              <a:buSzPct val="100000"/>
              <a:buChar char="•"/>
            </a:pPr>
            <a:r>
              <a:rPr lang="en-US" sz="1200" dirty="0">
                <a:solidFill>
                  <a:srgbClr val="4B5563"/>
                </a:solidFill>
                <a:latin typeface="ui-sans-serif" pitchFamily="34" charset="0"/>
                <a:ea typeface="ui-sans-serif" pitchFamily="34" charset="-122"/>
                <a:cs typeface="ui-sans-serif" pitchFamily="34" charset="-120"/>
              </a:rPr>
              <a:t>Command returns request ID for tracking</a:t>
            </a:r>
            <a:endParaRPr lang="en-US" sz="1200" dirty="0"/>
          </a:p>
        </p:txBody>
      </p:sp>
      <p:sp>
        <p:nvSpPr>
          <p:cNvPr id="30" name="Text 11"/>
          <p:cNvSpPr/>
          <p:nvPr/>
        </p:nvSpPr>
        <p:spPr>
          <a:xfrm>
            <a:off x="8667750" y="1409700"/>
            <a:ext cx="2389584" cy="266700"/>
          </a:xfrm>
          <a:prstGeom prst="rect">
            <a:avLst/>
          </a:prstGeom>
          <a:noFill/>
          <a:ln/>
        </p:spPr>
        <p:txBody>
          <a:bodyPr vert="horz" wrap="square" lIns="0" tIns="0" rIns="0" bIns="0" rtlCol="0" anchor="t"/>
          <a:lstStyle/>
          <a:p>
            <a:pPr marL="0" indent="0">
              <a:lnSpc>
                <a:spcPts val="2100"/>
              </a:lnSpc>
              <a:buNone/>
            </a:pPr>
            <a:r>
              <a:rPr lang="en-US" sz="1500" b="1" dirty="0">
                <a:solidFill>
                  <a:srgbClr val="374151"/>
                </a:solidFill>
                <a:latin typeface="ui-sans-serif" pitchFamily="34" charset="0"/>
                <a:ea typeface="ui-sans-serif" pitchFamily="34" charset="-122"/>
                <a:cs typeface="ui-sans-serif" pitchFamily="34" charset="-120"/>
              </a:rPr>
              <a:t>AWS Support Case</a:t>
            </a:r>
            <a:endParaRPr lang="en-US" sz="1500" dirty="0"/>
          </a:p>
        </p:txBody>
      </p:sp>
      <p:sp>
        <p:nvSpPr>
          <p:cNvPr id="31" name="Text 12"/>
          <p:cNvSpPr/>
          <p:nvPr/>
        </p:nvSpPr>
        <p:spPr>
          <a:xfrm>
            <a:off x="8362950" y="1866900"/>
            <a:ext cx="3314700" cy="457200"/>
          </a:xfrm>
          <a:prstGeom prst="rect">
            <a:avLst/>
          </a:prstGeom>
          <a:noFill/>
          <a:ln/>
        </p:spPr>
        <p:txBody>
          <a:bodyPr vert="horz" wrap="square" lIns="0" tIns="0" rIns="0" bIns="0" rtlCol="0" anchor="t"/>
          <a:lstStyle/>
          <a:p>
            <a:pPr marL="342900" indent="-342900" algn="l">
              <a:lnSpc>
                <a:spcPts val="1800"/>
              </a:lnSpc>
              <a:buSzPct val="100000"/>
              <a:buChar char="•"/>
            </a:pPr>
            <a:r>
              <a:rPr lang="en-US" sz="1200" dirty="0">
                <a:solidFill>
                  <a:srgbClr val="4B5563"/>
                </a:solidFill>
                <a:latin typeface="ui-sans-serif" pitchFamily="34" charset="0"/>
                <a:ea typeface="ui-sans-serif" pitchFamily="34" charset="-122"/>
                <a:cs typeface="ui-sans-serif" pitchFamily="34" charset="-120"/>
              </a:rPr>
              <a:t>For services not integrated with Service Quotas console</a:t>
            </a:r>
            <a:endParaRPr lang="en-US" sz="1200" dirty="0"/>
          </a:p>
        </p:txBody>
      </p:sp>
      <p:sp>
        <p:nvSpPr>
          <p:cNvPr id="32" name="Text 13"/>
          <p:cNvSpPr/>
          <p:nvPr/>
        </p:nvSpPr>
        <p:spPr>
          <a:xfrm>
            <a:off x="8362950" y="2400300"/>
            <a:ext cx="3977640" cy="228600"/>
          </a:xfrm>
          <a:prstGeom prst="rect">
            <a:avLst/>
          </a:prstGeom>
          <a:noFill/>
          <a:ln/>
        </p:spPr>
        <p:txBody>
          <a:bodyPr vert="horz" wrap="square" lIns="0" tIns="0" rIns="0" bIns="0" rtlCol="0" anchor="t"/>
          <a:lstStyle/>
          <a:p>
            <a:pPr marL="342900" indent="-342900" algn="l">
              <a:lnSpc>
                <a:spcPts val="1800"/>
              </a:lnSpc>
              <a:buSzPct val="100000"/>
              <a:buChar char="•"/>
            </a:pPr>
            <a:r>
              <a:rPr lang="en-US" sz="1200" dirty="0">
                <a:solidFill>
                  <a:srgbClr val="4B5563"/>
                </a:solidFill>
                <a:latin typeface="ui-sans-serif" pitchFamily="34" charset="0"/>
                <a:ea typeface="ui-sans-serif" pitchFamily="34" charset="-122"/>
                <a:cs typeface="ui-sans-serif" pitchFamily="34" charset="-120"/>
              </a:rPr>
              <a:t>For urgent requests</a:t>
            </a:r>
            <a:endParaRPr lang="en-US" sz="1200" dirty="0"/>
          </a:p>
        </p:txBody>
      </p:sp>
      <p:sp>
        <p:nvSpPr>
          <p:cNvPr id="33" name="Text 14"/>
          <p:cNvSpPr/>
          <p:nvPr/>
        </p:nvSpPr>
        <p:spPr>
          <a:xfrm>
            <a:off x="8362950" y="2705100"/>
            <a:ext cx="3977640" cy="228600"/>
          </a:xfrm>
          <a:prstGeom prst="rect">
            <a:avLst/>
          </a:prstGeom>
          <a:noFill/>
          <a:ln/>
        </p:spPr>
        <p:txBody>
          <a:bodyPr vert="horz" wrap="square" lIns="0" tIns="0" rIns="0" bIns="0" rtlCol="0" anchor="t"/>
          <a:lstStyle/>
          <a:p>
            <a:pPr marL="342900" indent="-342900" algn="l">
              <a:lnSpc>
                <a:spcPts val="1800"/>
              </a:lnSpc>
              <a:buSzPct val="100000"/>
              <a:buChar char="•"/>
            </a:pPr>
            <a:r>
              <a:rPr lang="en-US" sz="1200" dirty="0">
                <a:solidFill>
                  <a:srgbClr val="4B5563"/>
                </a:solidFill>
                <a:latin typeface="ui-sans-serif" pitchFamily="34" charset="0"/>
                <a:ea typeface="ui-sans-serif" pitchFamily="34" charset="-122"/>
                <a:cs typeface="ui-sans-serif" pitchFamily="34" charset="-120"/>
              </a:rPr>
              <a:t>For previously denied requests</a:t>
            </a:r>
            <a:endParaRPr lang="en-US" sz="1200" dirty="0"/>
          </a:p>
        </p:txBody>
      </p:sp>
      <p:sp>
        <p:nvSpPr>
          <p:cNvPr id="34" name="Text 15"/>
          <p:cNvSpPr/>
          <p:nvPr/>
        </p:nvSpPr>
        <p:spPr>
          <a:xfrm>
            <a:off x="8362950" y="3009900"/>
            <a:ext cx="3977640" cy="228600"/>
          </a:xfrm>
          <a:prstGeom prst="rect">
            <a:avLst/>
          </a:prstGeom>
          <a:noFill/>
          <a:ln/>
        </p:spPr>
        <p:txBody>
          <a:bodyPr vert="horz" wrap="square" lIns="0" tIns="0" rIns="0" bIns="0" rtlCol="0" anchor="t"/>
          <a:lstStyle/>
          <a:p>
            <a:pPr marL="342900" indent="-342900" algn="l">
              <a:lnSpc>
                <a:spcPts val="1800"/>
              </a:lnSpc>
              <a:buSzPct val="100000"/>
              <a:buChar char="•"/>
            </a:pPr>
            <a:r>
              <a:rPr lang="en-US" sz="1200" dirty="0">
                <a:solidFill>
                  <a:srgbClr val="4B5563"/>
                </a:solidFill>
                <a:latin typeface="ui-sans-serif" pitchFamily="34" charset="0"/>
                <a:ea typeface="ui-sans-serif" pitchFamily="34" charset="-122"/>
                <a:cs typeface="ui-sans-serif" pitchFamily="34" charset="-120"/>
              </a:rPr>
              <a:t>Open direct AWS Support case</a:t>
            </a:r>
            <a:endParaRPr lang="en-US" sz="1200" dirty="0"/>
          </a:p>
        </p:txBody>
      </p:sp>
      <p:sp>
        <p:nvSpPr>
          <p:cNvPr id="35" name="Text 16"/>
          <p:cNvSpPr/>
          <p:nvPr/>
        </p:nvSpPr>
        <p:spPr>
          <a:xfrm>
            <a:off x="1066800" y="4324350"/>
            <a:ext cx="10591800" cy="266700"/>
          </a:xfrm>
          <a:prstGeom prst="rect">
            <a:avLst/>
          </a:prstGeom>
          <a:noFill/>
          <a:ln/>
        </p:spPr>
        <p:txBody>
          <a:bodyPr vert="horz" wrap="square" lIns="0" tIns="0" rIns="0" bIns="0" rtlCol="0" anchor="t"/>
          <a:lstStyle/>
          <a:p>
            <a:pPr marL="0" indent="0">
              <a:lnSpc>
                <a:spcPts val="2100"/>
              </a:lnSpc>
              <a:buNone/>
            </a:pPr>
            <a:r>
              <a:rPr lang="en-US" sz="1500" b="1" dirty="0">
                <a:solidFill>
                  <a:srgbClr val="374151"/>
                </a:solidFill>
                <a:latin typeface="ui-sans-serif" pitchFamily="34" charset="0"/>
                <a:ea typeface="ui-sans-serif" pitchFamily="34" charset="-122"/>
                <a:cs typeface="ui-sans-serif" pitchFamily="34" charset="-120"/>
              </a:rPr>
              <a:t> Approval Process Notes</a:t>
            </a:r>
            <a:endParaRPr lang="en-US" sz="1500" dirty="0"/>
          </a:p>
        </p:txBody>
      </p:sp>
      <p:sp>
        <p:nvSpPr>
          <p:cNvPr id="36" name="Text 17"/>
          <p:cNvSpPr/>
          <p:nvPr/>
        </p:nvSpPr>
        <p:spPr>
          <a:xfrm>
            <a:off x="1028700" y="4705350"/>
            <a:ext cx="4648974" cy="228600"/>
          </a:xfrm>
          <a:prstGeom prst="rect">
            <a:avLst/>
          </a:prstGeom>
          <a:noFill/>
          <a:ln/>
        </p:spPr>
        <p:txBody>
          <a:bodyPr vert="horz" wrap="square" lIns="0" tIns="0" rIns="0" bIns="0" rtlCol="0" anchor="t"/>
          <a:lstStyle/>
          <a:p>
            <a:pPr marL="0" indent="0">
              <a:lnSpc>
                <a:spcPts val="1800"/>
              </a:lnSpc>
              <a:buNone/>
            </a:pPr>
            <a:r>
              <a:rPr lang="en-US" sz="1200" dirty="0">
                <a:solidFill>
                  <a:srgbClr val="4B5563"/>
                </a:solidFill>
                <a:latin typeface="ui-sans-serif" pitchFamily="34" charset="0"/>
                <a:ea typeface="ui-sans-serif" pitchFamily="34" charset="-122"/>
                <a:cs typeface="ui-sans-serif" pitchFamily="34" charset="-120"/>
              </a:rPr>
              <a:t>Smaller requests might be automatically approved</a:t>
            </a:r>
            <a:endParaRPr lang="en-US" sz="1200" dirty="0"/>
          </a:p>
        </p:txBody>
      </p:sp>
      <p:sp>
        <p:nvSpPr>
          <p:cNvPr id="37" name="Text 18"/>
          <p:cNvSpPr/>
          <p:nvPr/>
        </p:nvSpPr>
        <p:spPr>
          <a:xfrm>
            <a:off x="6400800" y="4705350"/>
            <a:ext cx="5026878" cy="228600"/>
          </a:xfrm>
          <a:prstGeom prst="rect">
            <a:avLst/>
          </a:prstGeom>
          <a:noFill/>
          <a:ln/>
        </p:spPr>
        <p:txBody>
          <a:bodyPr vert="horz" wrap="square" lIns="0" tIns="0" rIns="0" bIns="0" rtlCol="0" anchor="t"/>
          <a:lstStyle/>
          <a:p>
            <a:pPr marL="0" indent="0">
              <a:lnSpc>
                <a:spcPts val="1800"/>
              </a:lnSpc>
              <a:buNone/>
            </a:pPr>
            <a:r>
              <a:rPr lang="en-US" sz="1200" dirty="0">
                <a:solidFill>
                  <a:srgbClr val="4B5563"/>
                </a:solidFill>
                <a:latin typeface="ui-sans-serif" pitchFamily="34" charset="0"/>
                <a:ea typeface="ui-sans-serif" pitchFamily="34" charset="-122"/>
                <a:cs typeface="ui-sans-serif" pitchFamily="34" charset="-120"/>
              </a:rPr>
              <a:t>Approved increases are not immediate (can take days)</a:t>
            </a:r>
            <a:endParaRPr lang="en-US" sz="1200" dirty="0"/>
          </a:p>
        </p:txBody>
      </p:sp>
      <p:sp>
        <p:nvSpPr>
          <p:cNvPr id="38" name="Text 19"/>
          <p:cNvSpPr/>
          <p:nvPr/>
        </p:nvSpPr>
        <p:spPr>
          <a:xfrm>
            <a:off x="1028700" y="5086350"/>
            <a:ext cx="4747379" cy="228600"/>
          </a:xfrm>
          <a:prstGeom prst="rect">
            <a:avLst/>
          </a:prstGeom>
          <a:noFill/>
          <a:ln/>
        </p:spPr>
        <p:txBody>
          <a:bodyPr vert="horz" wrap="square" lIns="0" tIns="0" rIns="0" bIns="0" rtlCol="0" anchor="t"/>
          <a:lstStyle/>
          <a:p>
            <a:pPr marL="0" indent="0">
              <a:lnSpc>
                <a:spcPts val="1800"/>
              </a:lnSpc>
              <a:buNone/>
            </a:pPr>
            <a:r>
              <a:rPr lang="en-US" sz="1200" dirty="0">
                <a:solidFill>
                  <a:srgbClr val="4B5563"/>
                </a:solidFill>
                <a:latin typeface="ui-sans-serif" pitchFamily="34" charset="0"/>
                <a:ea typeface="ui-sans-serif" pitchFamily="34" charset="-122"/>
                <a:cs typeface="ui-sans-serif" pitchFamily="34" charset="-120"/>
              </a:rPr>
              <a:t>Approval not guaranteed (may be partial or denied)</a:t>
            </a:r>
            <a:endParaRPr lang="en-US" sz="1200" dirty="0"/>
          </a:p>
        </p:txBody>
      </p:sp>
      <p:sp>
        <p:nvSpPr>
          <p:cNvPr id="39" name="Text 20"/>
          <p:cNvSpPr/>
          <p:nvPr/>
        </p:nvSpPr>
        <p:spPr>
          <a:xfrm>
            <a:off x="6381750" y="5086350"/>
            <a:ext cx="4418409" cy="228600"/>
          </a:xfrm>
          <a:prstGeom prst="rect">
            <a:avLst/>
          </a:prstGeom>
          <a:noFill/>
          <a:ln/>
        </p:spPr>
        <p:txBody>
          <a:bodyPr vert="horz" wrap="square" lIns="0" tIns="0" rIns="0" bIns="0" rtlCol="0" anchor="t"/>
          <a:lstStyle/>
          <a:p>
            <a:pPr marL="0" indent="0">
              <a:lnSpc>
                <a:spcPts val="1800"/>
              </a:lnSpc>
              <a:buNone/>
            </a:pPr>
            <a:r>
              <a:rPr lang="en-US" sz="1200" dirty="0">
                <a:solidFill>
                  <a:srgbClr val="4B5563"/>
                </a:solidFill>
                <a:latin typeface="ui-sans-serif" pitchFamily="34" charset="0"/>
                <a:ea typeface="ui-sans-serif" pitchFamily="34" charset="-122"/>
                <a:cs typeface="ui-sans-serif" pitchFamily="34" charset="-120"/>
              </a:rPr>
              <a:t>Plan ahead as approval processes can take time</a:t>
            </a:r>
            <a:endParaRPr lang="en-US" sz="1200" dirty="0"/>
          </a:p>
        </p:txBody>
      </p:sp>
      <p:sp>
        <p:nvSpPr>
          <p:cNvPr id="40" name="Text 21"/>
          <p:cNvSpPr/>
          <p:nvPr/>
        </p:nvSpPr>
        <p:spPr>
          <a:xfrm>
            <a:off x="857250" y="6515100"/>
            <a:ext cx="1971139" cy="190500"/>
          </a:xfrm>
          <a:prstGeom prst="rect">
            <a:avLst/>
          </a:prstGeom>
          <a:noFill/>
          <a:ln/>
        </p:spPr>
        <p:txBody>
          <a:bodyPr vert="horz" wrap="square" lIns="0" tIns="0" rIns="0" bIns="0" rtlCol="0" anchor="t"/>
          <a:lstStyle/>
          <a:p>
            <a:pPr marL="0" indent="0">
              <a:lnSpc>
                <a:spcPts val="1500"/>
              </a:lnSpc>
              <a:buNone/>
            </a:pPr>
            <a:r>
              <a:rPr lang="en-US" sz="1050" dirty="0">
                <a:solidFill>
                  <a:srgbClr val="6B7280"/>
                </a:solidFill>
                <a:latin typeface="ui-sans-serif" pitchFamily="34" charset="0"/>
                <a:ea typeface="ui-sans-serif" pitchFamily="34" charset="-122"/>
                <a:cs typeface="ui-sans-serif" pitchFamily="34" charset="-120"/>
              </a:rPr>
              <a:t> AWS Service Quotas</a:t>
            </a:r>
            <a:endParaRPr lang="en-US" sz="1050" dirty="0"/>
          </a:p>
        </p:txBody>
      </p:sp>
      <p:sp>
        <p:nvSpPr>
          <p:cNvPr id="41" name="Text 22"/>
          <p:cNvSpPr/>
          <p:nvPr/>
        </p:nvSpPr>
        <p:spPr>
          <a:xfrm>
            <a:off x="11701909" y="6467475"/>
            <a:ext cx="359509" cy="200025"/>
          </a:xfrm>
          <a:prstGeom prst="rect">
            <a:avLst/>
          </a:prstGeom>
          <a:noFill/>
          <a:ln/>
        </p:spPr>
        <p:txBody>
          <a:bodyPr vert="horz" wrap="square" lIns="0" tIns="0" rIns="0" bIns="0" rtlCol="0" anchor="t"/>
          <a:lstStyle/>
          <a:p>
            <a:pPr marL="0" indent="0">
              <a:lnSpc>
                <a:spcPts val="1575"/>
              </a:lnSpc>
              <a:buNone/>
            </a:pPr>
            <a:r>
              <a:rPr lang="en-US" sz="1050" dirty="0">
                <a:solidFill>
                  <a:srgbClr val="666666"/>
                </a:solidFill>
                <a:latin typeface="ui-sans-serif" pitchFamily="34" charset="0"/>
                <a:ea typeface="ui-sans-serif" pitchFamily="34" charset="-122"/>
                <a:cs typeface="ui-sans-serif" pitchFamily="34" charset="-120"/>
              </a:rPr>
              <a:t>5/10</a:t>
            </a:r>
            <a:endParaRPr lang="en-US" sz="10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pic>
        <p:nvPicPr>
          <p:cNvPr id="3" name="Image 1" descr="preencoded.png"/>
          <p:cNvPicPr>
            <a:picLocks noChangeAspect="1"/>
          </p:cNvPicPr>
          <p:nvPr/>
        </p:nvPicPr>
        <p:blipFill>
          <a:blip r:embed="rId4"/>
          <a:stretch>
            <a:fillRect/>
          </a:stretch>
        </p:blipFill>
        <p:spPr>
          <a:xfrm>
            <a:off x="9334500" y="0"/>
            <a:ext cx="2857500" cy="2381250"/>
          </a:xfrm>
          <a:prstGeom prst="rect">
            <a:avLst/>
          </a:prstGeom>
        </p:spPr>
      </p:pic>
      <p:pic>
        <p:nvPicPr>
          <p:cNvPr id="4" name="Image 2" descr="preencoded.png"/>
          <p:cNvPicPr>
            <a:picLocks noChangeAspect="1"/>
          </p:cNvPicPr>
          <p:nvPr/>
        </p:nvPicPr>
        <p:blipFill>
          <a:blip r:embed="rId5"/>
          <a:stretch>
            <a:fillRect/>
          </a:stretch>
        </p:blipFill>
        <p:spPr>
          <a:xfrm>
            <a:off x="0" y="4953000"/>
            <a:ext cx="1905000" cy="2857500"/>
          </a:xfrm>
          <a:prstGeom prst="rect">
            <a:avLst/>
          </a:prstGeom>
        </p:spPr>
      </p:pic>
      <p:pic>
        <p:nvPicPr>
          <p:cNvPr id="5" name="Image 3" descr="preencoded.png"/>
          <p:cNvPicPr>
            <a:picLocks noChangeAspect="1"/>
          </p:cNvPicPr>
          <p:nvPr/>
        </p:nvPicPr>
        <p:blipFill>
          <a:blip r:embed="rId6"/>
          <a:stretch>
            <a:fillRect/>
          </a:stretch>
        </p:blipFill>
        <p:spPr>
          <a:xfrm>
            <a:off x="609600" y="952500"/>
            <a:ext cx="914400" cy="38100"/>
          </a:xfrm>
          <a:prstGeom prst="rect">
            <a:avLst/>
          </a:prstGeom>
        </p:spPr>
      </p:pic>
      <p:pic>
        <p:nvPicPr>
          <p:cNvPr id="6" name="Image 4" descr="preencoded.png"/>
          <p:cNvPicPr>
            <a:picLocks noChangeAspect="1"/>
          </p:cNvPicPr>
          <p:nvPr/>
        </p:nvPicPr>
        <p:blipFill>
          <a:blip r:embed="rId7"/>
          <a:stretch>
            <a:fillRect/>
          </a:stretch>
        </p:blipFill>
        <p:spPr>
          <a:xfrm>
            <a:off x="609600" y="1981200"/>
            <a:ext cx="2438400" cy="1562100"/>
          </a:xfrm>
          <a:prstGeom prst="rect">
            <a:avLst/>
          </a:prstGeom>
        </p:spPr>
      </p:pic>
      <p:pic>
        <p:nvPicPr>
          <p:cNvPr id="7" name="Image 5" descr="preencoded.png"/>
          <p:cNvPicPr>
            <a:picLocks noChangeAspect="1"/>
          </p:cNvPicPr>
          <p:nvPr/>
        </p:nvPicPr>
        <p:blipFill>
          <a:blip r:embed="rId8"/>
          <a:stretch>
            <a:fillRect/>
          </a:stretch>
        </p:blipFill>
        <p:spPr>
          <a:xfrm>
            <a:off x="1728788" y="2133600"/>
            <a:ext cx="200025" cy="304800"/>
          </a:xfrm>
          <a:prstGeom prst="rect">
            <a:avLst/>
          </a:prstGeom>
        </p:spPr>
      </p:pic>
      <p:pic>
        <p:nvPicPr>
          <p:cNvPr id="8" name="Image 6" descr="preencoded.png"/>
          <p:cNvPicPr>
            <a:picLocks noChangeAspect="1"/>
          </p:cNvPicPr>
          <p:nvPr/>
        </p:nvPicPr>
        <p:blipFill>
          <a:blip r:embed="rId9"/>
          <a:stretch>
            <a:fillRect/>
          </a:stretch>
        </p:blipFill>
        <p:spPr>
          <a:xfrm>
            <a:off x="6086475" y="2266950"/>
            <a:ext cx="19050" cy="381000"/>
          </a:xfrm>
          <a:prstGeom prst="rect">
            <a:avLst/>
          </a:prstGeom>
        </p:spPr>
      </p:pic>
      <p:pic>
        <p:nvPicPr>
          <p:cNvPr id="9" name="Image 7" descr="preencoded.png"/>
          <p:cNvPicPr>
            <a:picLocks noChangeAspect="1"/>
          </p:cNvPicPr>
          <p:nvPr/>
        </p:nvPicPr>
        <p:blipFill>
          <a:blip r:embed="rId10"/>
          <a:stretch>
            <a:fillRect/>
          </a:stretch>
        </p:blipFill>
        <p:spPr>
          <a:xfrm>
            <a:off x="3048000" y="2438400"/>
            <a:ext cx="2438400" cy="1104900"/>
          </a:xfrm>
          <a:prstGeom prst="rect">
            <a:avLst/>
          </a:prstGeom>
        </p:spPr>
      </p:pic>
      <p:pic>
        <p:nvPicPr>
          <p:cNvPr id="10" name="Image 8" descr="preencoded.png"/>
          <p:cNvPicPr>
            <a:picLocks noChangeAspect="1"/>
          </p:cNvPicPr>
          <p:nvPr/>
        </p:nvPicPr>
        <p:blipFill>
          <a:blip r:embed="rId11"/>
          <a:stretch>
            <a:fillRect/>
          </a:stretch>
        </p:blipFill>
        <p:spPr>
          <a:xfrm>
            <a:off x="4138613" y="2590800"/>
            <a:ext cx="257175" cy="304800"/>
          </a:xfrm>
          <a:prstGeom prst="rect">
            <a:avLst/>
          </a:prstGeom>
        </p:spPr>
      </p:pic>
      <p:pic>
        <p:nvPicPr>
          <p:cNvPr id="11" name="Image 9" descr="preencoded.png"/>
          <p:cNvPicPr>
            <a:picLocks noChangeAspect="1"/>
          </p:cNvPicPr>
          <p:nvPr/>
        </p:nvPicPr>
        <p:blipFill>
          <a:blip r:embed="rId12"/>
          <a:stretch>
            <a:fillRect/>
          </a:stretch>
        </p:blipFill>
        <p:spPr>
          <a:xfrm>
            <a:off x="5486400" y="2438400"/>
            <a:ext cx="1828800" cy="1104900"/>
          </a:xfrm>
          <a:prstGeom prst="rect">
            <a:avLst/>
          </a:prstGeom>
        </p:spPr>
      </p:pic>
      <p:pic>
        <p:nvPicPr>
          <p:cNvPr id="12" name="Image 10" descr="preencoded.png"/>
          <p:cNvPicPr>
            <a:picLocks noChangeAspect="1"/>
          </p:cNvPicPr>
          <p:nvPr/>
        </p:nvPicPr>
        <p:blipFill>
          <a:blip r:embed="rId13"/>
          <a:stretch>
            <a:fillRect/>
          </a:stretch>
        </p:blipFill>
        <p:spPr>
          <a:xfrm>
            <a:off x="6329363" y="2590800"/>
            <a:ext cx="142875" cy="266700"/>
          </a:xfrm>
          <a:prstGeom prst="rect">
            <a:avLst/>
          </a:prstGeom>
        </p:spPr>
      </p:pic>
      <p:pic>
        <p:nvPicPr>
          <p:cNvPr id="13" name="Image 11" descr="preencoded.png"/>
          <p:cNvPicPr>
            <a:picLocks noChangeAspect="1"/>
          </p:cNvPicPr>
          <p:nvPr/>
        </p:nvPicPr>
        <p:blipFill>
          <a:blip r:embed="rId14"/>
          <a:stretch>
            <a:fillRect/>
          </a:stretch>
        </p:blipFill>
        <p:spPr>
          <a:xfrm>
            <a:off x="7620000" y="2438400"/>
            <a:ext cx="1828800" cy="1104900"/>
          </a:xfrm>
          <a:prstGeom prst="rect">
            <a:avLst/>
          </a:prstGeom>
        </p:spPr>
      </p:pic>
      <p:pic>
        <p:nvPicPr>
          <p:cNvPr id="14" name="Image 12" descr="preencoded.png"/>
          <p:cNvPicPr>
            <a:picLocks noChangeAspect="1"/>
          </p:cNvPicPr>
          <p:nvPr/>
        </p:nvPicPr>
        <p:blipFill>
          <a:blip r:embed="rId13"/>
          <a:stretch>
            <a:fillRect/>
          </a:stretch>
        </p:blipFill>
        <p:spPr>
          <a:xfrm>
            <a:off x="8462963" y="2590800"/>
            <a:ext cx="142875" cy="266700"/>
          </a:xfrm>
          <a:prstGeom prst="rect">
            <a:avLst/>
          </a:prstGeom>
        </p:spPr>
      </p:pic>
      <p:pic>
        <p:nvPicPr>
          <p:cNvPr id="15" name="Image 13" descr="preencoded.png"/>
          <p:cNvPicPr>
            <a:picLocks noChangeAspect="1"/>
          </p:cNvPicPr>
          <p:nvPr/>
        </p:nvPicPr>
        <p:blipFill>
          <a:blip r:embed="rId14"/>
          <a:stretch>
            <a:fillRect/>
          </a:stretch>
        </p:blipFill>
        <p:spPr>
          <a:xfrm>
            <a:off x="9753600" y="2438400"/>
            <a:ext cx="1828800" cy="1104900"/>
          </a:xfrm>
          <a:prstGeom prst="rect">
            <a:avLst/>
          </a:prstGeom>
        </p:spPr>
      </p:pic>
      <p:pic>
        <p:nvPicPr>
          <p:cNvPr id="16" name="Image 14" descr="preencoded.png"/>
          <p:cNvPicPr>
            <a:picLocks noChangeAspect="1"/>
          </p:cNvPicPr>
          <p:nvPr/>
        </p:nvPicPr>
        <p:blipFill>
          <a:blip r:embed="rId13"/>
          <a:stretch>
            <a:fillRect/>
          </a:stretch>
        </p:blipFill>
        <p:spPr>
          <a:xfrm>
            <a:off x="10596563" y="2590800"/>
            <a:ext cx="142875" cy="266700"/>
          </a:xfrm>
          <a:prstGeom prst="rect">
            <a:avLst/>
          </a:prstGeom>
        </p:spPr>
      </p:pic>
      <p:pic>
        <p:nvPicPr>
          <p:cNvPr id="17" name="Image 15" descr="preencoded.png"/>
          <p:cNvPicPr>
            <a:picLocks noChangeAspect="1"/>
          </p:cNvPicPr>
          <p:nvPr/>
        </p:nvPicPr>
        <p:blipFill>
          <a:blip r:embed="rId15"/>
          <a:stretch>
            <a:fillRect/>
          </a:stretch>
        </p:blipFill>
        <p:spPr>
          <a:xfrm>
            <a:off x="609600" y="4000500"/>
            <a:ext cx="5372100" cy="1181100"/>
          </a:xfrm>
          <a:prstGeom prst="rect">
            <a:avLst/>
          </a:prstGeom>
        </p:spPr>
      </p:pic>
      <p:pic>
        <p:nvPicPr>
          <p:cNvPr id="18" name="Image 16" descr="preencoded.png"/>
          <p:cNvPicPr>
            <a:picLocks noChangeAspect="1"/>
          </p:cNvPicPr>
          <p:nvPr/>
        </p:nvPicPr>
        <p:blipFill>
          <a:blip r:embed="rId16"/>
          <a:stretch>
            <a:fillRect/>
          </a:stretch>
        </p:blipFill>
        <p:spPr>
          <a:xfrm>
            <a:off x="800100" y="4191000"/>
            <a:ext cx="228600" cy="304800"/>
          </a:xfrm>
          <a:prstGeom prst="rect">
            <a:avLst/>
          </a:prstGeom>
        </p:spPr>
      </p:pic>
      <p:pic>
        <p:nvPicPr>
          <p:cNvPr id="19" name="Image 17" descr="preencoded.png"/>
          <p:cNvPicPr>
            <a:picLocks noChangeAspect="1"/>
          </p:cNvPicPr>
          <p:nvPr/>
        </p:nvPicPr>
        <p:blipFill>
          <a:blip r:embed="rId15"/>
          <a:stretch>
            <a:fillRect/>
          </a:stretch>
        </p:blipFill>
        <p:spPr>
          <a:xfrm>
            <a:off x="6210300" y="4000500"/>
            <a:ext cx="5372100" cy="1181100"/>
          </a:xfrm>
          <a:prstGeom prst="rect">
            <a:avLst/>
          </a:prstGeom>
        </p:spPr>
      </p:pic>
      <p:pic>
        <p:nvPicPr>
          <p:cNvPr id="20" name="Image 18" descr="preencoded.png"/>
          <p:cNvPicPr>
            <a:picLocks noChangeAspect="1"/>
          </p:cNvPicPr>
          <p:nvPr/>
        </p:nvPicPr>
        <p:blipFill>
          <a:blip r:embed="rId16"/>
          <a:stretch>
            <a:fillRect/>
          </a:stretch>
        </p:blipFill>
        <p:spPr>
          <a:xfrm>
            <a:off x="6400800" y="4191000"/>
            <a:ext cx="228600" cy="304800"/>
          </a:xfrm>
          <a:prstGeom prst="rect">
            <a:avLst/>
          </a:prstGeom>
        </p:spPr>
      </p:pic>
      <p:pic>
        <p:nvPicPr>
          <p:cNvPr id="21" name="Image 19" descr="preencoded.png"/>
          <p:cNvPicPr>
            <a:picLocks noChangeAspect="1"/>
          </p:cNvPicPr>
          <p:nvPr/>
        </p:nvPicPr>
        <p:blipFill>
          <a:blip r:embed="rId17"/>
          <a:stretch>
            <a:fillRect/>
          </a:stretch>
        </p:blipFill>
        <p:spPr>
          <a:xfrm>
            <a:off x="609600" y="6534150"/>
            <a:ext cx="133350" cy="133350"/>
          </a:xfrm>
          <a:prstGeom prst="rect">
            <a:avLst/>
          </a:prstGeom>
        </p:spPr>
      </p:pic>
      <p:sp>
        <p:nvSpPr>
          <p:cNvPr id="22" name="Text 0"/>
          <p:cNvSpPr/>
          <p:nvPr/>
        </p:nvSpPr>
        <p:spPr>
          <a:xfrm>
            <a:off x="609600" y="457200"/>
            <a:ext cx="10972800" cy="381000"/>
          </a:xfrm>
          <a:prstGeom prst="rect">
            <a:avLst/>
          </a:prstGeom>
          <a:noFill/>
          <a:ln/>
        </p:spPr>
        <p:txBody>
          <a:bodyPr vert="horz" wrap="square" lIns="0" tIns="0" rIns="0" bIns="0" rtlCol="0" anchor="t"/>
          <a:lstStyle/>
          <a:p>
            <a:pPr marL="0" indent="0">
              <a:lnSpc>
                <a:spcPts val="3000"/>
              </a:lnSpc>
              <a:buNone/>
            </a:pPr>
            <a:r>
              <a:rPr lang="en-US" sz="2700" b="1" dirty="0">
                <a:solidFill>
                  <a:srgbClr val="1F2937"/>
                </a:solidFill>
                <a:latin typeface="ui-sans-serif" pitchFamily="34" charset="0"/>
                <a:ea typeface="ui-sans-serif" pitchFamily="34" charset="-122"/>
                <a:cs typeface="ui-sans-serif" pitchFamily="34" charset="-120"/>
              </a:rPr>
              <a:t>Multi-Account Management</a:t>
            </a:r>
            <a:endParaRPr lang="en-US" sz="2700" dirty="0"/>
          </a:p>
        </p:txBody>
      </p:sp>
      <p:sp>
        <p:nvSpPr>
          <p:cNvPr id="23" name="Text 1"/>
          <p:cNvSpPr/>
          <p:nvPr/>
        </p:nvSpPr>
        <p:spPr>
          <a:xfrm>
            <a:off x="609600" y="1219200"/>
            <a:ext cx="10972800" cy="533400"/>
          </a:xfrm>
          <a:prstGeom prst="rect">
            <a:avLst/>
          </a:prstGeom>
          <a:noFill/>
          <a:ln/>
        </p:spPr>
        <p:txBody>
          <a:bodyPr vert="horz" wrap="square" lIns="0" tIns="0" rIns="0" bIns="0" rtlCol="0" anchor="t"/>
          <a:lstStyle/>
          <a:p>
            <a:pPr marL="0" indent="0">
              <a:lnSpc>
                <a:spcPts val="2100"/>
              </a:lnSpc>
              <a:buNone/>
            </a:pPr>
            <a:r>
              <a:rPr lang="en-US" sz="1350" dirty="0">
                <a:solidFill>
                  <a:srgbClr val="4B5563"/>
                </a:solidFill>
                <a:latin typeface="ui-sans-serif" pitchFamily="34" charset="0"/>
                <a:ea typeface="ui-sans-serif" pitchFamily="34" charset="-122"/>
                <a:cs typeface="ui-sans-serif" pitchFamily="34" charset="-120"/>
              </a:rPr>
              <a:t>AWS Service Quotas integrates with AWS Organizations to create quota request templates, automating consistent quota increases across multiple accounts within an organization.</a:t>
            </a:r>
            <a:endParaRPr lang="en-US" sz="1350" dirty="0"/>
          </a:p>
        </p:txBody>
      </p:sp>
      <p:sp>
        <p:nvSpPr>
          <p:cNvPr id="24" name="Text 2"/>
          <p:cNvSpPr/>
          <p:nvPr/>
        </p:nvSpPr>
        <p:spPr>
          <a:xfrm>
            <a:off x="548640" y="2514600"/>
            <a:ext cx="2560320" cy="228600"/>
          </a:xfrm>
          <a:prstGeom prst="rect">
            <a:avLst/>
          </a:prstGeom>
          <a:noFill/>
          <a:ln/>
        </p:spPr>
        <p:txBody>
          <a:bodyPr vert="horz" wrap="square" lIns="0" tIns="0" rIns="0" bIns="0" rtlCol="0" anchor="t"/>
          <a:lstStyle/>
          <a:p>
            <a:pPr marL="0" indent="0" algn="ctr">
              <a:lnSpc>
                <a:spcPts val="1800"/>
              </a:lnSpc>
              <a:buNone/>
            </a:pPr>
            <a:r>
              <a:rPr lang="en-US" sz="1200" b="1" dirty="0">
                <a:solidFill>
                  <a:srgbClr val="374151"/>
                </a:solidFill>
                <a:latin typeface="ui-sans-serif" pitchFamily="34" charset="0"/>
                <a:ea typeface="ui-sans-serif" pitchFamily="34" charset="-122"/>
                <a:cs typeface="ui-sans-serif" pitchFamily="34" charset="-120"/>
              </a:rPr>
              <a:t>Management Account</a:t>
            </a:r>
            <a:endParaRPr lang="en-US" sz="1200" dirty="0"/>
          </a:p>
        </p:txBody>
      </p:sp>
      <p:sp>
        <p:nvSpPr>
          <p:cNvPr id="25" name="Text 3"/>
          <p:cNvSpPr/>
          <p:nvPr/>
        </p:nvSpPr>
        <p:spPr>
          <a:xfrm>
            <a:off x="548640" y="2743200"/>
            <a:ext cx="2560320" cy="190500"/>
          </a:xfrm>
          <a:prstGeom prst="rect">
            <a:avLst/>
          </a:prstGeom>
          <a:noFill/>
          <a:ln/>
        </p:spPr>
        <p:txBody>
          <a:bodyPr vert="horz" wrap="square" lIns="0" tIns="0" rIns="0" bIns="0" rtlCol="0" anchor="t"/>
          <a:lstStyle/>
          <a:p>
            <a:pPr marL="0" indent="0" algn="ctr">
              <a:lnSpc>
                <a:spcPts val="1500"/>
              </a:lnSpc>
              <a:buNone/>
            </a:pPr>
            <a:r>
              <a:rPr lang="en-US" sz="1050" dirty="0">
                <a:solidFill>
                  <a:srgbClr val="6B7280"/>
                </a:solidFill>
                <a:latin typeface="ui-sans-serif" pitchFamily="34" charset="0"/>
                <a:ea typeface="ui-sans-serif" pitchFamily="34" charset="-122"/>
                <a:cs typeface="ui-sans-serif" pitchFamily="34" charset="-120"/>
              </a:rPr>
              <a:t>Creates quota templates</a:t>
            </a:r>
            <a:endParaRPr lang="en-US" sz="1050" dirty="0"/>
          </a:p>
        </p:txBody>
      </p:sp>
      <p:sp>
        <p:nvSpPr>
          <p:cNvPr id="26" name="Text 4"/>
          <p:cNvSpPr/>
          <p:nvPr/>
        </p:nvSpPr>
        <p:spPr>
          <a:xfrm>
            <a:off x="2987040" y="2971800"/>
            <a:ext cx="2560320" cy="228600"/>
          </a:xfrm>
          <a:prstGeom prst="rect">
            <a:avLst/>
          </a:prstGeom>
          <a:noFill/>
          <a:ln/>
        </p:spPr>
        <p:txBody>
          <a:bodyPr vert="horz" wrap="square" lIns="0" tIns="0" rIns="0" bIns="0" rtlCol="0" anchor="t"/>
          <a:lstStyle/>
          <a:p>
            <a:pPr marL="0" indent="0" algn="ctr">
              <a:lnSpc>
                <a:spcPts val="1800"/>
              </a:lnSpc>
              <a:buNone/>
            </a:pPr>
            <a:r>
              <a:rPr lang="en-US" sz="1200" b="1" dirty="0">
                <a:solidFill>
                  <a:srgbClr val="374151"/>
                </a:solidFill>
                <a:latin typeface="ui-sans-serif" pitchFamily="34" charset="0"/>
                <a:ea typeface="ui-sans-serif" pitchFamily="34" charset="-122"/>
                <a:cs typeface="ui-sans-serif" pitchFamily="34" charset="-120"/>
              </a:rPr>
              <a:t>Organizational Unit</a:t>
            </a:r>
            <a:endParaRPr lang="en-US" sz="1200" dirty="0"/>
          </a:p>
        </p:txBody>
      </p:sp>
      <p:sp>
        <p:nvSpPr>
          <p:cNvPr id="27" name="Text 5"/>
          <p:cNvSpPr/>
          <p:nvPr/>
        </p:nvSpPr>
        <p:spPr>
          <a:xfrm>
            <a:off x="2987040" y="3200400"/>
            <a:ext cx="2560320" cy="190500"/>
          </a:xfrm>
          <a:prstGeom prst="rect">
            <a:avLst/>
          </a:prstGeom>
          <a:noFill/>
          <a:ln/>
        </p:spPr>
        <p:txBody>
          <a:bodyPr vert="horz" wrap="square" lIns="0" tIns="0" rIns="0" bIns="0" rtlCol="0" anchor="t"/>
          <a:lstStyle/>
          <a:p>
            <a:pPr marL="0" indent="0" algn="ctr">
              <a:lnSpc>
                <a:spcPts val="1500"/>
              </a:lnSpc>
              <a:buNone/>
            </a:pPr>
            <a:r>
              <a:rPr lang="en-US" sz="1050" dirty="0">
                <a:solidFill>
                  <a:srgbClr val="6B7280"/>
                </a:solidFill>
                <a:latin typeface="ui-sans-serif" pitchFamily="34" charset="0"/>
                <a:ea typeface="ui-sans-serif" pitchFamily="34" charset="-122"/>
                <a:cs typeface="ui-sans-serif" pitchFamily="34" charset="-120"/>
              </a:rPr>
              <a:t>Applies templates</a:t>
            </a:r>
            <a:endParaRPr lang="en-US" sz="1050" dirty="0"/>
          </a:p>
        </p:txBody>
      </p:sp>
      <p:sp>
        <p:nvSpPr>
          <p:cNvPr id="28" name="Text 6"/>
          <p:cNvSpPr/>
          <p:nvPr/>
        </p:nvSpPr>
        <p:spPr>
          <a:xfrm>
            <a:off x="5486400" y="2933700"/>
            <a:ext cx="1828800" cy="228600"/>
          </a:xfrm>
          <a:prstGeom prst="rect">
            <a:avLst/>
          </a:prstGeom>
          <a:noFill/>
          <a:ln/>
        </p:spPr>
        <p:txBody>
          <a:bodyPr vert="horz" wrap="square" lIns="0" tIns="0" rIns="0" bIns="0" rtlCol="0" anchor="t"/>
          <a:lstStyle/>
          <a:p>
            <a:pPr marL="0" indent="0" algn="ctr">
              <a:lnSpc>
                <a:spcPts val="1800"/>
              </a:lnSpc>
              <a:buNone/>
            </a:pPr>
            <a:r>
              <a:rPr lang="en-US" sz="1200" b="1" dirty="0">
                <a:solidFill>
                  <a:srgbClr val="374151"/>
                </a:solidFill>
                <a:latin typeface="ui-sans-serif" pitchFamily="34" charset="0"/>
                <a:ea typeface="ui-sans-serif" pitchFamily="34" charset="-122"/>
                <a:cs typeface="ui-sans-serif" pitchFamily="34" charset="-120"/>
              </a:rPr>
              <a:t>Child Account 1</a:t>
            </a:r>
            <a:endParaRPr lang="en-US" sz="1200" dirty="0"/>
          </a:p>
        </p:txBody>
      </p:sp>
      <p:sp>
        <p:nvSpPr>
          <p:cNvPr id="29" name="Text 7"/>
          <p:cNvSpPr/>
          <p:nvPr/>
        </p:nvSpPr>
        <p:spPr>
          <a:xfrm>
            <a:off x="5486400" y="3162300"/>
            <a:ext cx="1828800" cy="190500"/>
          </a:xfrm>
          <a:prstGeom prst="rect">
            <a:avLst/>
          </a:prstGeom>
          <a:noFill/>
          <a:ln/>
        </p:spPr>
        <p:txBody>
          <a:bodyPr vert="horz" wrap="square" lIns="0" tIns="0" rIns="0" bIns="0" rtlCol="0" anchor="t"/>
          <a:lstStyle/>
          <a:p>
            <a:pPr marL="0" indent="0" algn="ctr">
              <a:lnSpc>
                <a:spcPts val="1500"/>
              </a:lnSpc>
              <a:buNone/>
            </a:pPr>
            <a:r>
              <a:rPr lang="en-US" sz="1050" dirty="0">
                <a:solidFill>
                  <a:srgbClr val="6B7280"/>
                </a:solidFill>
                <a:latin typeface="ui-sans-serif" pitchFamily="34" charset="0"/>
                <a:ea typeface="ui-sans-serif" pitchFamily="34" charset="-122"/>
                <a:cs typeface="ui-sans-serif" pitchFamily="34" charset="-120"/>
              </a:rPr>
              <a:t>Auto-configured</a:t>
            </a:r>
            <a:endParaRPr lang="en-US" sz="1050" dirty="0"/>
          </a:p>
        </p:txBody>
      </p:sp>
      <p:sp>
        <p:nvSpPr>
          <p:cNvPr id="30" name="Text 8"/>
          <p:cNvSpPr/>
          <p:nvPr/>
        </p:nvSpPr>
        <p:spPr>
          <a:xfrm>
            <a:off x="7620000" y="2933700"/>
            <a:ext cx="1828800" cy="228600"/>
          </a:xfrm>
          <a:prstGeom prst="rect">
            <a:avLst/>
          </a:prstGeom>
          <a:noFill/>
          <a:ln/>
        </p:spPr>
        <p:txBody>
          <a:bodyPr vert="horz" wrap="square" lIns="0" tIns="0" rIns="0" bIns="0" rtlCol="0" anchor="t"/>
          <a:lstStyle/>
          <a:p>
            <a:pPr marL="0" indent="0" algn="ctr">
              <a:lnSpc>
                <a:spcPts val="1800"/>
              </a:lnSpc>
              <a:buNone/>
            </a:pPr>
            <a:r>
              <a:rPr lang="en-US" sz="1200" b="1" dirty="0">
                <a:solidFill>
                  <a:srgbClr val="374151"/>
                </a:solidFill>
                <a:latin typeface="ui-sans-serif" pitchFamily="34" charset="0"/>
                <a:ea typeface="ui-sans-serif" pitchFamily="34" charset="-122"/>
                <a:cs typeface="ui-sans-serif" pitchFamily="34" charset="-120"/>
              </a:rPr>
              <a:t>Child Account 2</a:t>
            </a:r>
            <a:endParaRPr lang="en-US" sz="1200" dirty="0"/>
          </a:p>
        </p:txBody>
      </p:sp>
      <p:sp>
        <p:nvSpPr>
          <p:cNvPr id="31" name="Text 9"/>
          <p:cNvSpPr/>
          <p:nvPr/>
        </p:nvSpPr>
        <p:spPr>
          <a:xfrm>
            <a:off x="7620000" y="3162300"/>
            <a:ext cx="1828800" cy="190500"/>
          </a:xfrm>
          <a:prstGeom prst="rect">
            <a:avLst/>
          </a:prstGeom>
          <a:noFill/>
          <a:ln/>
        </p:spPr>
        <p:txBody>
          <a:bodyPr vert="horz" wrap="square" lIns="0" tIns="0" rIns="0" bIns="0" rtlCol="0" anchor="t"/>
          <a:lstStyle/>
          <a:p>
            <a:pPr marL="0" indent="0" algn="ctr">
              <a:lnSpc>
                <a:spcPts val="1500"/>
              </a:lnSpc>
              <a:buNone/>
            </a:pPr>
            <a:r>
              <a:rPr lang="en-US" sz="1050" dirty="0">
                <a:solidFill>
                  <a:srgbClr val="6B7280"/>
                </a:solidFill>
                <a:latin typeface="ui-sans-serif" pitchFamily="34" charset="0"/>
                <a:ea typeface="ui-sans-serif" pitchFamily="34" charset="-122"/>
                <a:cs typeface="ui-sans-serif" pitchFamily="34" charset="-120"/>
              </a:rPr>
              <a:t>Auto-configured</a:t>
            </a:r>
            <a:endParaRPr lang="en-US" sz="1050" dirty="0"/>
          </a:p>
        </p:txBody>
      </p:sp>
      <p:sp>
        <p:nvSpPr>
          <p:cNvPr id="32" name="Text 10"/>
          <p:cNvSpPr/>
          <p:nvPr/>
        </p:nvSpPr>
        <p:spPr>
          <a:xfrm>
            <a:off x="9753600" y="2933700"/>
            <a:ext cx="1828800" cy="228600"/>
          </a:xfrm>
          <a:prstGeom prst="rect">
            <a:avLst/>
          </a:prstGeom>
          <a:noFill/>
          <a:ln/>
        </p:spPr>
        <p:txBody>
          <a:bodyPr vert="horz" wrap="square" lIns="0" tIns="0" rIns="0" bIns="0" rtlCol="0" anchor="t"/>
          <a:lstStyle/>
          <a:p>
            <a:pPr marL="0" indent="0" algn="ctr">
              <a:lnSpc>
                <a:spcPts val="1800"/>
              </a:lnSpc>
              <a:buNone/>
            </a:pPr>
            <a:r>
              <a:rPr lang="en-US" sz="1200" b="1" dirty="0">
                <a:solidFill>
                  <a:srgbClr val="374151"/>
                </a:solidFill>
                <a:latin typeface="ui-sans-serif" pitchFamily="34" charset="0"/>
                <a:ea typeface="ui-sans-serif" pitchFamily="34" charset="-122"/>
                <a:cs typeface="ui-sans-serif" pitchFamily="34" charset="-120"/>
              </a:rPr>
              <a:t>Child Account 3</a:t>
            </a:r>
            <a:endParaRPr lang="en-US" sz="1200" dirty="0"/>
          </a:p>
        </p:txBody>
      </p:sp>
      <p:sp>
        <p:nvSpPr>
          <p:cNvPr id="33" name="Text 11"/>
          <p:cNvSpPr/>
          <p:nvPr/>
        </p:nvSpPr>
        <p:spPr>
          <a:xfrm>
            <a:off x="9753600" y="3162300"/>
            <a:ext cx="1828800" cy="190500"/>
          </a:xfrm>
          <a:prstGeom prst="rect">
            <a:avLst/>
          </a:prstGeom>
          <a:noFill/>
          <a:ln/>
        </p:spPr>
        <p:txBody>
          <a:bodyPr vert="horz" wrap="square" lIns="0" tIns="0" rIns="0" bIns="0" rtlCol="0" anchor="t"/>
          <a:lstStyle/>
          <a:p>
            <a:pPr marL="0" indent="0" algn="ctr">
              <a:lnSpc>
                <a:spcPts val="1500"/>
              </a:lnSpc>
              <a:buNone/>
            </a:pPr>
            <a:r>
              <a:rPr lang="en-US" sz="1050" dirty="0">
                <a:solidFill>
                  <a:srgbClr val="6B7280"/>
                </a:solidFill>
                <a:latin typeface="ui-sans-serif" pitchFamily="34" charset="0"/>
                <a:ea typeface="ui-sans-serif" pitchFamily="34" charset="-122"/>
                <a:cs typeface="ui-sans-serif" pitchFamily="34" charset="-120"/>
              </a:rPr>
              <a:t>Auto-configured</a:t>
            </a:r>
            <a:endParaRPr lang="en-US" sz="1050" dirty="0"/>
          </a:p>
        </p:txBody>
      </p:sp>
      <p:sp>
        <p:nvSpPr>
          <p:cNvPr id="34" name="Text 12"/>
          <p:cNvSpPr/>
          <p:nvPr/>
        </p:nvSpPr>
        <p:spPr>
          <a:xfrm>
            <a:off x="1143000" y="4191000"/>
            <a:ext cx="5577840" cy="266700"/>
          </a:xfrm>
          <a:prstGeom prst="rect">
            <a:avLst/>
          </a:prstGeom>
          <a:noFill/>
          <a:ln/>
        </p:spPr>
        <p:txBody>
          <a:bodyPr vert="horz" wrap="square" lIns="0" tIns="0" rIns="0" bIns="0" rtlCol="0" anchor="t"/>
          <a:lstStyle/>
          <a:p>
            <a:pPr marL="0" indent="0">
              <a:lnSpc>
                <a:spcPts val="2100"/>
              </a:lnSpc>
              <a:buNone/>
            </a:pPr>
            <a:r>
              <a:rPr lang="en-US" sz="1500" b="1" dirty="0">
                <a:solidFill>
                  <a:srgbClr val="374151"/>
                </a:solidFill>
                <a:latin typeface="ui-sans-serif" pitchFamily="34" charset="0"/>
                <a:ea typeface="ui-sans-serif" pitchFamily="34" charset="-122"/>
                <a:cs typeface="ui-sans-serif" pitchFamily="34" charset="-120"/>
              </a:rPr>
              <a:t>Standardized Governance</a:t>
            </a:r>
            <a:endParaRPr lang="en-US" sz="1500" dirty="0"/>
          </a:p>
        </p:txBody>
      </p:sp>
      <p:sp>
        <p:nvSpPr>
          <p:cNvPr id="35" name="Text 13"/>
          <p:cNvSpPr/>
          <p:nvPr/>
        </p:nvSpPr>
        <p:spPr>
          <a:xfrm>
            <a:off x="1143000" y="4533900"/>
            <a:ext cx="4648200" cy="457200"/>
          </a:xfrm>
          <a:prstGeom prst="rect">
            <a:avLst/>
          </a:prstGeom>
          <a:noFill/>
          <a:ln/>
        </p:spPr>
        <p:txBody>
          <a:bodyPr vert="horz" wrap="square" lIns="0" tIns="0" rIns="0" bIns="0" rtlCol="0" anchor="t"/>
          <a:lstStyle/>
          <a:p>
            <a:pPr marL="0" indent="0">
              <a:lnSpc>
                <a:spcPts val="1800"/>
              </a:lnSpc>
              <a:buNone/>
            </a:pPr>
            <a:r>
              <a:rPr lang="en-US" sz="1200" dirty="0">
                <a:solidFill>
                  <a:srgbClr val="4B5563"/>
                </a:solidFill>
                <a:latin typeface="ui-sans-serif" pitchFamily="34" charset="0"/>
                <a:ea typeface="ui-sans-serif" pitchFamily="34" charset="-122"/>
                <a:cs typeface="ui-sans-serif" pitchFamily="34" charset="-120"/>
              </a:rPr>
              <a:t>Ensures all accounts adhere to organizational policies and operational requirements.</a:t>
            </a:r>
            <a:endParaRPr lang="en-US" sz="1200" dirty="0"/>
          </a:p>
        </p:txBody>
      </p:sp>
      <p:sp>
        <p:nvSpPr>
          <p:cNvPr id="36" name="Text 14"/>
          <p:cNvSpPr/>
          <p:nvPr/>
        </p:nvSpPr>
        <p:spPr>
          <a:xfrm>
            <a:off x="6743700" y="4191000"/>
            <a:ext cx="4648200" cy="266700"/>
          </a:xfrm>
          <a:prstGeom prst="rect">
            <a:avLst/>
          </a:prstGeom>
          <a:noFill/>
          <a:ln/>
        </p:spPr>
        <p:txBody>
          <a:bodyPr vert="horz" wrap="square" lIns="0" tIns="0" rIns="0" bIns="0" rtlCol="0" anchor="t"/>
          <a:lstStyle/>
          <a:p>
            <a:pPr marL="0" indent="0">
              <a:lnSpc>
                <a:spcPts val="2100"/>
              </a:lnSpc>
              <a:buNone/>
            </a:pPr>
            <a:r>
              <a:rPr lang="en-US" sz="1500" b="1" dirty="0">
                <a:solidFill>
                  <a:srgbClr val="374151"/>
                </a:solidFill>
                <a:latin typeface="ui-sans-serif" pitchFamily="34" charset="0"/>
                <a:ea typeface="ui-sans-serif" pitchFamily="34" charset="-122"/>
                <a:cs typeface="ui-sans-serif" pitchFamily="34" charset="-120"/>
              </a:rPr>
              <a:t>Reduced Overhead</a:t>
            </a:r>
            <a:endParaRPr lang="en-US" sz="1500" dirty="0"/>
          </a:p>
        </p:txBody>
      </p:sp>
      <p:sp>
        <p:nvSpPr>
          <p:cNvPr id="37" name="Text 15"/>
          <p:cNvSpPr/>
          <p:nvPr/>
        </p:nvSpPr>
        <p:spPr>
          <a:xfrm>
            <a:off x="6743700" y="4533900"/>
            <a:ext cx="4648200" cy="457200"/>
          </a:xfrm>
          <a:prstGeom prst="rect">
            <a:avLst/>
          </a:prstGeom>
          <a:noFill/>
          <a:ln/>
        </p:spPr>
        <p:txBody>
          <a:bodyPr vert="horz" wrap="square" lIns="0" tIns="0" rIns="0" bIns="0" rtlCol="0" anchor="t"/>
          <a:lstStyle/>
          <a:p>
            <a:pPr marL="0" indent="0">
              <a:lnSpc>
                <a:spcPts val="1800"/>
              </a:lnSpc>
              <a:buNone/>
            </a:pPr>
            <a:r>
              <a:rPr lang="en-US" sz="1200" dirty="0">
                <a:solidFill>
                  <a:srgbClr val="4B5563"/>
                </a:solidFill>
                <a:latin typeface="ui-sans-serif" pitchFamily="34" charset="0"/>
                <a:ea typeface="ui-sans-serif" pitchFamily="34" charset="-122"/>
                <a:cs typeface="ui-sans-serif" pitchFamily="34" charset="-120"/>
              </a:rPr>
              <a:t>Automates quota increase requests for new accounts, significantly reducing manual effort.</a:t>
            </a:r>
            <a:endParaRPr lang="en-US" sz="1200" dirty="0"/>
          </a:p>
        </p:txBody>
      </p:sp>
      <p:sp>
        <p:nvSpPr>
          <p:cNvPr id="38" name="Text 16"/>
          <p:cNvSpPr/>
          <p:nvPr/>
        </p:nvSpPr>
        <p:spPr>
          <a:xfrm>
            <a:off x="819150" y="6515100"/>
            <a:ext cx="1925419" cy="190500"/>
          </a:xfrm>
          <a:prstGeom prst="rect">
            <a:avLst/>
          </a:prstGeom>
          <a:noFill/>
          <a:ln/>
        </p:spPr>
        <p:txBody>
          <a:bodyPr vert="horz" wrap="square" lIns="0" tIns="0" rIns="0" bIns="0" rtlCol="0" anchor="t"/>
          <a:lstStyle/>
          <a:p>
            <a:pPr marL="0" indent="0">
              <a:lnSpc>
                <a:spcPts val="1500"/>
              </a:lnSpc>
              <a:buNone/>
            </a:pPr>
            <a:r>
              <a:rPr lang="en-US" sz="1050" dirty="0">
                <a:solidFill>
                  <a:srgbClr val="6B7280"/>
                </a:solidFill>
                <a:latin typeface="ui-sans-serif" pitchFamily="34" charset="0"/>
                <a:ea typeface="ui-sans-serif" pitchFamily="34" charset="-122"/>
                <a:cs typeface="ui-sans-serif" pitchFamily="34" charset="-120"/>
              </a:rPr>
              <a:t> AWS Service Quotas</a:t>
            </a:r>
            <a:endParaRPr lang="en-US" sz="1050" dirty="0"/>
          </a:p>
        </p:txBody>
      </p:sp>
      <p:sp>
        <p:nvSpPr>
          <p:cNvPr id="39" name="Text 17"/>
          <p:cNvSpPr/>
          <p:nvPr/>
        </p:nvSpPr>
        <p:spPr>
          <a:xfrm>
            <a:off x="11701909" y="6467475"/>
            <a:ext cx="359509" cy="200025"/>
          </a:xfrm>
          <a:prstGeom prst="rect">
            <a:avLst/>
          </a:prstGeom>
          <a:noFill/>
          <a:ln/>
        </p:spPr>
        <p:txBody>
          <a:bodyPr vert="horz" wrap="square" lIns="0" tIns="0" rIns="0" bIns="0" rtlCol="0" anchor="t"/>
          <a:lstStyle/>
          <a:p>
            <a:pPr marL="0" indent="0">
              <a:lnSpc>
                <a:spcPts val="1575"/>
              </a:lnSpc>
              <a:buNone/>
            </a:pPr>
            <a:r>
              <a:rPr lang="en-US" sz="1050" dirty="0">
                <a:solidFill>
                  <a:srgbClr val="666666"/>
                </a:solidFill>
                <a:latin typeface="ui-sans-serif" pitchFamily="34" charset="0"/>
                <a:ea typeface="ui-sans-serif" pitchFamily="34" charset="-122"/>
                <a:cs typeface="ui-sans-serif" pitchFamily="34" charset="-120"/>
              </a:rPr>
              <a:t>6/10</a:t>
            </a:r>
            <a:endParaRPr lang="en-US" sz="105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7429500"/>
          </a:xfrm>
          <a:prstGeom prst="rect">
            <a:avLst/>
          </a:prstGeom>
        </p:spPr>
      </p:pic>
      <p:pic>
        <p:nvPicPr>
          <p:cNvPr id="3" name="Image 1" descr="preencoded.png"/>
          <p:cNvPicPr>
            <a:picLocks noChangeAspect="1"/>
          </p:cNvPicPr>
          <p:nvPr/>
        </p:nvPicPr>
        <p:blipFill>
          <a:blip r:embed="rId4"/>
          <a:stretch>
            <a:fillRect/>
          </a:stretch>
        </p:blipFill>
        <p:spPr>
          <a:xfrm>
            <a:off x="9334500" y="0"/>
            <a:ext cx="2857500" cy="2381250"/>
          </a:xfrm>
          <a:prstGeom prst="rect">
            <a:avLst/>
          </a:prstGeom>
        </p:spPr>
      </p:pic>
      <p:pic>
        <p:nvPicPr>
          <p:cNvPr id="4" name="Image 2" descr="preencoded.png"/>
          <p:cNvPicPr>
            <a:picLocks noChangeAspect="1"/>
          </p:cNvPicPr>
          <p:nvPr/>
        </p:nvPicPr>
        <p:blipFill>
          <a:blip r:embed="rId5"/>
          <a:stretch>
            <a:fillRect/>
          </a:stretch>
        </p:blipFill>
        <p:spPr>
          <a:xfrm>
            <a:off x="0" y="5524500"/>
            <a:ext cx="1905000" cy="2857500"/>
          </a:xfrm>
          <a:prstGeom prst="rect">
            <a:avLst/>
          </a:prstGeom>
        </p:spPr>
      </p:pic>
      <p:pic>
        <p:nvPicPr>
          <p:cNvPr id="5" name="Image 3" descr="preencoded.png"/>
          <p:cNvPicPr>
            <a:picLocks noChangeAspect="1"/>
          </p:cNvPicPr>
          <p:nvPr/>
        </p:nvPicPr>
        <p:blipFill>
          <a:blip r:embed="rId6"/>
          <a:stretch>
            <a:fillRect/>
          </a:stretch>
        </p:blipFill>
        <p:spPr>
          <a:xfrm>
            <a:off x="609600" y="952500"/>
            <a:ext cx="914400" cy="38100"/>
          </a:xfrm>
          <a:prstGeom prst="rect">
            <a:avLst/>
          </a:prstGeom>
        </p:spPr>
      </p:pic>
      <p:pic>
        <p:nvPicPr>
          <p:cNvPr id="6" name="Image 4" descr="preencoded.png"/>
          <p:cNvPicPr>
            <a:picLocks noChangeAspect="1"/>
          </p:cNvPicPr>
          <p:nvPr/>
        </p:nvPicPr>
        <p:blipFill>
          <a:blip r:embed="rId7"/>
          <a:stretch>
            <a:fillRect/>
          </a:stretch>
        </p:blipFill>
        <p:spPr>
          <a:xfrm>
            <a:off x="609600" y="1981200"/>
            <a:ext cx="3505200" cy="2133600"/>
          </a:xfrm>
          <a:prstGeom prst="rect">
            <a:avLst/>
          </a:prstGeom>
        </p:spPr>
      </p:pic>
      <p:pic>
        <p:nvPicPr>
          <p:cNvPr id="7" name="Image 5" descr="preencoded.png"/>
          <p:cNvPicPr>
            <a:picLocks noChangeAspect="1"/>
          </p:cNvPicPr>
          <p:nvPr/>
        </p:nvPicPr>
        <p:blipFill>
          <a:blip r:embed="rId8"/>
          <a:stretch>
            <a:fillRect/>
          </a:stretch>
        </p:blipFill>
        <p:spPr>
          <a:xfrm>
            <a:off x="800100" y="2171700"/>
            <a:ext cx="457200" cy="533400"/>
          </a:xfrm>
          <a:prstGeom prst="rect">
            <a:avLst/>
          </a:prstGeom>
        </p:spPr>
      </p:pic>
      <p:pic>
        <p:nvPicPr>
          <p:cNvPr id="8" name="Image 6" descr="preencoded.png"/>
          <p:cNvPicPr>
            <a:picLocks noChangeAspect="1"/>
          </p:cNvPicPr>
          <p:nvPr/>
        </p:nvPicPr>
        <p:blipFill>
          <a:blip r:embed="rId9"/>
          <a:stretch>
            <a:fillRect/>
          </a:stretch>
        </p:blipFill>
        <p:spPr>
          <a:xfrm>
            <a:off x="914400" y="2286000"/>
            <a:ext cx="228600" cy="304800"/>
          </a:xfrm>
          <a:prstGeom prst="rect">
            <a:avLst/>
          </a:prstGeom>
        </p:spPr>
      </p:pic>
      <p:pic>
        <p:nvPicPr>
          <p:cNvPr id="9" name="Image 7" descr="preencoded.png"/>
          <p:cNvPicPr>
            <a:picLocks noChangeAspect="1"/>
          </p:cNvPicPr>
          <p:nvPr/>
        </p:nvPicPr>
        <p:blipFill>
          <a:blip r:embed="rId7"/>
          <a:stretch>
            <a:fillRect/>
          </a:stretch>
        </p:blipFill>
        <p:spPr>
          <a:xfrm>
            <a:off x="4343400" y="1981200"/>
            <a:ext cx="3505200" cy="2133600"/>
          </a:xfrm>
          <a:prstGeom prst="rect">
            <a:avLst/>
          </a:prstGeom>
        </p:spPr>
      </p:pic>
      <p:pic>
        <p:nvPicPr>
          <p:cNvPr id="10" name="Image 8" descr="preencoded.png"/>
          <p:cNvPicPr>
            <a:picLocks noChangeAspect="1"/>
          </p:cNvPicPr>
          <p:nvPr/>
        </p:nvPicPr>
        <p:blipFill>
          <a:blip r:embed="rId10"/>
          <a:stretch>
            <a:fillRect/>
          </a:stretch>
        </p:blipFill>
        <p:spPr>
          <a:xfrm>
            <a:off x="4533900" y="2171700"/>
            <a:ext cx="485775" cy="533400"/>
          </a:xfrm>
          <a:prstGeom prst="rect">
            <a:avLst/>
          </a:prstGeom>
        </p:spPr>
      </p:pic>
      <p:pic>
        <p:nvPicPr>
          <p:cNvPr id="11" name="Image 9" descr="preencoded.png"/>
          <p:cNvPicPr>
            <a:picLocks noChangeAspect="1"/>
          </p:cNvPicPr>
          <p:nvPr/>
        </p:nvPicPr>
        <p:blipFill>
          <a:blip r:embed="rId11"/>
          <a:stretch>
            <a:fillRect/>
          </a:stretch>
        </p:blipFill>
        <p:spPr>
          <a:xfrm>
            <a:off x="4648200" y="2286000"/>
            <a:ext cx="257175" cy="304800"/>
          </a:xfrm>
          <a:prstGeom prst="rect">
            <a:avLst/>
          </a:prstGeom>
        </p:spPr>
      </p:pic>
      <p:pic>
        <p:nvPicPr>
          <p:cNvPr id="12" name="Image 10" descr="preencoded.png"/>
          <p:cNvPicPr>
            <a:picLocks noChangeAspect="1"/>
          </p:cNvPicPr>
          <p:nvPr/>
        </p:nvPicPr>
        <p:blipFill>
          <a:blip r:embed="rId7"/>
          <a:stretch>
            <a:fillRect/>
          </a:stretch>
        </p:blipFill>
        <p:spPr>
          <a:xfrm>
            <a:off x="8077200" y="1981200"/>
            <a:ext cx="3505200" cy="2133600"/>
          </a:xfrm>
          <a:prstGeom prst="rect">
            <a:avLst/>
          </a:prstGeom>
        </p:spPr>
      </p:pic>
      <p:pic>
        <p:nvPicPr>
          <p:cNvPr id="13" name="Image 11" descr="preencoded.png"/>
          <p:cNvPicPr>
            <a:picLocks noChangeAspect="1"/>
          </p:cNvPicPr>
          <p:nvPr/>
        </p:nvPicPr>
        <p:blipFill>
          <a:blip r:embed="rId12"/>
          <a:stretch>
            <a:fillRect/>
          </a:stretch>
        </p:blipFill>
        <p:spPr>
          <a:xfrm>
            <a:off x="8267700" y="2171700"/>
            <a:ext cx="457200" cy="533400"/>
          </a:xfrm>
          <a:prstGeom prst="rect">
            <a:avLst/>
          </a:prstGeom>
        </p:spPr>
      </p:pic>
      <p:pic>
        <p:nvPicPr>
          <p:cNvPr id="14" name="Image 12" descr="preencoded.png"/>
          <p:cNvPicPr>
            <a:picLocks noChangeAspect="1"/>
          </p:cNvPicPr>
          <p:nvPr/>
        </p:nvPicPr>
        <p:blipFill>
          <a:blip r:embed="rId13"/>
          <a:stretch>
            <a:fillRect/>
          </a:stretch>
        </p:blipFill>
        <p:spPr>
          <a:xfrm>
            <a:off x="8382000" y="2286000"/>
            <a:ext cx="228600" cy="304800"/>
          </a:xfrm>
          <a:prstGeom prst="rect">
            <a:avLst/>
          </a:prstGeom>
        </p:spPr>
      </p:pic>
      <p:pic>
        <p:nvPicPr>
          <p:cNvPr id="15" name="Image 13" descr="preencoded.png"/>
          <p:cNvPicPr>
            <a:picLocks noChangeAspect="1"/>
          </p:cNvPicPr>
          <p:nvPr/>
        </p:nvPicPr>
        <p:blipFill>
          <a:blip r:embed="rId14"/>
          <a:stretch>
            <a:fillRect/>
          </a:stretch>
        </p:blipFill>
        <p:spPr>
          <a:xfrm>
            <a:off x="609600" y="4343400"/>
            <a:ext cx="3505200" cy="2590800"/>
          </a:xfrm>
          <a:prstGeom prst="rect">
            <a:avLst/>
          </a:prstGeom>
        </p:spPr>
      </p:pic>
      <p:pic>
        <p:nvPicPr>
          <p:cNvPr id="16" name="Image 14" descr="preencoded.png"/>
          <p:cNvPicPr>
            <a:picLocks noChangeAspect="1"/>
          </p:cNvPicPr>
          <p:nvPr/>
        </p:nvPicPr>
        <p:blipFill>
          <a:blip r:embed="rId15"/>
          <a:stretch>
            <a:fillRect/>
          </a:stretch>
        </p:blipFill>
        <p:spPr>
          <a:xfrm>
            <a:off x="800100" y="4533900"/>
            <a:ext cx="485775" cy="533400"/>
          </a:xfrm>
          <a:prstGeom prst="rect">
            <a:avLst/>
          </a:prstGeom>
        </p:spPr>
      </p:pic>
      <p:pic>
        <p:nvPicPr>
          <p:cNvPr id="17" name="Image 15" descr="preencoded.png"/>
          <p:cNvPicPr>
            <a:picLocks noChangeAspect="1"/>
          </p:cNvPicPr>
          <p:nvPr/>
        </p:nvPicPr>
        <p:blipFill>
          <a:blip r:embed="rId16"/>
          <a:stretch>
            <a:fillRect/>
          </a:stretch>
        </p:blipFill>
        <p:spPr>
          <a:xfrm>
            <a:off x="914400" y="4648200"/>
            <a:ext cx="257175" cy="304800"/>
          </a:xfrm>
          <a:prstGeom prst="rect">
            <a:avLst/>
          </a:prstGeom>
        </p:spPr>
      </p:pic>
      <p:pic>
        <p:nvPicPr>
          <p:cNvPr id="18" name="Image 16" descr="preencoded.png"/>
          <p:cNvPicPr>
            <a:picLocks noChangeAspect="1"/>
          </p:cNvPicPr>
          <p:nvPr/>
        </p:nvPicPr>
        <p:blipFill>
          <a:blip r:embed="rId17"/>
          <a:stretch>
            <a:fillRect/>
          </a:stretch>
        </p:blipFill>
        <p:spPr>
          <a:xfrm>
            <a:off x="4343400" y="4343400"/>
            <a:ext cx="3505200" cy="2590800"/>
          </a:xfrm>
          <a:prstGeom prst="rect">
            <a:avLst/>
          </a:prstGeom>
        </p:spPr>
      </p:pic>
      <p:pic>
        <p:nvPicPr>
          <p:cNvPr id="19" name="Image 17" descr="preencoded.png"/>
          <p:cNvPicPr>
            <a:picLocks noChangeAspect="1"/>
          </p:cNvPicPr>
          <p:nvPr/>
        </p:nvPicPr>
        <p:blipFill>
          <a:blip r:embed="rId18"/>
          <a:stretch>
            <a:fillRect/>
          </a:stretch>
        </p:blipFill>
        <p:spPr>
          <a:xfrm>
            <a:off x="4533900" y="4533900"/>
            <a:ext cx="457200" cy="533400"/>
          </a:xfrm>
          <a:prstGeom prst="rect">
            <a:avLst/>
          </a:prstGeom>
        </p:spPr>
      </p:pic>
      <p:pic>
        <p:nvPicPr>
          <p:cNvPr id="20" name="Image 18" descr="preencoded.png"/>
          <p:cNvPicPr>
            <a:picLocks noChangeAspect="1"/>
          </p:cNvPicPr>
          <p:nvPr/>
        </p:nvPicPr>
        <p:blipFill>
          <a:blip r:embed="rId19"/>
          <a:stretch>
            <a:fillRect/>
          </a:stretch>
        </p:blipFill>
        <p:spPr>
          <a:xfrm>
            <a:off x="4648200" y="4648200"/>
            <a:ext cx="228600" cy="304800"/>
          </a:xfrm>
          <a:prstGeom prst="rect">
            <a:avLst/>
          </a:prstGeom>
        </p:spPr>
      </p:pic>
      <p:pic>
        <p:nvPicPr>
          <p:cNvPr id="21" name="Image 19" descr="preencoded.png"/>
          <p:cNvPicPr>
            <a:picLocks noChangeAspect="1"/>
          </p:cNvPicPr>
          <p:nvPr/>
        </p:nvPicPr>
        <p:blipFill>
          <a:blip r:embed="rId17"/>
          <a:stretch>
            <a:fillRect/>
          </a:stretch>
        </p:blipFill>
        <p:spPr>
          <a:xfrm>
            <a:off x="8077200" y="4343400"/>
            <a:ext cx="3505200" cy="2590800"/>
          </a:xfrm>
          <a:prstGeom prst="rect">
            <a:avLst/>
          </a:prstGeom>
        </p:spPr>
      </p:pic>
      <p:pic>
        <p:nvPicPr>
          <p:cNvPr id="22" name="Image 20" descr="preencoded.png"/>
          <p:cNvPicPr>
            <a:picLocks noChangeAspect="1"/>
          </p:cNvPicPr>
          <p:nvPr/>
        </p:nvPicPr>
        <p:blipFill>
          <a:blip r:embed="rId20"/>
          <a:stretch>
            <a:fillRect/>
          </a:stretch>
        </p:blipFill>
        <p:spPr>
          <a:xfrm>
            <a:off x="8267700" y="4533900"/>
            <a:ext cx="485775" cy="533400"/>
          </a:xfrm>
          <a:prstGeom prst="rect">
            <a:avLst/>
          </a:prstGeom>
        </p:spPr>
      </p:pic>
      <p:pic>
        <p:nvPicPr>
          <p:cNvPr id="23" name="Image 21" descr="preencoded.png"/>
          <p:cNvPicPr>
            <a:picLocks noChangeAspect="1"/>
          </p:cNvPicPr>
          <p:nvPr/>
        </p:nvPicPr>
        <p:blipFill>
          <a:blip r:embed="rId21"/>
          <a:stretch>
            <a:fillRect/>
          </a:stretch>
        </p:blipFill>
        <p:spPr>
          <a:xfrm>
            <a:off x="8382000" y="4648200"/>
            <a:ext cx="257175" cy="304800"/>
          </a:xfrm>
          <a:prstGeom prst="rect">
            <a:avLst/>
          </a:prstGeom>
        </p:spPr>
      </p:pic>
      <p:pic>
        <p:nvPicPr>
          <p:cNvPr id="24" name="Image 22" descr="preencoded.png"/>
          <p:cNvPicPr>
            <a:picLocks noChangeAspect="1"/>
          </p:cNvPicPr>
          <p:nvPr/>
        </p:nvPicPr>
        <p:blipFill>
          <a:blip r:embed="rId22"/>
          <a:stretch>
            <a:fillRect/>
          </a:stretch>
        </p:blipFill>
        <p:spPr>
          <a:xfrm>
            <a:off x="609600" y="7105650"/>
            <a:ext cx="171450" cy="133350"/>
          </a:xfrm>
          <a:prstGeom prst="rect">
            <a:avLst/>
          </a:prstGeom>
        </p:spPr>
      </p:pic>
      <p:sp>
        <p:nvSpPr>
          <p:cNvPr id="25" name="Text 0"/>
          <p:cNvSpPr/>
          <p:nvPr/>
        </p:nvSpPr>
        <p:spPr>
          <a:xfrm>
            <a:off x="609600" y="457200"/>
            <a:ext cx="10972800" cy="381000"/>
          </a:xfrm>
          <a:prstGeom prst="rect">
            <a:avLst/>
          </a:prstGeom>
          <a:noFill/>
          <a:ln/>
        </p:spPr>
        <p:txBody>
          <a:bodyPr vert="horz" wrap="square" lIns="0" tIns="0" rIns="0" bIns="0" rtlCol="0" anchor="t"/>
          <a:lstStyle/>
          <a:p>
            <a:pPr marL="0" indent="0">
              <a:lnSpc>
                <a:spcPts val="3000"/>
              </a:lnSpc>
              <a:buNone/>
            </a:pPr>
            <a:r>
              <a:rPr lang="en-US" sz="2700" b="1" dirty="0">
                <a:solidFill>
                  <a:srgbClr val="1F2937"/>
                </a:solidFill>
                <a:latin typeface="ui-sans-serif" pitchFamily="34" charset="0"/>
                <a:ea typeface="ui-sans-serif" pitchFamily="34" charset="-122"/>
                <a:cs typeface="ui-sans-serif" pitchFamily="34" charset="-120"/>
              </a:rPr>
              <a:t>Key Benefits</a:t>
            </a:r>
            <a:endParaRPr lang="en-US" sz="2700" dirty="0"/>
          </a:p>
        </p:txBody>
      </p:sp>
      <p:sp>
        <p:nvSpPr>
          <p:cNvPr id="26" name="Text 1"/>
          <p:cNvSpPr/>
          <p:nvPr/>
        </p:nvSpPr>
        <p:spPr>
          <a:xfrm>
            <a:off x="609600" y="1219200"/>
            <a:ext cx="10972800" cy="533400"/>
          </a:xfrm>
          <a:prstGeom prst="rect">
            <a:avLst/>
          </a:prstGeom>
          <a:noFill/>
          <a:ln/>
        </p:spPr>
        <p:txBody>
          <a:bodyPr vert="horz" wrap="square" lIns="0" tIns="0" rIns="0" bIns="0" rtlCol="0" anchor="t"/>
          <a:lstStyle/>
          <a:p>
            <a:pPr marL="0" indent="0">
              <a:lnSpc>
                <a:spcPts val="2100"/>
              </a:lnSpc>
              <a:buNone/>
            </a:pPr>
            <a:r>
              <a:rPr lang="en-US" sz="1350" dirty="0">
                <a:solidFill>
                  <a:srgbClr val="4B5563"/>
                </a:solidFill>
                <a:latin typeface="ui-sans-serif" pitchFamily="34" charset="0"/>
                <a:ea typeface="ui-sans-serif" pitchFamily="34" charset="-122"/>
                <a:cs typeface="ui-sans-serif" pitchFamily="34" charset="-120"/>
              </a:rPr>
              <a:t>AWS Service Quotas offer significant advantages for managing cloud resources effectively, contributing to operational stability, cost efficiency, and streamlined governance.</a:t>
            </a:r>
            <a:endParaRPr lang="en-US" sz="1350" dirty="0"/>
          </a:p>
        </p:txBody>
      </p:sp>
      <p:sp>
        <p:nvSpPr>
          <p:cNvPr id="27" name="Text 2"/>
          <p:cNvSpPr/>
          <p:nvPr/>
        </p:nvSpPr>
        <p:spPr>
          <a:xfrm>
            <a:off x="1409700" y="2171700"/>
            <a:ext cx="2514600" cy="533400"/>
          </a:xfrm>
          <a:prstGeom prst="rect">
            <a:avLst/>
          </a:prstGeom>
          <a:noFill/>
          <a:ln/>
        </p:spPr>
        <p:txBody>
          <a:bodyPr vert="horz" wrap="square" lIns="0" tIns="0" rIns="0" bIns="0" rtlCol="0" anchor="t"/>
          <a:lstStyle/>
          <a:p>
            <a:pPr marL="0" indent="0">
              <a:lnSpc>
                <a:spcPts val="2100"/>
              </a:lnSpc>
              <a:buNone/>
            </a:pPr>
            <a:r>
              <a:rPr lang="en-US" sz="1500" b="1" dirty="0">
                <a:solidFill>
                  <a:srgbClr val="374151"/>
                </a:solidFill>
                <a:latin typeface="ui-sans-serif" pitchFamily="34" charset="0"/>
                <a:ea typeface="ui-sans-serif" pitchFamily="34" charset="-122"/>
                <a:cs typeface="ui-sans-serif" pitchFamily="34" charset="-120"/>
              </a:rPr>
              <a:t>Enhanced Operational Reliability</a:t>
            </a:r>
            <a:endParaRPr lang="en-US" sz="1500" dirty="0"/>
          </a:p>
        </p:txBody>
      </p:sp>
      <p:sp>
        <p:nvSpPr>
          <p:cNvPr id="28" name="Text 3"/>
          <p:cNvSpPr/>
          <p:nvPr/>
        </p:nvSpPr>
        <p:spPr>
          <a:xfrm>
            <a:off x="1409700" y="2781300"/>
            <a:ext cx="2514600" cy="1143000"/>
          </a:xfrm>
          <a:prstGeom prst="rect">
            <a:avLst/>
          </a:prstGeom>
          <a:noFill/>
          <a:ln/>
        </p:spPr>
        <p:txBody>
          <a:bodyPr vert="horz" wrap="square" lIns="0" tIns="0" rIns="0" bIns="0" rtlCol="0" anchor="t"/>
          <a:lstStyle/>
          <a:p>
            <a:pPr marL="0" indent="0">
              <a:lnSpc>
                <a:spcPts val="1800"/>
              </a:lnSpc>
              <a:buNone/>
            </a:pPr>
            <a:r>
              <a:rPr lang="en-US" sz="1200" dirty="0">
                <a:solidFill>
                  <a:srgbClr val="4B5563"/>
                </a:solidFill>
                <a:latin typeface="ui-sans-serif" pitchFamily="34" charset="0"/>
                <a:ea typeface="ui-sans-serif" pitchFamily="34" charset="-122"/>
                <a:cs typeface="ui-sans-serif" pitchFamily="34" charset="-120"/>
              </a:rPr>
              <a:t>Prevents unexpected service disruptions by establishing and monitoring resource limits, ensuring capacity is scaled before it becomes a bottleneck.</a:t>
            </a:r>
            <a:endParaRPr lang="en-US" sz="1200" dirty="0"/>
          </a:p>
        </p:txBody>
      </p:sp>
      <p:sp>
        <p:nvSpPr>
          <p:cNvPr id="29" name="Text 4"/>
          <p:cNvSpPr/>
          <p:nvPr/>
        </p:nvSpPr>
        <p:spPr>
          <a:xfrm>
            <a:off x="5172075" y="2171700"/>
            <a:ext cx="2983230" cy="266700"/>
          </a:xfrm>
          <a:prstGeom prst="rect">
            <a:avLst/>
          </a:prstGeom>
          <a:noFill/>
          <a:ln/>
        </p:spPr>
        <p:txBody>
          <a:bodyPr vert="horz" wrap="square" lIns="0" tIns="0" rIns="0" bIns="0" rtlCol="0" anchor="t"/>
          <a:lstStyle/>
          <a:p>
            <a:pPr marL="0" indent="0">
              <a:lnSpc>
                <a:spcPts val="2100"/>
              </a:lnSpc>
              <a:buNone/>
            </a:pPr>
            <a:r>
              <a:rPr lang="en-US" sz="1500" b="1" dirty="0">
                <a:solidFill>
                  <a:srgbClr val="374151"/>
                </a:solidFill>
                <a:latin typeface="ui-sans-serif" pitchFamily="34" charset="0"/>
                <a:ea typeface="ui-sans-serif" pitchFamily="34" charset="-122"/>
                <a:cs typeface="ui-sans-serif" pitchFamily="34" charset="-120"/>
              </a:rPr>
              <a:t>Improved Cost Control</a:t>
            </a:r>
            <a:endParaRPr lang="en-US" sz="1500" dirty="0"/>
          </a:p>
        </p:txBody>
      </p:sp>
      <p:sp>
        <p:nvSpPr>
          <p:cNvPr id="30" name="Text 5"/>
          <p:cNvSpPr/>
          <p:nvPr/>
        </p:nvSpPr>
        <p:spPr>
          <a:xfrm>
            <a:off x="5172075" y="2514600"/>
            <a:ext cx="2486025" cy="1143000"/>
          </a:xfrm>
          <a:prstGeom prst="rect">
            <a:avLst/>
          </a:prstGeom>
          <a:noFill/>
          <a:ln/>
        </p:spPr>
        <p:txBody>
          <a:bodyPr vert="horz" wrap="square" lIns="0" tIns="0" rIns="0" bIns="0" rtlCol="0" anchor="t"/>
          <a:lstStyle/>
          <a:p>
            <a:pPr marL="0" indent="0">
              <a:lnSpc>
                <a:spcPts val="1800"/>
              </a:lnSpc>
              <a:buNone/>
            </a:pPr>
            <a:r>
              <a:rPr lang="en-US" sz="1200" dirty="0">
                <a:solidFill>
                  <a:srgbClr val="4B5563"/>
                </a:solidFill>
                <a:latin typeface="ui-sans-serif" pitchFamily="34" charset="0"/>
                <a:ea typeface="ui-sans-serif" pitchFamily="34" charset="-122"/>
                <a:cs typeface="ui-sans-serif" pitchFamily="34" charset="-120"/>
              </a:rPr>
              <a:t>Serves as a critical safeguard against uncontrolled spending by limiting the maximum number of resources that can be provisioned.</a:t>
            </a:r>
            <a:endParaRPr lang="en-US" sz="1200" dirty="0"/>
          </a:p>
        </p:txBody>
      </p:sp>
      <p:sp>
        <p:nvSpPr>
          <p:cNvPr id="31" name="Text 6"/>
          <p:cNvSpPr/>
          <p:nvPr/>
        </p:nvSpPr>
        <p:spPr>
          <a:xfrm>
            <a:off x="8877300" y="2171700"/>
            <a:ext cx="2514600" cy="533400"/>
          </a:xfrm>
          <a:prstGeom prst="rect">
            <a:avLst/>
          </a:prstGeom>
          <a:noFill/>
          <a:ln/>
        </p:spPr>
        <p:txBody>
          <a:bodyPr vert="horz" wrap="square" lIns="0" tIns="0" rIns="0" bIns="0" rtlCol="0" anchor="t"/>
          <a:lstStyle/>
          <a:p>
            <a:pPr marL="0" indent="0">
              <a:lnSpc>
                <a:spcPts val="2100"/>
              </a:lnSpc>
              <a:buNone/>
            </a:pPr>
            <a:r>
              <a:rPr lang="en-US" sz="1500" b="1" dirty="0">
                <a:solidFill>
                  <a:srgbClr val="374151"/>
                </a:solidFill>
                <a:latin typeface="ui-sans-serif" pitchFamily="34" charset="0"/>
                <a:ea typeface="ui-sans-serif" pitchFamily="34" charset="-122"/>
                <a:cs typeface="ui-sans-serif" pitchFamily="34" charset="-120"/>
              </a:rPr>
              <a:t>Simplified Resource Planning</a:t>
            </a:r>
            <a:endParaRPr lang="en-US" sz="1500" dirty="0"/>
          </a:p>
        </p:txBody>
      </p:sp>
      <p:sp>
        <p:nvSpPr>
          <p:cNvPr id="32" name="Text 7"/>
          <p:cNvSpPr/>
          <p:nvPr/>
        </p:nvSpPr>
        <p:spPr>
          <a:xfrm>
            <a:off x="8877300" y="2781300"/>
            <a:ext cx="2514600" cy="1143000"/>
          </a:xfrm>
          <a:prstGeom prst="rect">
            <a:avLst/>
          </a:prstGeom>
          <a:noFill/>
          <a:ln/>
        </p:spPr>
        <p:txBody>
          <a:bodyPr vert="horz" wrap="square" lIns="0" tIns="0" rIns="0" bIns="0" rtlCol="0" anchor="t"/>
          <a:lstStyle/>
          <a:p>
            <a:pPr marL="0" indent="0">
              <a:lnSpc>
                <a:spcPts val="1800"/>
              </a:lnSpc>
              <a:buNone/>
            </a:pPr>
            <a:r>
              <a:rPr lang="en-US" sz="1200" dirty="0">
                <a:solidFill>
                  <a:srgbClr val="4B5563"/>
                </a:solidFill>
                <a:latin typeface="ui-sans-serif" pitchFamily="34" charset="0"/>
                <a:ea typeface="ui-sans-serif" pitchFamily="34" charset="-122"/>
                <a:cs typeface="ui-sans-serif" pitchFamily="34" charset="-120"/>
              </a:rPr>
              <a:t>Centralized visibility into current and applied quotas across all AWS services and Regions simplifies capacity planning and scaling.</a:t>
            </a:r>
            <a:endParaRPr lang="en-US" sz="1200" dirty="0"/>
          </a:p>
        </p:txBody>
      </p:sp>
      <p:sp>
        <p:nvSpPr>
          <p:cNvPr id="33" name="Text 8"/>
          <p:cNvSpPr/>
          <p:nvPr/>
        </p:nvSpPr>
        <p:spPr>
          <a:xfrm>
            <a:off x="1438275" y="4533900"/>
            <a:ext cx="2486025" cy="533400"/>
          </a:xfrm>
          <a:prstGeom prst="rect">
            <a:avLst/>
          </a:prstGeom>
          <a:noFill/>
          <a:ln/>
        </p:spPr>
        <p:txBody>
          <a:bodyPr vert="horz" wrap="square" lIns="0" tIns="0" rIns="0" bIns="0" rtlCol="0" anchor="t"/>
          <a:lstStyle/>
          <a:p>
            <a:pPr marL="0" indent="0">
              <a:lnSpc>
                <a:spcPts val="2100"/>
              </a:lnSpc>
              <a:buNone/>
            </a:pPr>
            <a:r>
              <a:rPr lang="en-US" sz="1500" b="1" dirty="0">
                <a:solidFill>
                  <a:srgbClr val="374151"/>
                </a:solidFill>
                <a:latin typeface="ui-sans-serif" pitchFamily="34" charset="0"/>
                <a:ea typeface="ui-sans-serif" pitchFamily="34" charset="-122"/>
                <a:cs typeface="ui-sans-serif" pitchFamily="34" charset="-120"/>
              </a:rPr>
              <a:t>Consistent Multi-Account Governance</a:t>
            </a:r>
            <a:endParaRPr lang="en-US" sz="1500" dirty="0"/>
          </a:p>
        </p:txBody>
      </p:sp>
      <p:sp>
        <p:nvSpPr>
          <p:cNvPr id="34" name="Text 9"/>
          <p:cNvSpPr/>
          <p:nvPr/>
        </p:nvSpPr>
        <p:spPr>
          <a:xfrm>
            <a:off x="1438275" y="5143500"/>
            <a:ext cx="2486025" cy="1600200"/>
          </a:xfrm>
          <a:prstGeom prst="rect">
            <a:avLst/>
          </a:prstGeom>
          <a:noFill/>
          <a:ln/>
        </p:spPr>
        <p:txBody>
          <a:bodyPr vert="horz" wrap="square" lIns="0" tIns="0" rIns="0" bIns="0" rtlCol="0" anchor="t"/>
          <a:lstStyle/>
          <a:p>
            <a:pPr marL="0" indent="0">
              <a:lnSpc>
                <a:spcPts val="1800"/>
              </a:lnSpc>
              <a:buNone/>
            </a:pPr>
            <a:r>
              <a:rPr lang="en-US" sz="1200" dirty="0">
                <a:solidFill>
                  <a:srgbClr val="4B5563"/>
                </a:solidFill>
                <a:latin typeface="ui-sans-serif" pitchFamily="34" charset="0"/>
                <a:ea typeface="ui-sans-serif" pitchFamily="34" charset="-122"/>
                <a:cs typeface="ui-sans-serif" pitchFamily="34" charset="-120"/>
              </a:rPr>
              <a:t>Integration with AWS Organizations enables standardized quota configurations across an entire enterprise, ensuring all accounts adhere to organizational policies.</a:t>
            </a:r>
            <a:endParaRPr lang="en-US" sz="1200" dirty="0"/>
          </a:p>
        </p:txBody>
      </p:sp>
      <p:sp>
        <p:nvSpPr>
          <p:cNvPr id="35" name="Text 10"/>
          <p:cNvSpPr/>
          <p:nvPr/>
        </p:nvSpPr>
        <p:spPr>
          <a:xfrm>
            <a:off x="5143500" y="4533900"/>
            <a:ext cx="2514600" cy="800100"/>
          </a:xfrm>
          <a:prstGeom prst="rect">
            <a:avLst/>
          </a:prstGeom>
          <a:noFill/>
          <a:ln/>
        </p:spPr>
        <p:txBody>
          <a:bodyPr vert="horz" wrap="square" lIns="0" tIns="0" rIns="0" bIns="0" rtlCol="0" anchor="t"/>
          <a:lstStyle/>
          <a:p>
            <a:pPr marL="0" indent="0">
              <a:lnSpc>
                <a:spcPts val="2100"/>
              </a:lnSpc>
              <a:buNone/>
            </a:pPr>
            <a:r>
              <a:rPr lang="en-US" sz="1500" b="1" dirty="0">
                <a:solidFill>
                  <a:srgbClr val="374151"/>
                </a:solidFill>
                <a:latin typeface="ui-sans-serif" pitchFamily="34" charset="0"/>
                <a:ea typeface="ui-sans-serif" pitchFamily="34" charset="-122"/>
                <a:cs typeface="ui-sans-serif" pitchFamily="34" charset="-120"/>
              </a:rPr>
              <a:t>Reduced Administrative Overhead</a:t>
            </a:r>
            <a:endParaRPr lang="en-US" sz="1500" dirty="0"/>
          </a:p>
        </p:txBody>
      </p:sp>
      <p:sp>
        <p:nvSpPr>
          <p:cNvPr id="36" name="Text 11"/>
          <p:cNvSpPr/>
          <p:nvPr/>
        </p:nvSpPr>
        <p:spPr>
          <a:xfrm>
            <a:off x="5143500" y="5410200"/>
            <a:ext cx="2514600" cy="1143000"/>
          </a:xfrm>
          <a:prstGeom prst="rect">
            <a:avLst/>
          </a:prstGeom>
          <a:noFill/>
          <a:ln/>
        </p:spPr>
        <p:txBody>
          <a:bodyPr vert="horz" wrap="square" lIns="0" tIns="0" rIns="0" bIns="0" rtlCol="0" anchor="t"/>
          <a:lstStyle/>
          <a:p>
            <a:pPr marL="0" indent="0">
              <a:lnSpc>
                <a:spcPts val="1800"/>
              </a:lnSpc>
              <a:buNone/>
            </a:pPr>
            <a:r>
              <a:rPr lang="en-US" sz="1200" dirty="0">
                <a:solidFill>
                  <a:srgbClr val="4B5563"/>
                </a:solidFill>
                <a:latin typeface="ui-sans-serif" pitchFamily="34" charset="0"/>
                <a:ea typeface="ui-sans-serif" pitchFamily="34" charset="-122"/>
                <a:cs typeface="ui-sans-serif" pitchFamily="34" charset="-120"/>
              </a:rPr>
              <a:t>Automating quota increase requests and monitoring significantly reduces the manual effort required from cloud administrators.</a:t>
            </a:r>
            <a:endParaRPr lang="en-US" sz="1200" dirty="0"/>
          </a:p>
        </p:txBody>
      </p:sp>
      <p:sp>
        <p:nvSpPr>
          <p:cNvPr id="37" name="Text 12"/>
          <p:cNvSpPr/>
          <p:nvPr/>
        </p:nvSpPr>
        <p:spPr>
          <a:xfrm>
            <a:off x="8905875" y="4533900"/>
            <a:ext cx="2486025" cy="533400"/>
          </a:xfrm>
          <a:prstGeom prst="rect">
            <a:avLst/>
          </a:prstGeom>
          <a:noFill/>
          <a:ln/>
        </p:spPr>
        <p:txBody>
          <a:bodyPr vert="horz" wrap="square" lIns="0" tIns="0" rIns="0" bIns="0" rtlCol="0" anchor="t"/>
          <a:lstStyle/>
          <a:p>
            <a:pPr marL="0" indent="0">
              <a:lnSpc>
                <a:spcPts val="2100"/>
              </a:lnSpc>
              <a:buNone/>
            </a:pPr>
            <a:r>
              <a:rPr lang="en-US" sz="1500" b="1" dirty="0">
                <a:solidFill>
                  <a:srgbClr val="374151"/>
                </a:solidFill>
                <a:latin typeface="ui-sans-serif" pitchFamily="34" charset="0"/>
                <a:ea typeface="ui-sans-serif" pitchFamily="34" charset="-122"/>
                <a:cs typeface="ui-sans-serif" pitchFamily="34" charset="-120"/>
              </a:rPr>
              <a:t>Better Visibility and Transparency</a:t>
            </a:r>
            <a:endParaRPr lang="en-US" sz="1500" dirty="0"/>
          </a:p>
        </p:txBody>
      </p:sp>
      <p:sp>
        <p:nvSpPr>
          <p:cNvPr id="38" name="Text 13"/>
          <p:cNvSpPr/>
          <p:nvPr/>
        </p:nvSpPr>
        <p:spPr>
          <a:xfrm>
            <a:off x="8905875" y="5143500"/>
            <a:ext cx="2486025" cy="1143000"/>
          </a:xfrm>
          <a:prstGeom prst="rect">
            <a:avLst/>
          </a:prstGeom>
          <a:noFill/>
          <a:ln/>
        </p:spPr>
        <p:txBody>
          <a:bodyPr vert="horz" wrap="square" lIns="0" tIns="0" rIns="0" bIns="0" rtlCol="0" anchor="t"/>
          <a:lstStyle/>
          <a:p>
            <a:pPr marL="0" indent="0">
              <a:lnSpc>
                <a:spcPts val="1800"/>
              </a:lnSpc>
              <a:buNone/>
            </a:pPr>
            <a:r>
              <a:rPr lang="en-US" sz="1200" dirty="0">
                <a:solidFill>
                  <a:srgbClr val="4B5563"/>
                </a:solidFill>
                <a:latin typeface="ui-sans-serif" pitchFamily="34" charset="0"/>
                <a:ea typeface="ui-sans-serif" pitchFamily="34" charset="-122"/>
                <a:cs typeface="ui-sans-serif" pitchFamily="34" charset="-120"/>
              </a:rPr>
              <a:t>The Service Quotas console provides a single pane of glass for viewing all service quotas, their adjustability, and current usage.</a:t>
            </a:r>
            <a:endParaRPr lang="en-US" sz="1200" dirty="0"/>
          </a:p>
        </p:txBody>
      </p:sp>
      <p:sp>
        <p:nvSpPr>
          <p:cNvPr id="39" name="Text 14"/>
          <p:cNvSpPr/>
          <p:nvPr/>
        </p:nvSpPr>
        <p:spPr>
          <a:xfrm>
            <a:off x="857250" y="7086600"/>
            <a:ext cx="1971139" cy="190500"/>
          </a:xfrm>
          <a:prstGeom prst="rect">
            <a:avLst/>
          </a:prstGeom>
          <a:noFill/>
          <a:ln/>
        </p:spPr>
        <p:txBody>
          <a:bodyPr vert="horz" wrap="square" lIns="0" tIns="0" rIns="0" bIns="0" rtlCol="0" anchor="t"/>
          <a:lstStyle/>
          <a:p>
            <a:pPr marL="0" indent="0">
              <a:lnSpc>
                <a:spcPts val="1500"/>
              </a:lnSpc>
              <a:buNone/>
            </a:pPr>
            <a:r>
              <a:rPr lang="en-US" sz="1050" dirty="0">
                <a:solidFill>
                  <a:srgbClr val="6B7280"/>
                </a:solidFill>
                <a:latin typeface="ui-sans-serif" pitchFamily="34" charset="0"/>
                <a:ea typeface="ui-sans-serif" pitchFamily="34" charset="-122"/>
                <a:cs typeface="ui-sans-serif" pitchFamily="34" charset="-120"/>
              </a:rPr>
              <a:t> AWS Service Quotas</a:t>
            </a:r>
            <a:endParaRPr lang="en-US" sz="1050" dirty="0"/>
          </a:p>
        </p:txBody>
      </p:sp>
      <p:sp>
        <p:nvSpPr>
          <p:cNvPr id="40" name="Text 15"/>
          <p:cNvSpPr/>
          <p:nvPr/>
        </p:nvSpPr>
        <p:spPr>
          <a:xfrm>
            <a:off x="11701909" y="7038975"/>
            <a:ext cx="359509" cy="200025"/>
          </a:xfrm>
          <a:prstGeom prst="rect">
            <a:avLst/>
          </a:prstGeom>
          <a:noFill/>
          <a:ln/>
        </p:spPr>
        <p:txBody>
          <a:bodyPr vert="horz" wrap="square" lIns="0" tIns="0" rIns="0" bIns="0" rtlCol="0" anchor="t"/>
          <a:lstStyle/>
          <a:p>
            <a:pPr marL="0" indent="0">
              <a:lnSpc>
                <a:spcPts val="1575"/>
              </a:lnSpc>
              <a:buNone/>
            </a:pPr>
            <a:r>
              <a:rPr lang="en-US" sz="1050" dirty="0">
                <a:solidFill>
                  <a:srgbClr val="666666"/>
                </a:solidFill>
                <a:latin typeface="ui-sans-serif" pitchFamily="34" charset="0"/>
                <a:ea typeface="ui-sans-serif" pitchFamily="34" charset="-122"/>
                <a:cs typeface="ui-sans-serif" pitchFamily="34" charset="-120"/>
              </a:rPr>
              <a:t>7/10</a:t>
            </a:r>
            <a:endParaRPr lang="en-US" sz="105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pic>
        <p:nvPicPr>
          <p:cNvPr id="3" name="Image 1" descr="preencoded.png"/>
          <p:cNvPicPr>
            <a:picLocks noChangeAspect="1"/>
          </p:cNvPicPr>
          <p:nvPr/>
        </p:nvPicPr>
        <p:blipFill>
          <a:blip r:embed="rId4"/>
          <a:stretch>
            <a:fillRect/>
          </a:stretch>
        </p:blipFill>
        <p:spPr>
          <a:xfrm>
            <a:off x="9334500" y="0"/>
            <a:ext cx="2857500" cy="2381250"/>
          </a:xfrm>
          <a:prstGeom prst="rect">
            <a:avLst/>
          </a:prstGeom>
        </p:spPr>
      </p:pic>
      <p:pic>
        <p:nvPicPr>
          <p:cNvPr id="4" name="Image 2" descr="preencoded.png"/>
          <p:cNvPicPr>
            <a:picLocks noChangeAspect="1"/>
          </p:cNvPicPr>
          <p:nvPr/>
        </p:nvPicPr>
        <p:blipFill>
          <a:blip r:embed="rId5"/>
          <a:stretch>
            <a:fillRect/>
          </a:stretch>
        </p:blipFill>
        <p:spPr>
          <a:xfrm>
            <a:off x="0" y="4953000"/>
            <a:ext cx="1905000" cy="2857500"/>
          </a:xfrm>
          <a:prstGeom prst="rect">
            <a:avLst/>
          </a:prstGeom>
        </p:spPr>
      </p:pic>
      <p:pic>
        <p:nvPicPr>
          <p:cNvPr id="5" name="Image 3" descr="preencoded.png"/>
          <p:cNvPicPr>
            <a:picLocks noChangeAspect="1"/>
          </p:cNvPicPr>
          <p:nvPr/>
        </p:nvPicPr>
        <p:blipFill>
          <a:blip r:embed="rId6"/>
          <a:stretch>
            <a:fillRect/>
          </a:stretch>
        </p:blipFill>
        <p:spPr>
          <a:xfrm>
            <a:off x="609600" y="952500"/>
            <a:ext cx="914400" cy="38100"/>
          </a:xfrm>
          <a:prstGeom prst="rect">
            <a:avLst/>
          </a:prstGeom>
        </p:spPr>
      </p:pic>
      <p:pic>
        <p:nvPicPr>
          <p:cNvPr id="6" name="Image 4" descr="preencoded.png"/>
          <p:cNvPicPr>
            <a:picLocks noChangeAspect="1"/>
          </p:cNvPicPr>
          <p:nvPr/>
        </p:nvPicPr>
        <p:blipFill>
          <a:blip r:embed="rId7"/>
          <a:stretch>
            <a:fillRect/>
          </a:stretch>
        </p:blipFill>
        <p:spPr>
          <a:xfrm>
            <a:off x="609600" y="1714500"/>
            <a:ext cx="5391150" cy="1409700"/>
          </a:xfrm>
          <a:prstGeom prst="rect">
            <a:avLst/>
          </a:prstGeom>
        </p:spPr>
      </p:pic>
      <p:pic>
        <p:nvPicPr>
          <p:cNvPr id="7" name="Image 5" descr="preencoded.png"/>
          <p:cNvPicPr>
            <a:picLocks noChangeAspect="1"/>
          </p:cNvPicPr>
          <p:nvPr/>
        </p:nvPicPr>
        <p:blipFill>
          <a:blip r:embed="rId8"/>
          <a:stretch>
            <a:fillRect/>
          </a:stretch>
        </p:blipFill>
        <p:spPr>
          <a:xfrm>
            <a:off x="800100" y="1905000"/>
            <a:ext cx="457200" cy="533400"/>
          </a:xfrm>
          <a:prstGeom prst="rect">
            <a:avLst/>
          </a:prstGeom>
        </p:spPr>
      </p:pic>
      <p:pic>
        <p:nvPicPr>
          <p:cNvPr id="8" name="Image 6" descr="preencoded.png"/>
          <p:cNvPicPr>
            <a:picLocks noChangeAspect="1"/>
          </p:cNvPicPr>
          <p:nvPr/>
        </p:nvPicPr>
        <p:blipFill>
          <a:blip r:embed="rId9"/>
          <a:stretch>
            <a:fillRect/>
          </a:stretch>
        </p:blipFill>
        <p:spPr>
          <a:xfrm>
            <a:off x="914400" y="2019300"/>
            <a:ext cx="228600" cy="304800"/>
          </a:xfrm>
          <a:prstGeom prst="rect">
            <a:avLst/>
          </a:prstGeom>
        </p:spPr>
      </p:pic>
      <p:pic>
        <p:nvPicPr>
          <p:cNvPr id="9" name="Image 7" descr="preencoded.png"/>
          <p:cNvPicPr>
            <a:picLocks noChangeAspect="1"/>
          </p:cNvPicPr>
          <p:nvPr/>
        </p:nvPicPr>
        <p:blipFill>
          <a:blip r:embed="rId7"/>
          <a:stretch>
            <a:fillRect/>
          </a:stretch>
        </p:blipFill>
        <p:spPr>
          <a:xfrm>
            <a:off x="6191250" y="1714500"/>
            <a:ext cx="5391150" cy="1409700"/>
          </a:xfrm>
          <a:prstGeom prst="rect">
            <a:avLst/>
          </a:prstGeom>
        </p:spPr>
      </p:pic>
      <p:pic>
        <p:nvPicPr>
          <p:cNvPr id="10" name="Image 8" descr="preencoded.png"/>
          <p:cNvPicPr>
            <a:picLocks noChangeAspect="1"/>
          </p:cNvPicPr>
          <p:nvPr/>
        </p:nvPicPr>
        <p:blipFill>
          <a:blip r:embed="rId10"/>
          <a:stretch>
            <a:fillRect/>
          </a:stretch>
        </p:blipFill>
        <p:spPr>
          <a:xfrm>
            <a:off x="6381750" y="1905000"/>
            <a:ext cx="485775" cy="533400"/>
          </a:xfrm>
          <a:prstGeom prst="rect">
            <a:avLst/>
          </a:prstGeom>
        </p:spPr>
      </p:pic>
      <p:pic>
        <p:nvPicPr>
          <p:cNvPr id="11" name="Image 9" descr="preencoded.png"/>
          <p:cNvPicPr>
            <a:picLocks noChangeAspect="1"/>
          </p:cNvPicPr>
          <p:nvPr/>
        </p:nvPicPr>
        <p:blipFill>
          <a:blip r:embed="rId11"/>
          <a:stretch>
            <a:fillRect/>
          </a:stretch>
        </p:blipFill>
        <p:spPr>
          <a:xfrm>
            <a:off x="6496050" y="2019300"/>
            <a:ext cx="257175" cy="304800"/>
          </a:xfrm>
          <a:prstGeom prst="rect">
            <a:avLst/>
          </a:prstGeom>
        </p:spPr>
      </p:pic>
      <p:pic>
        <p:nvPicPr>
          <p:cNvPr id="12" name="Image 10" descr="preencoded.png"/>
          <p:cNvPicPr>
            <a:picLocks noChangeAspect="1"/>
          </p:cNvPicPr>
          <p:nvPr/>
        </p:nvPicPr>
        <p:blipFill>
          <a:blip r:embed="rId12"/>
          <a:stretch>
            <a:fillRect/>
          </a:stretch>
        </p:blipFill>
        <p:spPr>
          <a:xfrm>
            <a:off x="609600" y="3314700"/>
            <a:ext cx="5391150" cy="1181100"/>
          </a:xfrm>
          <a:prstGeom prst="rect">
            <a:avLst/>
          </a:prstGeom>
        </p:spPr>
      </p:pic>
      <p:pic>
        <p:nvPicPr>
          <p:cNvPr id="13" name="Image 11" descr="preencoded.png"/>
          <p:cNvPicPr>
            <a:picLocks noChangeAspect="1"/>
          </p:cNvPicPr>
          <p:nvPr/>
        </p:nvPicPr>
        <p:blipFill>
          <a:blip r:embed="rId13"/>
          <a:stretch>
            <a:fillRect/>
          </a:stretch>
        </p:blipFill>
        <p:spPr>
          <a:xfrm>
            <a:off x="800100" y="3505200"/>
            <a:ext cx="457200" cy="533400"/>
          </a:xfrm>
          <a:prstGeom prst="rect">
            <a:avLst/>
          </a:prstGeom>
        </p:spPr>
      </p:pic>
      <p:pic>
        <p:nvPicPr>
          <p:cNvPr id="14" name="Image 12" descr="preencoded.png"/>
          <p:cNvPicPr>
            <a:picLocks noChangeAspect="1"/>
          </p:cNvPicPr>
          <p:nvPr/>
        </p:nvPicPr>
        <p:blipFill>
          <a:blip r:embed="rId14"/>
          <a:stretch>
            <a:fillRect/>
          </a:stretch>
        </p:blipFill>
        <p:spPr>
          <a:xfrm>
            <a:off x="914400" y="3619500"/>
            <a:ext cx="228600" cy="304800"/>
          </a:xfrm>
          <a:prstGeom prst="rect">
            <a:avLst/>
          </a:prstGeom>
        </p:spPr>
      </p:pic>
      <p:pic>
        <p:nvPicPr>
          <p:cNvPr id="15" name="Image 13" descr="preencoded.png"/>
          <p:cNvPicPr>
            <a:picLocks noChangeAspect="1"/>
          </p:cNvPicPr>
          <p:nvPr/>
        </p:nvPicPr>
        <p:blipFill>
          <a:blip r:embed="rId12"/>
          <a:stretch>
            <a:fillRect/>
          </a:stretch>
        </p:blipFill>
        <p:spPr>
          <a:xfrm>
            <a:off x="6191250" y="3314700"/>
            <a:ext cx="5391150" cy="1181100"/>
          </a:xfrm>
          <a:prstGeom prst="rect">
            <a:avLst/>
          </a:prstGeom>
        </p:spPr>
      </p:pic>
      <p:pic>
        <p:nvPicPr>
          <p:cNvPr id="16" name="Image 14" descr="preencoded.png"/>
          <p:cNvPicPr>
            <a:picLocks noChangeAspect="1"/>
          </p:cNvPicPr>
          <p:nvPr/>
        </p:nvPicPr>
        <p:blipFill>
          <a:blip r:embed="rId15"/>
          <a:stretch>
            <a:fillRect/>
          </a:stretch>
        </p:blipFill>
        <p:spPr>
          <a:xfrm>
            <a:off x="6381750" y="3505200"/>
            <a:ext cx="514350" cy="533400"/>
          </a:xfrm>
          <a:prstGeom prst="rect">
            <a:avLst/>
          </a:prstGeom>
        </p:spPr>
      </p:pic>
      <p:pic>
        <p:nvPicPr>
          <p:cNvPr id="17" name="Image 15" descr="preencoded.png"/>
          <p:cNvPicPr>
            <a:picLocks noChangeAspect="1"/>
          </p:cNvPicPr>
          <p:nvPr/>
        </p:nvPicPr>
        <p:blipFill>
          <a:blip r:embed="rId16"/>
          <a:stretch>
            <a:fillRect/>
          </a:stretch>
        </p:blipFill>
        <p:spPr>
          <a:xfrm>
            <a:off x="6496050" y="3619500"/>
            <a:ext cx="285750" cy="304800"/>
          </a:xfrm>
          <a:prstGeom prst="rect">
            <a:avLst/>
          </a:prstGeom>
        </p:spPr>
      </p:pic>
      <p:pic>
        <p:nvPicPr>
          <p:cNvPr id="18" name="Image 16" descr="preencoded.png"/>
          <p:cNvPicPr>
            <a:picLocks noChangeAspect="1"/>
          </p:cNvPicPr>
          <p:nvPr/>
        </p:nvPicPr>
        <p:blipFill>
          <a:blip r:embed="rId12"/>
          <a:stretch>
            <a:fillRect/>
          </a:stretch>
        </p:blipFill>
        <p:spPr>
          <a:xfrm>
            <a:off x="609600" y="4686300"/>
            <a:ext cx="5391150" cy="1181100"/>
          </a:xfrm>
          <a:prstGeom prst="rect">
            <a:avLst/>
          </a:prstGeom>
        </p:spPr>
      </p:pic>
      <p:pic>
        <p:nvPicPr>
          <p:cNvPr id="19" name="Image 17" descr="preencoded.png"/>
          <p:cNvPicPr>
            <a:picLocks noChangeAspect="1"/>
          </p:cNvPicPr>
          <p:nvPr/>
        </p:nvPicPr>
        <p:blipFill>
          <a:blip r:embed="rId13"/>
          <a:stretch>
            <a:fillRect/>
          </a:stretch>
        </p:blipFill>
        <p:spPr>
          <a:xfrm>
            <a:off x="800100" y="4876800"/>
            <a:ext cx="457200" cy="533400"/>
          </a:xfrm>
          <a:prstGeom prst="rect">
            <a:avLst/>
          </a:prstGeom>
        </p:spPr>
      </p:pic>
      <p:pic>
        <p:nvPicPr>
          <p:cNvPr id="20" name="Image 18" descr="preencoded.png"/>
          <p:cNvPicPr>
            <a:picLocks noChangeAspect="1"/>
          </p:cNvPicPr>
          <p:nvPr/>
        </p:nvPicPr>
        <p:blipFill>
          <a:blip r:embed="rId17"/>
          <a:stretch>
            <a:fillRect/>
          </a:stretch>
        </p:blipFill>
        <p:spPr>
          <a:xfrm>
            <a:off x="914400" y="4991100"/>
            <a:ext cx="228600" cy="304800"/>
          </a:xfrm>
          <a:prstGeom prst="rect">
            <a:avLst/>
          </a:prstGeom>
        </p:spPr>
      </p:pic>
      <p:pic>
        <p:nvPicPr>
          <p:cNvPr id="21" name="Image 19" descr="preencoded.png"/>
          <p:cNvPicPr>
            <a:picLocks noChangeAspect="1"/>
          </p:cNvPicPr>
          <p:nvPr/>
        </p:nvPicPr>
        <p:blipFill>
          <a:blip r:embed="rId12"/>
          <a:stretch>
            <a:fillRect/>
          </a:stretch>
        </p:blipFill>
        <p:spPr>
          <a:xfrm>
            <a:off x="6191250" y="4686300"/>
            <a:ext cx="5391150" cy="1181100"/>
          </a:xfrm>
          <a:prstGeom prst="rect">
            <a:avLst/>
          </a:prstGeom>
        </p:spPr>
      </p:pic>
      <p:pic>
        <p:nvPicPr>
          <p:cNvPr id="22" name="Image 20" descr="preencoded.png"/>
          <p:cNvPicPr>
            <a:picLocks noChangeAspect="1"/>
          </p:cNvPicPr>
          <p:nvPr/>
        </p:nvPicPr>
        <p:blipFill>
          <a:blip r:embed="rId18"/>
          <a:stretch>
            <a:fillRect/>
          </a:stretch>
        </p:blipFill>
        <p:spPr>
          <a:xfrm>
            <a:off x="6381750" y="4876800"/>
            <a:ext cx="400050" cy="533400"/>
          </a:xfrm>
          <a:prstGeom prst="rect">
            <a:avLst/>
          </a:prstGeom>
        </p:spPr>
      </p:pic>
      <p:pic>
        <p:nvPicPr>
          <p:cNvPr id="23" name="Image 21" descr="preencoded.png"/>
          <p:cNvPicPr>
            <a:picLocks noChangeAspect="1"/>
          </p:cNvPicPr>
          <p:nvPr/>
        </p:nvPicPr>
        <p:blipFill>
          <a:blip r:embed="rId19"/>
          <a:stretch>
            <a:fillRect/>
          </a:stretch>
        </p:blipFill>
        <p:spPr>
          <a:xfrm>
            <a:off x="6496050" y="4991100"/>
            <a:ext cx="171450" cy="304800"/>
          </a:xfrm>
          <a:prstGeom prst="rect">
            <a:avLst/>
          </a:prstGeom>
        </p:spPr>
      </p:pic>
      <p:pic>
        <p:nvPicPr>
          <p:cNvPr id="24" name="Image 22" descr="preencoded.png"/>
          <p:cNvPicPr>
            <a:picLocks noChangeAspect="1"/>
          </p:cNvPicPr>
          <p:nvPr/>
        </p:nvPicPr>
        <p:blipFill>
          <a:blip r:embed="rId20"/>
          <a:stretch>
            <a:fillRect/>
          </a:stretch>
        </p:blipFill>
        <p:spPr>
          <a:xfrm>
            <a:off x="609600" y="6534150"/>
            <a:ext cx="133350" cy="133350"/>
          </a:xfrm>
          <a:prstGeom prst="rect">
            <a:avLst/>
          </a:prstGeom>
        </p:spPr>
      </p:pic>
      <p:sp>
        <p:nvSpPr>
          <p:cNvPr id="25" name="Text 0"/>
          <p:cNvSpPr/>
          <p:nvPr/>
        </p:nvSpPr>
        <p:spPr>
          <a:xfrm>
            <a:off x="609600" y="457200"/>
            <a:ext cx="10972800" cy="381000"/>
          </a:xfrm>
          <a:prstGeom prst="rect">
            <a:avLst/>
          </a:prstGeom>
          <a:noFill/>
          <a:ln/>
        </p:spPr>
        <p:txBody>
          <a:bodyPr vert="horz" wrap="square" lIns="0" tIns="0" rIns="0" bIns="0" rtlCol="0" anchor="t"/>
          <a:lstStyle/>
          <a:p>
            <a:pPr marL="0" indent="0">
              <a:lnSpc>
                <a:spcPts val="3000"/>
              </a:lnSpc>
              <a:buNone/>
            </a:pPr>
            <a:r>
              <a:rPr lang="en-US" sz="2700" b="1" dirty="0">
                <a:solidFill>
                  <a:srgbClr val="1F2937"/>
                </a:solidFill>
                <a:latin typeface="ui-sans-serif" pitchFamily="34" charset="0"/>
                <a:ea typeface="ui-sans-serif" pitchFamily="34" charset="-122"/>
                <a:cs typeface="ui-sans-serif" pitchFamily="34" charset="-120"/>
              </a:rPr>
              <a:t>Best Practices</a:t>
            </a:r>
            <a:endParaRPr lang="en-US" sz="2700" dirty="0"/>
          </a:p>
        </p:txBody>
      </p:sp>
      <p:sp>
        <p:nvSpPr>
          <p:cNvPr id="26" name="Text 1"/>
          <p:cNvSpPr/>
          <p:nvPr/>
        </p:nvSpPr>
        <p:spPr>
          <a:xfrm>
            <a:off x="609600" y="1219200"/>
            <a:ext cx="13167360" cy="266700"/>
          </a:xfrm>
          <a:prstGeom prst="rect">
            <a:avLst/>
          </a:prstGeom>
          <a:noFill/>
          <a:ln/>
        </p:spPr>
        <p:txBody>
          <a:bodyPr vert="horz" wrap="square" lIns="0" tIns="0" rIns="0" bIns="0" rtlCol="0" anchor="t"/>
          <a:lstStyle/>
          <a:p>
            <a:pPr marL="0" indent="0">
              <a:lnSpc>
                <a:spcPts val="2100"/>
              </a:lnSpc>
              <a:buNone/>
            </a:pPr>
            <a:r>
              <a:rPr lang="en-US" sz="1350" dirty="0">
                <a:solidFill>
                  <a:srgbClr val="4B5563"/>
                </a:solidFill>
                <a:latin typeface="ui-sans-serif" pitchFamily="34" charset="0"/>
                <a:ea typeface="ui-sans-serif" pitchFamily="34" charset="-122"/>
                <a:cs typeface="ui-sans-serif" pitchFamily="34" charset="-120"/>
              </a:rPr>
              <a:t>Maximize the effectiveness of AWS Service Quotas with these best practices:</a:t>
            </a:r>
            <a:endParaRPr lang="en-US" sz="1350" dirty="0"/>
          </a:p>
        </p:txBody>
      </p:sp>
      <p:sp>
        <p:nvSpPr>
          <p:cNvPr id="27" name="Text 2"/>
          <p:cNvSpPr/>
          <p:nvPr/>
        </p:nvSpPr>
        <p:spPr>
          <a:xfrm>
            <a:off x="1409700" y="1905000"/>
            <a:ext cx="5280660" cy="266700"/>
          </a:xfrm>
          <a:prstGeom prst="rect">
            <a:avLst/>
          </a:prstGeom>
          <a:noFill/>
          <a:ln/>
        </p:spPr>
        <p:txBody>
          <a:bodyPr vert="horz" wrap="square" lIns="0" tIns="0" rIns="0" bIns="0" rtlCol="0" anchor="t"/>
          <a:lstStyle/>
          <a:p>
            <a:pPr marL="0" indent="0">
              <a:lnSpc>
                <a:spcPts val="2100"/>
              </a:lnSpc>
              <a:buNone/>
            </a:pPr>
            <a:r>
              <a:rPr lang="en-US" sz="1500" b="1" dirty="0">
                <a:solidFill>
                  <a:srgbClr val="374151"/>
                </a:solidFill>
                <a:latin typeface="ui-sans-serif" pitchFamily="34" charset="0"/>
                <a:ea typeface="ui-sans-serif" pitchFamily="34" charset="-122"/>
                <a:cs typeface="ui-sans-serif" pitchFamily="34" charset="-120"/>
              </a:rPr>
              <a:t>Proactively Monitor Usage</a:t>
            </a:r>
            <a:endParaRPr lang="en-US" sz="1500" dirty="0"/>
          </a:p>
        </p:txBody>
      </p:sp>
      <p:sp>
        <p:nvSpPr>
          <p:cNvPr id="28" name="Text 3"/>
          <p:cNvSpPr/>
          <p:nvPr/>
        </p:nvSpPr>
        <p:spPr>
          <a:xfrm>
            <a:off x="1409700" y="2247900"/>
            <a:ext cx="4400550" cy="457200"/>
          </a:xfrm>
          <a:prstGeom prst="rect">
            <a:avLst/>
          </a:prstGeom>
          <a:noFill/>
          <a:ln/>
        </p:spPr>
        <p:txBody>
          <a:bodyPr vert="horz" wrap="square" lIns="0" tIns="0" rIns="0" bIns="0" rtlCol="0" anchor="t"/>
          <a:lstStyle/>
          <a:p>
            <a:pPr marL="0" indent="0">
              <a:lnSpc>
                <a:spcPts val="1800"/>
              </a:lnSpc>
              <a:buNone/>
            </a:pPr>
            <a:r>
              <a:rPr lang="en-US" sz="1200" dirty="0">
                <a:solidFill>
                  <a:srgbClr val="4B5563"/>
                </a:solidFill>
                <a:latin typeface="ui-sans-serif" pitchFamily="34" charset="0"/>
                <a:ea typeface="ui-sans-serif" pitchFamily="34" charset="-122"/>
                <a:cs typeface="ui-sans-serif" pitchFamily="34" charset="-120"/>
              </a:rPr>
              <a:t>Use Amazon CloudWatch to monitor resource utilization against quotas. Set up alarms for timely intervention.</a:t>
            </a:r>
            <a:endParaRPr lang="en-US" sz="1200" dirty="0"/>
          </a:p>
        </p:txBody>
      </p:sp>
      <p:sp>
        <p:nvSpPr>
          <p:cNvPr id="29" name="Text 4"/>
          <p:cNvSpPr/>
          <p:nvPr/>
        </p:nvSpPr>
        <p:spPr>
          <a:xfrm>
            <a:off x="7019925" y="1905000"/>
            <a:ext cx="5246370" cy="266700"/>
          </a:xfrm>
          <a:prstGeom prst="rect">
            <a:avLst/>
          </a:prstGeom>
          <a:noFill/>
          <a:ln/>
        </p:spPr>
        <p:txBody>
          <a:bodyPr vert="horz" wrap="square" lIns="0" tIns="0" rIns="0" bIns="0" rtlCol="0" anchor="t"/>
          <a:lstStyle/>
          <a:p>
            <a:pPr marL="0" indent="0">
              <a:lnSpc>
                <a:spcPts val="2100"/>
              </a:lnSpc>
              <a:buNone/>
            </a:pPr>
            <a:r>
              <a:rPr lang="en-US" sz="1500" b="1" dirty="0">
                <a:solidFill>
                  <a:srgbClr val="374151"/>
                </a:solidFill>
                <a:latin typeface="ui-sans-serif" pitchFamily="34" charset="0"/>
                <a:ea typeface="ui-sans-serif" pitchFamily="34" charset="-122"/>
                <a:cs typeface="ui-sans-serif" pitchFamily="34" charset="-120"/>
              </a:rPr>
              <a:t>Request Increases Before Hitting Limits</a:t>
            </a:r>
            <a:endParaRPr lang="en-US" sz="1500" dirty="0"/>
          </a:p>
        </p:txBody>
      </p:sp>
      <p:sp>
        <p:nvSpPr>
          <p:cNvPr id="30" name="Text 5"/>
          <p:cNvSpPr/>
          <p:nvPr/>
        </p:nvSpPr>
        <p:spPr>
          <a:xfrm>
            <a:off x="7019925" y="2247900"/>
            <a:ext cx="4371975" cy="685800"/>
          </a:xfrm>
          <a:prstGeom prst="rect">
            <a:avLst/>
          </a:prstGeom>
          <a:noFill/>
          <a:ln/>
        </p:spPr>
        <p:txBody>
          <a:bodyPr vert="horz" wrap="square" lIns="0" tIns="0" rIns="0" bIns="0" rtlCol="0" anchor="t"/>
          <a:lstStyle/>
          <a:p>
            <a:pPr marL="0" indent="0">
              <a:lnSpc>
                <a:spcPts val="1800"/>
              </a:lnSpc>
              <a:buNone/>
            </a:pPr>
            <a:r>
              <a:rPr lang="en-US" sz="1200" dirty="0">
                <a:solidFill>
                  <a:srgbClr val="4B5563"/>
                </a:solidFill>
                <a:latin typeface="ui-sans-serif" pitchFamily="34" charset="0"/>
                <a:ea typeface="ui-sans-serif" pitchFamily="34" charset="-122"/>
                <a:cs typeface="ui-sans-serif" pitchFamily="34" charset="-120"/>
              </a:rPr>
              <a:t>Plan ahead based on projected growth and request increases in advance, as approval processes can take time.</a:t>
            </a:r>
            <a:endParaRPr lang="en-US" sz="1200" dirty="0"/>
          </a:p>
        </p:txBody>
      </p:sp>
      <p:sp>
        <p:nvSpPr>
          <p:cNvPr id="31" name="Text 6"/>
          <p:cNvSpPr/>
          <p:nvPr/>
        </p:nvSpPr>
        <p:spPr>
          <a:xfrm>
            <a:off x="1409700" y="3505200"/>
            <a:ext cx="5280660" cy="266700"/>
          </a:xfrm>
          <a:prstGeom prst="rect">
            <a:avLst/>
          </a:prstGeom>
          <a:noFill/>
          <a:ln/>
        </p:spPr>
        <p:txBody>
          <a:bodyPr vert="horz" wrap="square" lIns="0" tIns="0" rIns="0" bIns="0" rtlCol="0" anchor="t"/>
          <a:lstStyle/>
          <a:p>
            <a:pPr marL="0" indent="0">
              <a:lnSpc>
                <a:spcPts val="2100"/>
              </a:lnSpc>
              <a:buNone/>
            </a:pPr>
            <a:r>
              <a:rPr lang="en-US" sz="1500" b="1" dirty="0">
                <a:solidFill>
                  <a:srgbClr val="374151"/>
                </a:solidFill>
                <a:latin typeface="ui-sans-serif" pitchFamily="34" charset="0"/>
                <a:ea typeface="ui-sans-serif" pitchFamily="34" charset="-122"/>
                <a:cs typeface="ui-sans-serif" pitchFamily="34" charset="-120"/>
              </a:rPr>
              <a:t>Understand Quota Types</a:t>
            </a:r>
            <a:endParaRPr lang="en-US" sz="1500" dirty="0"/>
          </a:p>
        </p:txBody>
      </p:sp>
      <p:sp>
        <p:nvSpPr>
          <p:cNvPr id="32" name="Text 7"/>
          <p:cNvSpPr/>
          <p:nvPr/>
        </p:nvSpPr>
        <p:spPr>
          <a:xfrm>
            <a:off x="1409700" y="3848100"/>
            <a:ext cx="4400550" cy="457200"/>
          </a:xfrm>
          <a:prstGeom prst="rect">
            <a:avLst/>
          </a:prstGeom>
          <a:noFill/>
          <a:ln/>
        </p:spPr>
        <p:txBody>
          <a:bodyPr vert="horz" wrap="square" lIns="0" tIns="0" rIns="0" bIns="0" rtlCol="0" anchor="t"/>
          <a:lstStyle/>
          <a:p>
            <a:pPr marL="0" indent="0">
              <a:lnSpc>
                <a:spcPts val="1800"/>
              </a:lnSpc>
              <a:buNone/>
            </a:pPr>
            <a:r>
              <a:rPr lang="en-US" sz="1200" dirty="0">
                <a:solidFill>
                  <a:srgbClr val="4B5563"/>
                </a:solidFill>
                <a:latin typeface="ui-sans-serif" pitchFamily="34" charset="0"/>
                <a:ea typeface="ui-sans-serif" pitchFamily="34" charset="-122"/>
                <a:cs typeface="ui-sans-serif" pitchFamily="34" charset="-120"/>
              </a:rPr>
              <a:t>Identify adjustable vs. non-adjustable quotas to design your architecture appropriately.</a:t>
            </a:r>
            <a:endParaRPr lang="en-US" sz="1200" dirty="0"/>
          </a:p>
        </p:txBody>
      </p:sp>
      <p:sp>
        <p:nvSpPr>
          <p:cNvPr id="33" name="Text 8"/>
          <p:cNvSpPr/>
          <p:nvPr/>
        </p:nvSpPr>
        <p:spPr>
          <a:xfrm>
            <a:off x="7048500" y="3505200"/>
            <a:ext cx="4343400" cy="266700"/>
          </a:xfrm>
          <a:prstGeom prst="rect">
            <a:avLst/>
          </a:prstGeom>
          <a:noFill/>
          <a:ln/>
        </p:spPr>
        <p:txBody>
          <a:bodyPr vert="horz" wrap="square" lIns="0" tIns="0" rIns="0" bIns="0" rtlCol="0" anchor="t"/>
          <a:lstStyle/>
          <a:p>
            <a:pPr marL="0" indent="0">
              <a:lnSpc>
                <a:spcPts val="2100"/>
              </a:lnSpc>
              <a:buNone/>
            </a:pPr>
            <a:r>
              <a:rPr lang="en-US" sz="1500" b="1" dirty="0">
                <a:solidFill>
                  <a:srgbClr val="374151"/>
                </a:solidFill>
                <a:latin typeface="ui-sans-serif" pitchFamily="34" charset="0"/>
                <a:ea typeface="ui-sans-serif" pitchFamily="34" charset="-122"/>
                <a:cs typeface="ui-sans-serif" pitchFamily="34" charset="-120"/>
              </a:rPr>
              <a:t>Leverage Automation</a:t>
            </a:r>
            <a:endParaRPr lang="en-US" sz="1500" dirty="0"/>
          </a:p>
        </p:txBody>
      </p:sp>
      <p:sp>
        <p:nvSpPr>
          <p:cNvPr id="34" name="Text 9"/>
          <p:cNvSpPr/>
          <p:nvPr/>
        </p:nvSpPr>
        <p:spPr>
          <a:xfrm>
            <a:off x="7048500" y="3848100"/>
            <a:ext cx="4343400" cy="457200"/>
          </a:xfrm>
          <a:prstGeom prst="rect">
            <a:avLst/>
          </a:prstGeom>
          <a:noFill/>
          <a:ln/>
        </p:spPr>
        <p:txBody>
          <a:bodyPr vert="horz" wrap="square" lIns="0" tIns="0" rIns="0" bIns="0" rtlCol="0" anchor="t"/>
          <a:lstStyle/>
          <a:p>
            <a:pPr marL="0" indent="0">
              <a:lnSpc>
                <a:spcPts val="1800"/>
              </a:lnSpc>
              <a:buNone/>
            </a:pPr>
            <a:r>
              <a:rPr lang="en-US" sz="1200" dirty="0">
                <a:solidFill>
                  <a:srgbClr val="4B5563"/>
                </a:solidFill>
                <a:latin typeface="ui-sans-serif" pitchFamily="34" charset="0"/>
                <a:ea typeface="ui-sans-serif" pitchFamily="34" charset="-122"/>
                <a:cs typeface="ui-sans-serif" pitchFamily="34" charset="-120"/>
              </a:rPr>
              <a:t>Use AWS Organizations integration to create quota request templates for standardized governance.</a:t>
            </a:r>
            <a:endParaRPr lang="en-US" sz="1200" dirty="0"/>
          </a:p>
        </p:txBody>
      </p:sp>
      <p:sp>
        <p:nvSpPr>
          <p:cNvPr id="35" name="Text 10"/>
          <p:cNvSpPr/>
          <p:nvPr/>
        </p:nvSpPr>
        <p:spPr>
          <a:xfrm>
            <a:off x="1409700" y="4876800"/>
            <a:ext cx="5280660" cy="266700"/>
          </a:xfrm>
          <a:prstGeom prst="rect">
            <a:avLst/>
          </a:prstGeom>
          <a:noFill/>
          <a:ln/>
        </p:spPr>
        <p:txBody>
          <a:bodyPr vert="horz" wrap="square" lIns="0" tIns="0" rIns="0" bIns="0" rtlCol="0" anchor="t"/>
          <a:lstStyle/>
          <a:p>
            <a:pPr marL="0" indent="0">
              <a:lnSpc>
                <a:spcPts val="2100"/>
              </a:lnSpc>
              <a:buNone/>
            </a:pPr>
            <a:r>
              <a:rPr lang="en-US" sz="1500" b="1" dirty="0">
                <a:solidFill>
                  <a:srgbClr val="374151"/>
                </a:solidFill>
                <a:latin typeface="ui-sans-serif" pitchFamily="34" charset="0"/>
                <a:ea typeface="ui-sans-serif" pitchFamily="34" charset="-122"/>
                <a:cs typeface="ui-sans-serif" pitchFamily="34" charset="-120"/>
              </a:rPr>
              <a:t>Regularly Review Quotas</a:t>
            </a:r>
            <a:endParaRPr lang="en-US" sz="1500" dirty="0"/>
          </a:p>
        </p:txBody>
      </p:sp>
      <p:sp>
        <p:nvSpPr>
          <p:cNvPr id="36" name="Text 11"/>
          <p:cNvSpPr/>
          <p:nvPr/>
        </p:nvSpPr>
        <p:spPr>
          <a:xfrm>
            <a:off x="1409700" y="5219700"/>
            <a:ext cx="4400550" cy="457200"/>
          </a:xfrm>
          <a:prstGeom prst="rect">
            <a:avLst/>
          </a:prstGeom>
          <a:noFill/>
          <a:ln/>
        </p:spPr>
        <p:txBody>
          <a:bodyPr vert="horz" wrap="square" lIns="0" tIns="0" rIns="0" bIns="0" rtlCol="0" anchor="t"/>
          <a:lstStyle/>
          <a:p>
            <a:pPr marL="0" indent="0">
              <a:lnSpc>
                <a:spcPts val="1800"/>
              </a:lnSpc>
              <a:buNone/>
            </a:pPr>
            <a:r>
              <a:rPr lang="en-US" sz="1200" dirty="0">
                <a:solidFill>
                  <a:srgbClr val="4B5563"/>
                </a:solidFill>
                <a:latin typeface="ui-sans-serif" pitchFamily="34" charset="0"/>
                <a:ea typeface="ui-sans-serif" pitchFamily="34" charset="-122"/>
                <a:cs typeface="ui-sans-serif" pitchFamily="34" charset="-120"/>
              </a:rPr>
              <a:t>Periodically review service quotas and actual usage to ensure they align with operational needs.</a:t>
            </a:r>
            <a:endParaRPr lang="en-US" sz="1200" dirty="0"/>
          </a:p>
        </p:txBody>
      </p:sp>
      <p:sp>
        <p:nvSpPr>
          <p:cNvPr id="37" name="Text 12"/>
          <p:cNvSpPr/>
          <p:nvPr/>
        </p:nvSpPr>
        <p:spPr>
          <a:xfrm>
            <a:off x="6934200" y="4876800"/>
            <a:ext cx="5349240" cy="266700"/>
          </a:xfrm>
          <a:prstGeom prst="rect">
            <a:avLst/>
          </a:prstGeom>
          <a:noFill/>
          <a:ln/>
        </p:spPr>
        <p:txBody>
          <a:bodyPr vert="horz" wrap="square" lIns="0" tIns="0" rIns="0" bIns="0" rtlCol="0" anchor="t"/>
          <a:lstStyle/>
          <a:p>
            <a:pPr marL="0" indent="0">
              <a:lnSpc>
                <a:spcPts val="2100"/>
              </a:lnSpc>
              <a:buNone/>
            </a:pPr>
            <a:r>
              <a:rPr lang="en-US" sz="1500" b="1" dirty="0">
                <a:solidFill>
                  <a:srgbClr val="374151"/>
                </a:solidFill>
                <a:latin typeface="ui-sans-serif" pitchFamily="34" charset="0"/>
                <a:ea typeface="ui-sans-serif" pitchFamily="34" charset="-122"/>
                <a:cs typeface="ui-sans-serif" pitchFamily="34" charset="-120"/>
              </a:rPr>
              <a:t>Document Quota Changes</a:t>
            </a:r>
            <a:endParaRPr lang="en-US" sz="1500" dirty="0"/>
          </a:p>
        </p:txBody>
      </p:sp>
      <p:sp>
        <p:nvSpPr>
          <p:cNvPr id="38" name="Text 13"/>
          <p:cNvSpPr/>
          <p:nvPr/>
        </p:nvSpPr>
        <p:spPr>
          <a:xfrm>
            <a:off x="6934200" y="5219700"/>
            <a:ext cx="4457700" cy="457200"/>
          </a:xfrm>
          <a:prstGeom prst="rect">
            <a:avLst/>
          </a:prstGeom>
          <a:noFill/>
          <a:ln/>
        </p:spPr>
        <p:txBody>
          <a:bodyPr vert="horz" wrap="square" lIns="0" tIns="0" rIns="0" bIns="0" rtlCol="0" anchor="t"/>
          <a:lstStyle/>
          <a:p>
            <a:pPr marL="0" indent="0">
              <a:lnSpc>
                <a:spcPts val="1800"/>
              </a:lnSpc>
              <a:buNone/>
            </a:pPr>
            <a:r>
              <a:rPr lang="en-US" sz="1200" dirty="0">
                <a:solidFill>
                  <a:srgbClr val="4B5563"/>
                </a:solidFill>
                <a:latin typeface="ui-sans-serif" pitchFamily="34" charset="0"/>
                <a:ea typeface="ui-sans-serif" pitchFamily="34" charset="-122"/>
                <a:cs typeface="ui-sans-serif" pitchFamily="34" charset="-120"/>
              </a:rPr>
              <a:t>Maintain records of quota increase requests for auditing and future capacity planning.</a:t>
            </a:r>
            <a:endParaRPr lang="en-US" sz="1200" dirty="0"/>
          </a:p>
        </p:txBody>
      </p:sp>
      <p:sp>
        <p:nvSpPr>
          <p:cNvPr id="39" name="Text 14"/>
          <p:cNvSpPr/>
          <p:nvPr/>
        </p:nvSpPr>
        <p:spPr>
          <a:xfrm>
            <a:off x="819150" y="6515100"/>
            <a:ext cx="1925419" cy="190500"/>
          </a:xfrm>
          <a:prstGeom prst="rect">
            <a:avLst/>
          </a:prstGeom>
          <a:noFill/>
          <a:ln/>
        </p:spPr>
        <p:txBody>
          <a:bodyPr vert="horz" wrap="square" lIns="0" tIns="0" rIns="0" bIns="0" rtlCol="0" anchor="t"/>
          <a:lstStyle/>
          <a:p>
            <a:pPr marL="0" indent="0">
              <a:lnSpc>
                <a:spcPts val="1500"/>
              </a:lnSpc>
              <a:buNone/>
            </a:pPr>
            <a:r>
              <a:rPr lang="en-US" sz="1050" dirty="0">
                <a:solidFill>
                  <a:srgbClr val="6B7280"/>
                </a:solidFill>
                <a:latin typeface="ui-sans-serif" pitchFamily="34" charset="0"/>
                <a:ea typeface="ui-sans-serif" pitchFamily="34" charset="-122"/>
                <a:cs typeface="ui-sans-serif" pitchFamily="34" charset="-120"/>
              </a:rPr>
              <a:t> AWS Service Quotas</a:t>
            </a:r>
            <a:endParaRPr lang="en-US" sz="1050" dirty="0"/>
          </a:p>
        </p:txBody>
      </p:sp>
      <p:sp>
        <p:nvSpPr>
          <p:cNvPr id="40" name="Text 15"/>
          <p:cNvSpPr/>
          <p:nvPr/>
        </p:nvSpPr>
        <p:spPr>
          <a:xfrm>
            <a:off x="11701909" y="6467475"/>
            <a:ext cx="359509" cy="200025"/>
          </a:xfrm>
          <a:prstGeom prst="rect">
            <a:avLst/>
          </a:prstGeom>
          <a:noFill/>
          <a:ln/>
        </p:spPr>
        <p:txBody>
          <a:bodyPr vert="horz" wrap="square" lIns="0" tIns="0" rIns="0" bIns="0" rtlCol="0" anchor="t"/>
          <a:lstStyle/>
          <a:p>
            <a:pPr marL="0" indent="0">
              <a:lnSpc>
                <a:spcPts val="1575"/>
              </a:lnSpc>
              <a:buNone/>
            </a:pPr>
            <a:r>
              <a:rPr lang="en-US" sz="1050" dirty="0">
                <a:solidFill>
                  <a:srgbClr val="666666"/>
                </a:solidFill>
                <a:latin typeface="ui-sans-serif" pitchFamily="34" charset="0"/>
                <a:ea typeface="ui-sans-serif" pitchFamily="34" charset="-122"/>
                <a:cs typeface="ui-sans-serif" pitchFamily="34" charset="-120"/>
              </a:rPr>
              <a:t>8/10</a:t>
            </a:r>
            <a:endParaRPr lang="en-US" sz="105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pic>
        <p:nvPicPr>
          <p:cNvPr id="3" name="Image 1" descr="preencoded.png"/>
          <p:cNvPicPr>
            <a:picLocks noChangeAspect="1"/>
          </p:cNvPicPr>
          <p:nvPr/>
        </p:nvPicPr>
        <p:blipFill>
          <a:blip r:embed="rId4"/>
          <a:stretch>
            <a:fillRect/>
          </a:stretch>
        </p:blipFill>
        <p:spPr>
          <a:xfrm>
            <a:off x="9334500" y="0"/>
            <a:ext cx="2857500" cy="2381250"/>
          </a:xfrm>
          <a:prstGeom prst="rect">
            <a:avLst/>
          </a:prstGeom>
        </p:spPr>
      </p:pic>
      <p:pic>
        <p:nvPicPr>
          <p:cNvPr id="4" name="Image 2" descr="preencoded.png"/>
          <p:cNvPicPr>
            <a:picLocks noChangeAspect="1"/>
          </p:cNvPicPr>
          <p:nvPr/>
        </p:nvPicPr>
        <p:blipFill>
          <a:blip r:embed="rId5"/>
          <a:stretch>
            <a:fillRect/>
          </a:stretch>
        </p:blipFill>
        <p:spPr>
          <a:xfrm>
            <a:off x="0" y="4953000"/>
            <a:ext cx="1905000" cy="2857500"/>
          </a:xfrm>
          <a:prstGeom prst="rect">
            <a:avLst/>
          </a:prstGeom>
        </p:spPr>
      </p:pic>
      <p:pic>
        <p:nvPicPr>
          <p:cNvPr id="5" name="Image 3" descr="preencoded.png"/>
          <p:cNvPicPr>
            <a:picLocks noChangeAspect="1"/>
          </p:cNvPicPr>
          <p:nvPr/>
        </p:nvPicPr>
        <p:blipFill>
          <a:blip r:embed="rId6"/>
          <a:stretch>
            <a:fillRect/>
          </a:stretch>
        </p:blipFill>
        <p:spPr>
          <a:xfrm>
            <a:off x="609600" y="952500"/>
            <a:ext cx="914400" cy="38100"/>
          </a:xfrm>
          <a:prstGeom prst="rect">
            <a:avLst/>
          </a:prstGeom>
        </p:spPr>
      </p:pic>
      <p:pic>
        <p:nvPicPr>
          <p:cNvPr id="6" name="Image 4" descr="preencoded.png"/>
          <p:cNvPicPr>
            <a:picLocks noChangeAspect="1"/>
          </p:cNvPicPr>
          <p:nvPr/>
        </p:nvPicPr>
        <p:blipFill>
          <a:blip r:embed="rId7"/>
          <a:stretch>
            <a:fillRect/>
          </a:stretch>
        </p:blipFill>
        <p:spPr>
          <a:xfrm>
            <a:off x="609600" y="1219200"/>
            <a:ext cx="10972800" cy="1638300"/>
          </a:xfrm>
          <a:prstGeom prst="rect">
            <a:avLst/>
          </a:prstGeom>
        </p:spPr>
      </p:pic>
      <p:pic>
        <p:nvPicPr>
          <p:cNvPr id="7" name="Image 5" descr="preencoded.png"/>
          <p:cNvPicPr>
            <a:picLocks noChangeAspect="1"/>
          </p:cNvPicPr>
          <p:nvPr/>
        </p:nvPicPr>
        <p:blipFill>
          <a:blip r:embed="rId8"/>
          <a:stretch>
            <a:fillRect/>
          </a:stretch>
        </p:blipFill>
        <p:spPr>
          <a:xfrm>
            <a:off x="838200" y="1485900"/>
            <a:ext cx="285750" cy="342900"/>
          </a:xfrm>
          <a:prstGeom prst="rect">
            <a:avLst/>
          </a:prstGeom>
        </p:spPr>
      </p:pic>
      <p:pic>
        <p:nvPicPr>
          <p:cNvPr id="8" name="Image 6" descr="preencoded.png"/>
          <p:cNvPicPr>
            <a:picLocks noChangeAspect="1"/>
          </p:cNvPicPr>
          <p:nvPr/>
        </p:nvPicPr>
        <p:blipFill>
          <a:blip r:embed="rId9"/>
          <a:stretch>
            <a:fillRect/>
          </a:stretch>
        </p:blipFill>
        <p:spPr>
          <a:xfrm>
            <a:off x="609600" y="3162300"/>
            <a:ext cx="5372100" cy="1143000"/>
          </a:xfrm>
          <a:prstGeom prst="rect">
            <a:avLst/>
          </a:prstGeom>
        </p:spPr>
      </p:pic>
      <p:pic>
        <p:nvPicPr>
          <p:cNvPr id="9" name="Image 7" descr="preencoded.png"/>
          <p:cNvPicPr>
            <a:picLocks noChangeAspect="1"/>
          </p:cNvPicPr>
          <p:nvPr/>
        </p:nvPicPr>
        <p:blipFill>
          <a:blip r:embed="rId10"/>
          <a:stretch>
            <a:fillRect/>
          </a:stretch>
        </p:blipFill>
        <p:spPr>
          <a:xfrm>
            <a:off x="704850" y="3286125"/>
            <a:ext cx="190500" cy="171450"/>
          </a:xfrm>
          <a:prstGeom prst="rect">
            <a:avLst/>
          </a:prstGeom>
        </p:spPr>
      </p:pic>
      <p:pic>
        <p:nvPicPr>
          <p:cNvPr id="10" name="Image 8" descr="preencoded.png"/>
          <p:cNvPicPr>
            <a:picLocks noChangeAspect="1"/>
          </p:cNvPicPr>
          <p:nvPr/>
        </p:nvPicPr>
        <p:blipFill>
          <a:blip r:embed="rId11"/>
          <a:stretch>
            <a:fillRect/>
          </a:stretch>
        </p:blipFill>
        <p:spPr>
          <a:xfrm>
            <a:off x="704850" y="3638550"/>
            <a:ext cx="5162550" cy="914400"/>
          </a:xfrm>
          <a:prstGeom prst="rect">
            <a:avLst/>
          </a:prstGeom>
        </p:spPr>
      </p:pic>
      <p:pic>
        <p:nvPicPr>
          <p:cNvPr id="11" name="Image 9" descr="preencoded.png"/>
          <p:cNvPicPr>
            <a:picLocks noChangeAspect="1"/>
          </p:cNvPicPr>
          <p:nvPr/>
        </p:nvPicPr>
        <p:blipFill>
          <a:blip r:embed="rId9"/>
          <a:stretch>
            <a:fillRect/>
          </a:stretch>
        </p:blipFill>
        <p:spPr>
          <a:xfrm>
            <a:off x="6210300" y="3162300"/>
            <a:ext cx="5372100" cy="1143000"/>
          </a:xfrm>
          <a:prstGeom prst="rect">
            <a:avLst/>
          </a:prstGeom>
        </p:spPr>
      </p:pic>
      <p:pic>
        <p:nvPicPr>
          <p:cNvPr id="12" name="Image 10" descr="preencoded.png"/>
          <p:cNvPicPr>
            <a:picLocks noChangeAspect="1"/>
          </p:cNvPicPr>
          <p:nvPr/>
        </p:nvPicPr>
        <p:blipFill>
          <a:blip r:embed="rId12"/>
          <a:stretch>
            <a:fillRect/>
          </a:stretch>
        </p:blipFill>
        <p:spPr>
          <a:xfrm>
            <a:off x="6305550" y="3286125"/>
            <a:ext cx="152400" cy="171450"/>
          </a:xfrm>
          <a:prstGeom prst="rect">
            <a:avLst/>
          </a:prstGeom>
        </p:spPr>
      </p:pic>
      <p:pic>
        <p:nvPicPr>
          <p:cNvPr id="13" name="Image 11" descr="preencoded.png"/>
          <p:cNvPicPr>
            <a:picLocks noChangeAspect="1"/>
          </p:cNvPicPr>
          <p:nvPr/>
        </p:nvPicPr>
        <p:blipFill>
          <a:blip r:embed="rId13"/>
          <a:stretch>
            <a:fillRect/>
          </a:stretch>
        </p:blipFill>
        <p:spPr>
          <a:xfrm>
            <a:off x="6305550" y="3638550"/>
            <a:ext cx="5162550" cy="914400"/>
          </a:xfrm>
          <a:prstGeom prst="rect">
            <a:avLst/>
          </a:prstGeom>
        </p:spPr>
      </p:pic>
      <p:pic>
        <p:nvPicPr>
          <p:cNvPr id="14" name="Image 12" descr="preencoded.png"/>
          <p:cNvPicPr>
            <a:picLocks noChangeAspect="1"/>
          </p:cNvPicPr>
          <p:nvPr/>
        </p:nvPicPr>
        <p:blipFill>
          <a:blip r:embed="rId14"/>
          <a:stretch>
            <a:fillRect/>
          </a:stretch>
        </p:blipFill>
        <p:spPr>
          <a:xfrm>
            <a:off x="609600" y="4533900"/>
            <a:ext cx="3555950" cy="1181100"/>
          </a:xfrm>
          <a:prstGeom prst="rect">
            <a:avLst/>
          </a:prstGeom>
        </p:spPr>
      </p:pic>
      <p:pic>
        <p:nvPicPr>
          <p:cNvPr id="15" name="Image 13" descr="preencoded.png"/>
          <p:cNvPicPr>
            <a:picLocks noChangeAspect="1"/>
          </p:cNvPicPr>
          <p:nvPr/>
        </p:nvPicPr>
        <p:blipFill>
          <a:blip r:embed="rId15"/>
          <a:stretch>
            <a:fillRect/>
          </a:stretch>
        </p:blipFill>
        <p:spPr>
          <a:xfrm>
            <a:off x="762000" y="4686300"/>
            <a:ext cx="171450" cy="266700"/>
          </a:xfrm>
          <a:prstGeom prst="rect">
            <a:avLst/>
          </a:prstGeom>
        </p:spPr>
      </p:pic>
      <p:pic>
        <p:nvPicPr>
          <p:cNvPr id="16" name="Image 14" descr="preencoded.png"/>
          <p:cNvPicPr>
            <a:picLocks noChangeAspect="1"/>
          </p:cNvPicPr>
          <p:nvPr/>
        </p:nvPicPr>
        <p:blipFill>
          <a:blip r:embed="rId16"/>
          <a:stretch>
            <a:fillRect/>
          </a:stretch>
        </p:blipFill>
        <p:spPr>
          <a:xfrm>
            <a:off x="4317950" y="4533900"/>
            <a:ext cx="3555950" cy="1181100"/>
          </a:xfrm>
          <a:prstGeom prst="rect">
            <a:avLst/>
          </a:prstGeom>
        </p:spPr>
      </p:pic>
      <p:pic>
        <p:nvPicPr>
          <p:cNvPr id="17" name="Image 15" descr="preencoded.png"/>
          <p:cNvPicPr>
            <a:picLocks noChangeAspect="1"/>
          </p:cNvPicPr>
          <p:nvPr/>
        </p:nvPicPr>
        <p:blipFill>
          <a:blip r:embed="rId17"/>
          <a:stretch>
            <a:fillRect/>
          </a:stretch>
        </p:blipFill>
        <p:spPr>
          <a:xfrm>
            <a:off x="4470350" y="4686300"/>
            <a:ext cx="190500" cy="266700"/>
          </a:xfrm>
          <a:prstGeom prst="rect">
            <a:avLst/>
          </a:prstGeom>
        </p:spPr>
      </p:pic>
      <p:pic>
        <p:nvPicPr>
          <p:cNvPr id="18" name="Image 16" descr="preencoded.png"/>
          <p:cNvPicPr>
            <a:picLocks noChangeAspect="1"/>
          </p:cNvPicPr>
          <p:nvPr/>
        </p:nvPicPr>
        <p:blipFill>
          <a:blip r:embed="rId18"/>
          <a:stretch>
            <a:fillRect/>
          </a:stretch>
        </p:blipFill>
        <p:spPr>
          <a:xfrm>
            <a:off x="8026301" y="4533900"/>
            <a:ext cx="3556099" cy="1181100"/>
          </a:xfrm>
          <a:prstGeom prst="rect">
            <a:avLst/>
          </a:prstGeom>
        </p:spPr>
      </p:pic>
      <p:pic>
        <p:nvPicPr>
          <p:cNvPr id="19" name="Image 17" descr="preencoded.png"/>
          <p:cNvPicPr>
            <a:picLocks noChangeAspect="1"/>
          </p:cNvPicPr>
          <p:nvPr/>
        </p:nvPicPr>
        <p:blipFill>
          <a:blip r:embed="rId19"/>
          <a:stretch>
            <a:fillRect/>
          </a:stretch>
        </p:blipFill>
        <p:spPr>
          <a:xfrm>
            <a:off x="8178701" y="4686300"/>
            <a:ext cx="190500" cy="266700"/>
          </a:xfrm>
          <a:prstGeom prst="rect">
            <a:avLst/>
          </a:prstGeom>
        </p:spPr>
      </p:pic>
      <p:pic>
        <p:nvPicPr>
          <p:cNvPr id="20" name="Image 18" descr="preencoded.png"/>
          <p:cNvPicPr>
            <a:picLocks noChangeAspect="1"/>
          </p:cNvPicPr>
          <p:nvPr/>
        </p:nvPicPr>
        <p:blipFill>
          <a:blip r:embed="rId20"/>
          <a:stretch>
            <a:fillRect/>
          </a:stretch>
        </p:blipFill>
        <p:spPr>
          <a:xfrm>
            <a:off x="609600" y="6534150"/>
            <a:ext cx="171450" cy="133350"/>
          </a:xfrm>
          <a:prstGeom prst="rect">
            <a:avLst/>
          </a:prstGeom>
        </p:spPr>
      </p:pic>
      <p:sp>
        <p:nvSpPr>
          <p:cNvPr id="21" name="Text 0"/>
          <p:cNvSpPr/>
          <p:nvPr/>
        </p:nvSpPr>
        <p:spPr>
          <a:xfrm>
            <a:off x="609600" y="457200"/>
            <a:ext cx="13167360" cy="381000"/>
          </a:xfrm>
          <a:prstGeom prst="rect">
            <a:avLst/>
          </a:prstGeom>
          <a:noFill/>
          <a:ln/>
        </p:spPr>
        <p:txBody>
          <a:bodyPr vert="horz" wrap="square" lIns="0" tIns="0" rIns="0" bIns="0" rtlCol="0" anchor="t"/>
          <a:lstStyle/>
          <a:p>
            <a:pPr marL="0" indent="0">
              <a:lnSpc>
                <a:spcPts val="3000"/>
              </a:lnSpc>
              <a:buNone/>
            </a:pPr>
            <a:r>
              <a:rPr lang="en-US" sz="2700" b="1" dirty="0">
                <a:solidFill>
                  <a:srgbClr val="1F2937"/>
                </a:solidFill>
                <a:latin typeface="ui-sans-serif" pitchFamily="34" charset="0"/>
                <a:ea typeface="ui-sans-serif" pitchFamily="34" charset="-122"/>
                <a:cs typeface="ui-sans-serif" pitchFamily="34" charset="-120"/>
              </a:rPr>
              <a:t>Integration with CloudWatch</a:t>
            </a:r>
            <a:endParaRPr lang="en-US" sz="2700" dirty="0"/>
          </a:p>
        </p:txBody>
      </p:sp>
      <p:sp>
        <p:nvSpPr>
          <p:cNvPr id="22" name="Text 1"/>
          <p:cNvSpPr/>
          <p:nvPr/>
        </p:nvSpPr>
        <p:spPr>
          <a:xfrm>
            <a:off x="1276350" y="1447800"/>
            <a:ext cx="10077450" cy="304800"/>
          </a:xfrm>
          <a:prstGeom prst="rect">
            <a:avLst/>
          </a:prstGeom>
          <a:noFill/>
          <a:ln/>
        </p:spPr>
        <p:txBody>
          <a:bodyPr vert="horz" wrap="square" lIns="0" tIns="0" rIns="0" bIns="0" rtlCol="0" anchor="t"/>
          <a:lstStyle/>
          <a:p>
            <a:pPr marL="0" indent="0">
              <a:lnSpc>
                <a:spcPts val="2400"/>
              </a:lnSpc>
              <a:buNone/>
            </a:pPr>
            <a:r>
              <a:rPr lang="en-US" sz="1800" b="1" dirty="0">
                <a:solidFill>
                  <a:srgbClr val="374151"/>
                </a:solidFill>
                <a:latin typeface="ui-sans-serif" pitchFamily="34" charset="0"/>
                <a:ea typeface="ui-sans-serif" pitchFamily="34" charset="-122"/>
                <a:cs typeface="ui-sans-serif" pitchFamily="34" charset="-120"/>
              </a:rPr>
              <a:t>CloudWatch Integration</a:t>
            </a:r>
            <a:endParaRPr lang="en-US" sz="1800" dirty="0"/>
          </a:p>
        </p:txBody>
      </p:sp>
      <p:sp>
        <p:nvSpPr>
          <p:cNvPr id="23" name="Text 2"/>
          <p:cNvSpPr/>
          <p:nvPr/>
        </p:nvSpPr>
        <p:spPr>
          <a:xfrm>
            <a:off x="1276350" y="1828800"/>
            <a:ext cx="10077450" cy="800100"/>
          </a:xfrm>
          <a:prstGeom prst="rect">
            <a:avLst/>
          </a:prstGeom>
          <a:noFill/>
          <a:ln/>
        </p:spPr>
        <p:txBody>
          <a:bodyPr vert="horz" wrap="square" lIns="0" tIns="0" rIns="0" bIns="0" rtlCol="0" anchor="t"/>
          <a:lstStyle/>
          <a:p>
            <a:pPr marL="0" indent="0">
              <a:lnSpc>
                <a:spcPts val="2100"/>
              </a:lnSpc>
              <a:buNone/>
            </a:pPr>
            <a:r>
              <a:rPr lang="en-US" sz="1350" dirty="0">
                <a:solidFill>
                  <a:srgbClr val="4B5563"/>
                </a:solidFill>
                <a:latin typeface="ui-sans-serif" pitchFamily="34" charset="0"/>
                <a:ea typeface="ui-sans-serif" pitchFamily="34" charset="-122"/>
                <a:cs typeface="ui-sans-serif" pitchFamily="34" charset="-120"/>
              </a:rPr>
              <a:t>AWS Service Quotas integrates with Amazon CloudWatch, allowing you to monitor your current resource usage against defined quotas. This integration enables you to set up alarms that notify you when resource consumption approaches a specified percentage of a quota, helping you request increases before reaching hard limits.</a:t>
            </a:r>
            <a:endParaRPr lang="en-US" sz="1350" dirty="0"/>
          </a:p>
        </p:txBody>
      </p:sp>
      <p:sp>
        <p:nvSpPr>
          <p:cNvPr id="24" name="Text 3"/>
          <p:cNvSpPr/>
          <p:nvPr/>
        </p:nvSpPr>
        <p:spPr>
          <a:xfrm>
            <a:off x="971550" y="3257550"/>
            <a:ext cx="5181600" cy="266700"/>
          </a:xfrm>
          <a:prstGeom prst="rect">
            <a:avLst/>
          </a:prstGeom>
          <a:noFill/>
          <a:ln/>
        </p:spPr>
        <p:txBody>
          <a:bodyPr vert="horz" wrap="square" lIns="0" tIns="0" rIns="0" bIns="0" rtlCol="0" anchor="t"/>
          <a:lstStyle/>
          <a:p>
            <a:pPr marL="0" indent="0">
              <a:lnSpc>
                <a:spcPts val="2100"/>
              </a:lnSpc>
              <a:buNone/>
            </a:pPr>
            <a:r>
              <a:rPr lang="en-US" sz="1350" b="1" dirty="0">
                <a:solidFill>
                  <a:srgbClr val="374151"/>
                </a:solidFill>
                <a:latin typeface="ui-sans-serif" pitchFamily="34" charset="0"/>
                <a:ea typeface="ui-sans-serif" pitchFamily="34" charset="-122"/>
                <a:cs typeface="ui-sans-serif" pitchFamily="34" charset="-120"/>
              </a:rPr>
              <a:t> CloudWatch Metrics</a:t>
            </a:r>
            <a:endParaRPr lang="en-US" sz="1350" dirty="0"/>
          </a:p>
        </p:txBody>
      </p:sp>
      <p:sp>
        <p:nvSpPr>
          <p:cNvPr id="25" name="Text 4"/>
          <p:cNvSpPr/>
          <p:nvPr/>
        </p:nvSpPr>
        <p:spPr>
          <a:xfrm>
            <a:off x="6534150" y="3257550"/>
            <a:ext cx="5181600" cy="266700"/>
          </a:xfrm>
          <a:prstGeom prst="rect">
            <a:avLst/>
          </a:prstGeom>
          <a:noFill/>
          <a:ln/>
        </p:spPr>
        <p:txBody>
          <a:bodyPr vert="horz" wrap="square" lIns="0" tIns="0" rIns="0" bIns="0" rtlCol="0" anchor="t"/>
          <a:lstStyle/>
          <a:p>
            <a:pPr marL="0" indent="0">
              <a:lnSpc>
                <a:spcPts val="2100"/>
              </a:lnSpc>
              <a:buNone/>
            </a:pPr>
            <a:r>
              <a:rPr lang="en-US" sz="1350" b="1" dirty="0">
                <a:solidFill>
                  <a:srgbClr val="374151"/>
                </a:solidFill>
                <a:latin typeface="ui-sans-serif" pitchFamily="34" charset="0"/>
                <a:ea typeface="ui-sans-serif" pitchFamily="34" charset="-122"/>
                <a:cs typeface="ui-sans-serif" pitchFamily="34" charset="-120"/>
              </a:rPr>
              <a:t> Alarm Setup</a:t>
            </a:r>
            <a:endParaRPr lang="en-US" sz="1350" dirty="0"/>
          </a:p>
        </p:txBody>
      </p:sp>
      <p:sp>
        <p:nvSpPr>
          <p:cNvPr id="26" name="Text 5"/>
          <p:cNvSpPr/>
          <p:nvPr/>
        </p:nvSpPr>
        <p:spPr>
          <a:xfrm>
            <a:off x="1047750" y="4686300"/>
            <a:ext cx="3558480" cy="266700"/>
          </a:xfrm>
          <a:prstGeom prst="rect">
            <a:avLst/>
          </a:prstGeom>
          <a:noFill/>
          <a:ln/>
        </p:spPr>
        <p:txBody>
          <a:bodyPr vert="horz" wrap="square" lIns="0" tIns="0" rIns="0" bIns="0" rtlCol="0" anchor="t"/>
          <a:lstStyle/>
          <a:p>
            <a:pPr marL="0" indent="0">
              <a:lnSpc>
                <a:spcPts val="2100"/>
              </a:lnSpc>
              <a:buNone/>
            </a:pPr>
            <a:r>
              <a:rPr lang="en-US" sz="1350" b="1" dirty="0">
                <a:solidFill>
                  <a:srgbClr val="374151"/>
                </a:solidFill>
                <a:latin typeface="ui-sans-serif" pitchFamily="34" charset="0"/>
                <a:ea typeface="ui-sans-serif" pitchFamily="34" charset="-122"/>
                <a:cs typeface="ui-sans-serif" pitchFamily="34" charset="-120"/>
              </a:rPr>
              <a:t>Proactive Alerts</a:t>
            </a:r>
            <a:endParaRPr lang="en-US" sz="1350" dirty="0"/>
          </a:p>
        </p:txBody>
      </p:sp>
      <p:sp>
        <p:nvSpPr>
          <p:cNvPr id="27" name="Text 6"/>
          <p:cNvSpPr/>
          <p:nvPr/>
        </p:nvSpPr>
        <p:spPr>
          <a:xfrm>
            <a:off x="1047750" y="4991100"/>
            <a:ext cx="2965400" cy="571500"/>
          </a:xfrm>
          <a:prstGeom prst="rect">
            <a:avLst/>
          </a:prstGeom>
          <a:noFill/>
          <a:ln/>
        </p:spPr>
        <p:txBody>
          <a:bodyPr vert="horz" wrap="square" lIns="0" tIns="0" rIns="0" bIns="0" rtlCol="0" anchor="t"/>
          <a:lstStyle/>
          <a:p>
            <a:pPr marL="0" indent="0">
              <a:lnSpc>
                <a:spcPts val="1500"/>
              </a:lnSpc>
              <a:buNone/>
            </a:pPr>
            <a:r>
              <a:rPr lang="en-US" sz="1050" dirty="0">
                <a:solidFill>
                  <a:srgbClr val="4B5563"/>
                </a:solidFill>
                <a:latin typeface="ui-sans-serif" pitchFamily="34" charset="0"/>
                <a:ea typeface="ui-sans-serif" pitchFamily="34" charset="-122"/>
                <a:cs typeface="ui-sans-serif" pitchFamily="34" charset="-120"/>
              </a:rPr>
              <a:t>Receive notifications when usage approaches defined thresholds, allowing for timely action.</a:t>
            </a:r>
            <a:endParaRPr lang="en-US" sz="1050" dirty="0"/>
          </a:p>
        </p:txBody>
      </p:sp>
      <p:sp>
        <p:nvSpPr>
          <p:cNvPr id="28" name="Text 7"/>
          <p:cNvSpPr/>
          <p:nvPr/>
        </p:nvSpPr>
        <p:spPr>
          <a:xfrm>
            <a:off x="4775150" y="4686300"/>
            <a:ext cx="2946350" cy="266700"/>
          </a:xfrm>
          <a:prstGeom prst="rect">
            <a:avLst/>
          </a:prstGeom>
          <a:noFill/>
          <a:ln/>
        </p:spPr>
        <p:txBody>
          <a:bodyPr vert="horz" wrap="square" lIns="0" tIns="0" rIns="0" bIns="0" rtlCol="0" anchor="t"/>
          <a:lstStyle/>
          <a:p>
            <a:pPr marL="0" indent="0">
              <a:lnSpc>
                <a:spcPts val="2100"/>
              </a:lnSpc>
              <a:buNone/>
            </a:pPr>
            <a:r>
              <a:rPr lang="en-US" sz="1350" b="1" dirty="0">
                <a:solidFill>
                  <a:srgbClr val="374151"/>
                </a:solidFill>
                <a:latin typeface="ui-sans-serif" pitchFamily="34" charset="0"/>
                <a:ea typeface="ui-sans-serif" pitchFamily="34" charset="-122"/>
                <a:cs typeface="ui-sans-serif" pitchFamily="34" charset="-120"/>
              </a:rPr>
              <a:t>Usage Trends</a:t>
            </a:r>
            <a:endParaRPr lang="en-US" sz="1350" dirty="0"/>
          </a:p>
        </p:txBody>
      </p:sp>
      <p:sp>
        <p:nvSpPr>
          <p:cNvPr id="29" name="Text 8"/>
          <p:cNvSpPr/>
          <p:nvPr/>
        </p:nvSpPr>
        <p:spPr>
          <a:xfrm>
            <a:off x="4775150" y="4991100"/>
            <a:ext cx="2946350" cy="571500"/>
          </a:xfrm>
          <a:prstGeom prst="rect">
            <a:avLst/>
          </a:prstGeom>
          <a:noFill/>
          <a:ln/>
        </p:spPr>
        <p:txBody>
          <a:bodyPr vert="horz" wrap="square" lIns="0" tIns="0" rIns="0" bIns="0" rtlCol="0" anchor="t"/>
          <a:lstStyle/>
          <a:p>
            <a:pPr marL="0" indent="0">
              <a:lnSpc>
                <a:spcPts val="1500"/>
              </a:lnSpc>
              <a:buNone/>
            </a:pPr>
            <a:r>
              <a:rPr lang="en-US" sz="1050" dirty="0">
                <a:solidFill>
                  <a:srgbClr val="4B5563"/>
                </a:solidFill>
                <a:latin typeface="ui-sans-serif" pitchFamily="34" charset="0"/>
                <a:ea typeface="ui-sans-serif" pitchFamily="34" charset="-122"/>
                <a:cs typeface="ui-sans-serif" pitchFamily="34" charset="-120"/>
              </a:rPr>
              <a:t>Visualize historical usage patterns to forecast future resource needs and plan quota increases.</a:t>
            </a:r>
            <a:endParaRPr lang="en-US" sz="1050" dirty="0"/>
          </a:p>
        </p:txBody>
      </p:sp>
      <p:sp>
        <p:nvSpPr>
          <p:cNvPr id="30" name="Text 9"/>
          <p:cNvSpPr/>
          <p:nvPr/>
        </p:nvSpPr>
        <p:spPr>
          <a:xfrm>
            <a:off x="8483501" y="4686300"/>
            <a:ext cx="3535799" cy="266700"/>
          </a:xfrm>
          <a:prstGeom prst="rect">
            <a:avLst/>
          </a:prstGeom>
          <a:noFill/>
          <a:ln/>
        </p:spPr>
        <p:txBody>
          <a:bodyPr vert="horz" wrap="square" lIns="0" tIns="0" rIns="0" bIns="0" rtlCol="0" anchor="t"/>
          <a:lstStyle/>
          <a:p>
            <a:pPr marL="0" indent="0">
              <a:lnSpc>
                <a:spcPts val="2100"/>
              </a:lnSpc>
              <a:buNone/>
            </a:pPr>
            <a:r>
              <a:rPr lang="en-US" sz="1350" b="1" dirty="0">
                <a:solidFill>
                  <a:srgbClr val="374151"/>
                </a:solidFill>
                <a:latin typeface="ui-sans-serif" pitchFamily="34" charset="0"/>
                <a:ea typeface="ui-sans-serif" pitchFamily="34" charset="-122"/>
                <a:cs typeface="ui-sans-serif" pitchFamily="34" charset="-120"/>
              </a:rPr>
              <a:t>Disruption Prevention</a:t>
            </a:r>
            <a:endParaRPr lang="en-US" sz="1350" dirty="0"/>
          </a:p>
        </p:txBody>
      </p:sp>
      <p:sp>
        <p:nvSpPr>
          <p:cNvPr id="31" name="Text 10"/>
          <p:cNvSpPr/>
          <p:nvPr/>
        </p:nvSpPr>
        <p:spPr>
          <a:xfrm>
            <a:off x="8483501" y="4991100"/>
            <a:ext cx="2946499" cy="571500"/>
          </a:xfrm>
          <a:prstGeom prst="rect">
            <a:avLst/>
          </a:prstGeom>
          <a:noFill/>
          <a:ln/>
        </p:spPr>
        <p:txBody>
          <a:bodyPr vert="horz" wrap="square" lIns="0" tIns="0" rIns="0" bIns="0" rtlCol="0" anchor="t"/>
          <a:lstStyle/>
          <a:p>
            <a:pPr marL="0" indent="0">
              <a:lnSpc>
                <a:spcPts val="1500"/>
              </a:lnSpc>
              <a:buNone/>
            </a:pPr>
            <a:r>
              <a:rPr lang="en-US" sz="1050" dirty="0">
                <a:solidFill>
                  <a:srgbClr val="4B5563"/>
                </a:solidFill>
                <a:latin typeface="ui-sans-serif" pitchFamily="34" charset="0"/>
                <a:ea typeface="ui-sans-serif" pitchFamily="34" charset="-122"/>
                <a:cs typeface="ui-sans-serif" pitchFamily="34" charset="-120"/>
              </a:rPr>
              <a:t>Set alarms at 80% utilization to ensure increases are requested before reaching hard limits.</a:t>
            </a:r>
            <a:endParaRPr lang="en-US" sz="1050" dirty="0"/>
          </a:p>
        </p:txBody>
      </p:sp>
      <p:sp>
        <p:nvSpPr>
          <p:cNvPr id="32" name="Text 11"/>
          <p:cNvSpPr/>
          <p:nvPr/>
        </p:nvSpPr>
        <p:spPr>
          <a:xfrm>
            <a:off x="857250" y="6515100"/>
            <a:ext cx="3162360" cy="190500"/>
          </a:xfrm>
          <a:prstGeom prst="rect">
            <a:avLst/>
          </a:prstGeom>
          <a:noFill/>
          <a:ln/>
        </p:spPr>
        <p:txBody>
          <a:bodyPr vert="horz" wrap="square" lIns="0" tIns="0" rIns="0" bIns="0" rtlCol="0" anchor="t"/>
          <a:lstStyle/>
          <a:p>
            <a:pPr marL="0" indent="0">
              <a:lnSpc>
                <a:spcPts val="1500"/>
              </a:lnSpc>
              <a:buNone/>
            </a:pPr>
            <a:r>
              <a:rPr lang="en-US" sz="1050" dirty="0">
                <a:solidFill>
                  <a:srgbClr val="6B7280"/>
                </a:solidFill>
                <a:latin typeface="ui-sans-serif" pitchFamily="34" charset="0"/>
                <a:ea typeface="ui-sans-serif" pitchFamily="34" charset="-122"/>
                <a:cs typeface="ui-sans-serif" pitchFamily="34" charset="-120"/>
              </a:rPr>
              <a:t> AWS Service Quotas + CloudWatch</a:t>
            </a:r>
            <a:endParaRPr lang="en-US" sz="1050" dirty="0"/>
          </a:p>
        </p:txBody>
      </p:sp>
      <p:sp>
        <p:nvSpPr>
          <p:cNvPr id="33" name="Text 12"/>
          <p:cNvSpPr/>
          <p:nvPr/>
        </p:nvSpPr>
        <p:spPr>
          <a:xfrm>
            <a:off x="11701909" y="6467475"/>
            <a:ext cx="359509" cy="200025"/>
          </a:xfrm>
          <a:prstGeom prst="rect">
            <a:avLst/>
          </a:prstGeom>
          <a:noFill/>
          <a:ln/>
        </p:spPr>
        <p:txBody>
          <a:bodyPr vert="horz" wrap="square" lIns="0" tIns="0" rIns="0" bIns="0" rtlCol="0" anchor="t"/>
          <a:lstStyle/>
          <a:p>
            <a:pPr marL="0" indent="0">
              <a:lnSpc>
                <a:spcPts val="1575"/>
              </a:lnSpc>
              <a:buNone/>
            </a:pPr>
            <a:r>
              <a:rPr lang="en-US" sz="1050" dirty="0">
                <a:solidFill>
                  <a:srgbClr val="666666"/>
                </a:solidFill>
                <a:latin typeface="ui-sans-serif" pitchFamily="34" charset="0"/>
                <a:ea typeface="ui-sans-serif" pitchFamily="34" charset="-122"/>
                <a:cs typeface="ui-sans-serif" pitchFamily="34" charset="-120"/>
              </a:rPr>
              <a:t>9/10</a:t>
            </a:r>
            <a:endParaRPr lang="en-US" sz="105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pic>
        <p:nvPicPr>
          <p:cNvPr id="3" name="Image 1" descr="preencoded.png"/>
          <p:cNvPicPr>
            <a:picLocks noChangeAspect="1"/>
          </p:cNvPicPr>
          <p:nvPr/>
        </p:nvPicPr>
        <p:blipFill>
          <a:blip r:embed="rId4"/>
          <a:stretch>
            <a:fillRect/>
          </a:stretch>
        </p:blipFill>
        <p:spPr>
          <a:xfrm>
            <a:off x="0" y="0"/>
            <a:ext cx="12192000" cy="457200"/>
          </a:xfrm>
          <a:prstGeom prst="rect">
            <a:avLst/>
          </a:prstGeom>
        </p:spPr>
      </p:pic>
      <p:pic>
        <p:nvPicPr>
          <p:cNvPr id="4" name="Image 2" descr="preencoded.png"/>
          <p:cNvPicPr>
            <a:picLocks noChangeAspect="1"/>
          </p:cNvPicPr>
          <p:nvPr/>
        </p:nvPicPr>
        <p:blipFill>
          <a:blip r:embed="rId5"/>
          <a:stretch>
            <a:fillRect/>
          </a:stretch>
        </p:blipFill>
        <p:spPr>
          <a:xfrm>
            <a:off x="5381625" y="2476500"/>
            <a:ext cx="1428750" cy="38100"/>
          </a:xfrm>
          <a:prstGeom prst="rect">
            <a:avLst/>
          </a:prstGeom>
        </p:spPr>
      </p:pic>
      <p:pic>
        <p:nvPicPr>
          <p:cNvPr id="5" name="Image 3" descr="preencoded.png"/>
          <p:cNvPicPr>
            <a:picLocks noChangeAspect="1"/>
          </p:cNvPicPr>
          <p:nvPr/>
        </p:nvPicPr>
        <p:blipFill>
          <a:blip r:embed="rId6"/>
          <a:stretch>
            <a:fillRect/>
          </a:stretch>
        </p:blipFill>
        <p:spPr>
          <a:xfrm>
            <a:off x="3124200" y="3962400"/>
            <a:ext cx="1143000" cy="1143000"/>
          </a:xfrm>
          <a:prstGeom prst="rect">
            <a:avLst/>
          </a:prstGeom>
        </p:spPr>
      </p:pic>
      <p:pic>
        <p:nvPicPr>
          <p:cNvPr id="6" name="Image 4" descr="preencoded.png"/>
          <p:cNvPicPr>
            <a:picLocks noChangeAspect="1"/>
          </p:cNvPicPr>
          <p:nvPr/>
        </p:nvPicPr>
        <p:blipFill>
          <a:blip r:embed="rId7"/>
          <a:stretch>
            <a:fillRect/>
          </a:stretch>
        </p:blipFill>
        <p:spPr>
          <a:xfrm>
            <a:off x="3524250" y="4217948"/>
            <a:ext cx="342900" cy="381000"/>
          </a:xfrm>
          <a:prstGeom prst="rect">
            <a:avLst/>
          </a:prstGeom>
        </p:spPr>
      </p:pic>
      <p:pic>
        <p:nvPicPr>
          <p:cNvPr id="7" name="Image 5" descr="preencoded.png"/>
          <p:cNvPicPr>
            <a:picLocks noChangeAspect="1"/>
          </p:cNvPicPr>
          <p:nvPr/>
        </p:nvPicPr>
        <p:blipFill>
          <a:blip r:embed="rId6"/>
          <a:stretch>
            <a:fillRect/>
          </a:stretch>
        </p:blipFill>
        <p:spPr>
          <a:xfrm>
            <a:off x="4724400" y="3962400"/>
            <a:ext cx="1143000" cy="1143000"/>
          </a:xfrm>
          <a:prstGeom prst="rect">
            <a:avLst/>
          </a:prstGeom>
        </p:spPr>
      </p:pic>
      <p:pic>
        <p:nvPicPr>
          <p:cNvPr id="8" name="Image 6" descr="preencoded.png"/>
          <p:cNvPicPr>
            <a:picLocks noChangeAspect="1"/>
          </p:cNvPicPr>
          <p:nvPr/>
        </p:nvPicPr>
        <p:blipFill>
          <a:blip r:embed="rId8"/>
          <a:stretch>
            <a:fillRect/>
          </a:stretch>
        </p:blipFill>
        <p:spPr>
          <a:xfrm>
            <a:off x="5143500" y="4178778"/>
            <a:ext cx="304800" cy="381000"/>
          </a:xfrm>
          <a:prstGeom prst="rect">
            <a:avLst/>
          </a:prstGeom>
        </p:spPr>
      </p:pic>
      <p:pic>
        <p:nvPicPr>
          <p:cNvPr id="9" name="Image 7" descr="preencoded.png"/>
          <p:cNvPicPr>
            <a:picLocks noChangeAspect="1"/>
          </p:cNvPicPr>
          <p:nvPr/>
        </p:nvPicPr>
        <p:blipFill>
          <a:blip r:embed="rId6"/>
          <a:stretch>
            <a:fillRect/>
          </a:stretch>
        </p:blipFill>
        <p:spPr>
          <a:xfrm>
            <a:off x="6324600" y="3962400"/>
            <a:ext cx="1143000" cy="1143000"/>
          </a:xfrm>
          <a:prstGeom prst="rect">
            <a:avLst/>
          </a:prstGeom>
        </p:spPr>
      </p:pic>
      <p:pic>
        <p:nvPicPr>
          <p:cNvPr id="10" name="Image 8" descr="preencoded.png"/>
          <p:cNvPicPr>
            <a:picLocks noChangeAspect="1"/>
          </p:cNvPicPr>
          <p:nvPr/>
        </p:nvPicPr>
        <p:blipFill>
          <a:blip r:embed="rId9"/>
          <a:stretch>
            <a:fillRect/>
          </a:stretch>
        </p:blipFill>
        <p:spPr>
          <a:xfrm>
            <a:off x="6767513" y="4152900"/>
            <a:ext cx="257175" cy="381000"/>
          </a:xfrm>
          <a:prstGeom prst="rect">
            <a:avLst/>
          </a:prstGeom>
        </p:spPr>
      </p:pic>
      <p:pic>
        <p:nvPicPr>
          <p:cNvPr id="11" name="Image 9" descr="preencoded.png"/>
          <p:cNvPicPr>
            <a:picLocks noChangeAspect="1"/>
          </p:cNvPicPr>
          <p:nvPr/>
        </p:nvPicPr>
        <p:blipFill>
          <a:blip r:embed="rId6"/>
          <a:stretch>
            <a:fillRect/>
          </a:stretch>
        </p:blipFill>
        <p:spPr>
          <a:xfrm>
            <a:off x="7924800" y="3962400"/>
            <a:ext cx="1143000" cy="1143000"/>
          </a:xfrm>
          <a:prstGeom prst="rect">
            <a:avLst/>
          </a:prstGeom>
        </p:spPr>
      </p:pic>
      <p:pic>
        <p:nvPicPr>
          <p:cNvPr id="12" name="Image 10" descr="preencoded.png"/>
          <p:cNvPicPr>
            <a:picLocks noChangeAspect="1"/>
          </p:cNvPicPr>
          <p:nvPr/>
        </p:nvPicPr>
        <p:blipFill>
          <a:blip r:embed="rId10"/>
          <a:stretch>
            <a:fillRect/>
          </a:stretch>
        </p:blipFill>
        <p:spPr>
          <a:xfrm>
            <a:off x="8324850" y="4183444"/>
            <a:ext cx="342900" cy="381000"/>
          </a:xfrm>
          <a:prstGeom prst="rect">
            <a:avLst/>
          </a:prstGeom>
        </p:spPr>
      </p:pic>
      <p:pic>
        <p:nvPicPr>
          <p:cNvPr id="13" name="Image 11" descr="preencoded.png"/>
          <p:cNvPicPr>
            <a:picLocks noChangeAspect="1"/>
          </p:cNvPicPr>
          <p:nvPr/>
        </p:nvPicPr>
        <p:blipFill>
          <a:blip r:embed="rId11"/>
          <a:stretch>
            <a:fillRect/>
          </a:stretch>
        </p:blipFill>
        <p:spPr>
          <a:xfrm>
            <a:off x="0" y="6400800"/>
            <a:ext cx="12192000" cy="457200"/>
          </a:xfrm>
          <a:prstGeom prst="rect">
            <a:avLst/>
          </a:prstGeom>
        </p:spPr>
      </p:pic>
      <p:sp>
        <p:nvSpPr>
          <p:cNvPr id="14" name="Text 0"/>
          <p:cNvSpPr/>
          <p:nvPr/>
        </p:nvSpPr>
        <p:spPr>
          <a:xfrm>
            <a:off x="-453569" y="1752600"/>
            <a:ext cx="13099137" cy="571500"/>
          </a:xfrm>
          <a:prstGeom prst="rect">
            <a:avLst/>
          </a:prstGeom>
          <a:noFill/>
          <a:ln/>
        </p:spPr>
        <p:txBody>
          <a:bodyPr vert="horz" wrap="square" lIns="0" tIns="0" rIns="0" bIns="0" rtlCol="0" anchor="t"/>
          <a:lstStyle/>
          <a:p>
            <a:pPr marL="0" indent="0" algn="ctr">
              <a:lnSpc>
                <a:spcPts val="4500"/>
              </a:lnSpc>
              <a:buNone/>
            </a:pPr>
            <a:r>
              <a:rPr lang="en-US" sz="4500" b="1" kern="0" spc="-90" dirty="0">
                <a:solidFill>
                  <a:srgbClr val="232F3E"/>
                </a:solidFill>
                <a:latin typeface="ui-sans-serif" pitchFamily="34" charset="0"/>
                <a:ea typeface="ui-sans-serif" pitchFamily="34" charset="-122"/>
                <a:cs typeface="ui-sans-serif" pitchFamily="34" charset="-120"/>
              </a:rPr>
              <a:t>Understanding AWS Pricing Models</a:t>
            </a:r>
            <a:endParaRPr lang="en-US" sz="4500" dirty="0"/>
          </a:p>
        </p:txBody>
      </p:sp>
      <p:sp>
        <p:nvSpPr>
          <p:cNvPr id="15" name="Text 1"/>
          <p:cNvSpPr/>
          <p:nvPr/>
        </p:nvSpPr>
        <p:spPr>
          <a:xfrm>
            <a:off x="1611511" y="2819400"/>
            <a:ext cx="8968978" cy="304800"/>
          </a:xfrm>
          <a:prstGeom prst="rect">
            <a:avLst/>
          </a:prstGeom>
          <a:noFill/>
          <a:ln/>
        </p:spPr>
        <p:txBody>
          <a:bodyPr vert="horz" wrap="square" lIns="0" tIns="0" rIns="0" bIns="0" rtlCol="0" anchor="t"/>
          <a:lstStyle/>
          <a:p>
            <a:pPr marL="0" indent="0" algn="ctr">
              <a:lnSpc>
                <a:spcPts val="2400"/>
              </a:lnSpc>
              <a:buNone/>
            </a:pPr>
            <a:r>
              <a:rPr lang="en-US" sz="1800" dirty="0">
                <a:solidFill>
                  <a:srgbClr val="232F3E"/>
                </a:solidFill>
                <a:latin typeface="ui-sans-serif" pitchFamily="34" charset="0"/>
                <a:ea typeface="ui-sans-serif" pitchFamily="34" charset="-122"/>
                <a:cs typeface="ui-sans-serif" pitchFamily="34" charset="-120"/>
              </a:rPr>
              <a:t>On-Demand, Reserved Instances, Spot Instances &amp; Savings Plans</a:t>
            </a:r>
            <a:endParaRPr lang="en-US" sz="1800" dirty="0"/>
          </a:p>
        </p:txBody>
      </p:sp>
      <p:sp>
        <p:nvSpPr>
          <p:cNvPr id="16" name="Text 2"/>
          <p:cNvSpPr/>
          <p:nvPr/>
        </p:nvSpPr>
        <p:spPr>
          <a:xfrm>
            <a:off x="3124200" y="4652866"/>
            <a:ext cx="1143000" cy="533400"/>
          </a:xfrm>
          <a:prstGeom prst="rect">
            <a:avLst/>
          </a:prstGeom>
          <a:noFill/>
          <a:ln/>
        </p:spPr>
        <p:txBody>
          <a:bodyPr vert="horz" wrap="square" lIns="0" tIns="0" rIns="0" bIns="0" rtlCol="0" anchor="t"/>
          <a:lstStyle/>
          <a:p>
            <a:pPr marL="0" indent="0" algn="ctr">
              <a:lnSpc>
                <a:spcPts val="2100"/>
              </a:lnSpc>
              <a:buNone/>
            </a:pPr>
            <a:r>
              <a:rPr lang="en-US" sz="1500" b="1" dirty="0">
                <a:solidFill>
                  <a:srgbClr val="232F3E"/>
                </a:solidFill>
                <a:latin typeface="ui-sans-serif" pitchFamily="34" charset="0"/>
                <a:ea typeface="ui-sans-serif" pitchFamily="34" charset="-122"/>
                <a:cs typeface="ui-sans-serif" pitchFamily="34" charset="-120"/>
              </a:rPr>
              <a:t>On-Demand</a:t>
            </a:r>
            <a:endParaRPr lang="en-US" sz="1500" dirty="0"/>
          </a:p>
        </p:txBody>
      </p:sp>
      <p:sp>
        <p:nvSpPr>
          <p:cNvPr id="17" name="Text 3"/>
          <p:cNvSpPr/>
          <p:nvPr/>
        </p:nvSpPr>
        <p:spPr>
          <a:xfrm>
            <a:off x="4694575" y="4648200"/>
            <a:ext cx="1202650" cy="266700"/>
          </a:xfrm>
          <a:prstGeom prst="rect">
            <a:avLst/>
          </a:prstGeom>
          <a:noFill/>
          <a:ln/>
        </p:spPr>
        <p:txBody>
          <a:bodyPr vert="horz" wrap="square" lIns="0" tIns="0" rIns="0" bIns="0" rtlCol="0" anchor="t"/>
          <a:lstStyle/>
          <a:p>
            <a:pPr marL="0" indent="0" algn="ctr">
              <a:lnSpc>
                <a:spcPts val="2100"/>
              </a:lnSpc>
              <a:buNone/>
            </a:pPr>
            <a:r>
              <a:rPr lang="en-US" sz="1500" b="1" dirty="0">
                <a:solidFill>
                  <a:srgbClr val="232F3E"/>
                </a:solidFill>
                <a:latin typeface="ui-sans-serif" pitchFamily="34" charset="0"/>
                <a:ea typeface="ui-sans-serif" pitchFamily="34" charset="-122"/>
                <a:cs typeface="ui-sans-serif" pitchFamily="34" charset="-120"/>
              </a:rPr>
              <a:t>Reserved</a:t>
            </a:r>
            <a:endParaRPr lang="en-US" sz="1500" dirty="0"/>
          </a:p>
        </p:txBody>
      </p:sp>
      <p:sp>
        <p:nvSpPr>
          <p:cNvPr id="18" name="Text 4"/>
          <p:cNvSpPr/>
          <p:nvPr/>
        </p:nvSpPr>
        <p:spPr>
          <a:xfrm>
            <a:off x="6598741" y="4630948"/>
            <a:ext cx="594717" cy="266700"/>
          </a:xfrm>
          <a:prstGeom prst="rect">
            <a:avLst/>
          </a:prstGeom>
          <a:noFill/>
          <a:ln/>
        </p:spPr>
        <p:txBody>
          <a:bodyPr vert="horz" wrap="square" lIns="0" tIns="0" rIns="0" bIns="0" rtlCol="0" anchor="t"/>
          <a:lstStyle/>
          <a:p>
            <a:pPr marL="0" indent="0" algn="ctr">
              <a:lnSpc>
                <a:spcPts val="2100"/>
              </a:lnSpc>
              <a:buNone/>
            </a:pPr>
            <a:r>
              <a:rPr lang="en-US" sz="1500" b="1" dirty="0">
                <a:solidFill>
                  <a:srgbClr val="232F3E"/>
                </a:solidFill>
                <a:latin typeface="ui-sans-serif" pitchFamily="34" charset="0"/>
                <a:ea typeface="ui-sans-serif" pitchFamily="34" charset="-122"/>
                <a:cs typeface="ui-sans-serif" pitchFamily="34" charset="-120"/>
              </a:rPr>
              <a:t>Spot</a:t>
            </a:r>
            <a:endParaRPr lang="en-US" sz="1500" dirty="0"/>
          </a:p>
        </p:txBody>
      </p:sp>
      <p:sp>
        <p:nvSpPr>
          <p:cNvPr id="19" name="Text 5"/>
          <p:cNvSpPr/>
          <p:nvPr/>
        </p:nvSpPr>
        <p:spPr>
          <a:xfrm>
            <a:off x="7924800" y="4652866"/>
            <a:ext cx="1143000" cy="533400"/>
          </a:xfrm>
          <a:prstGeom prst="rect">
            <a:avLst/>
          </a:prstGeom>
          <a:noFill/>
          <a:ln/>
        </p:spPr>
        <p:txBody>
          <a:bodyPr vert="horz" wrap="square" lIns="0" tIns="0" rIns="0" bIns="0" rtlCol="0" anchor="t"/>
          <a:lstStyle/>
          <a:p>
            <a:pPr marL="0" indent="0" algn="ctr">
              <a:lnSpc>
                <a:spcPts val="2100"/>
              </a:lnSpc>
              <a:buNone/>
            </a:pPr>
            <a:r>
              <a:rPr lang="en-US" sz="1500" b="1" dirty="0">
                <a:solidFill>
                  <a:srgbClr val="232F3E"/>
                </a:solidFill>
                <a:latin typeface="ui-sans-serif" pitchFamily="34" charset="0"/>
                <a:ea typeface="ui-sans-serif" pitchFamily="34" charset="-122"/>
                <a:cs typeface="ui-sans-serif" pitchFamily="34" charset="-120"/>
              </a:rPr>
              <a:t>Savings Plans</a:t>
            </a:r>
            <a:endParaRPr lang="en-US" sz="15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pic>
        <p:nvPicPr>
          <p:cNvPr id="3" name="Image 1" descr="preencoded.png"/>
          <p:cNvPicPr>
            <a:picLocks noChangeAspect="1"/>
          </p:cNvPicPr>
          <p:nvPr/>
        </p:nvPicPr>
        <p:blipFill>
          <a:blip r:embed="rId4"/>
          <a:stretch>
            <a:fillRect/>
          </a:stretch>
        </p:blipFill>
        <p:spPr>
          <a:xfrm>
            <a:off x="0" y="0"/>
            <a:ext cx="12192000" cy="304800"/>
          </a:xfrm>
          <a:prstGeom prst="rect">
            <a:avLst/>
          </a:prstGeom>
        </p:spPr>
      </p:pic>
      <p:pic>
        <p:nvPicPr>
          <p:cNvPr id="4" name="Image 2" descr="preencoded.png"/>
          <p:cNvPicPr>
            <a:picLocks noChangeAspect="1"/>
          </p:cNvPicPr>
          <p:nvPr/>
        </p:nvPicPr>
        <p:blipFill>
          <a:blip r:embed="rId5"/>
          <a:stretch>
            <a:fillRect/>
          </a:stretch>
        </p:blipFill>
        <p:spPr>
          <a:xfrm>
            <a:off x="609600" y="1066800"/>
            <a:ext cx="952500" cy="38100"/>
          </a:xfrm>
          <a:prstGeom prst="rect">
            <a:avLst/>
          </a:prstGeom>
        </p:spPr>
      </p:pic>
      <p:pic>
        <p:nvPicPr>
          <p:cNvPr id="5" name="Image 3" descr="preencoded.png"/>
          <p:cNvPicPr>
            <a:picLocks noChangeAspect="1"/>
          </p:cNvPicPr>
          <p:nvPr/>
        </p:nvPicPr>
        <p:blipFill>
          <a:blip r:embed="rId6"/>
          <a:stretch>
            <a:fillRect/>
          </a:stretch>
        </p:blipFill>
        <p:spPr>
          <a:xfrm>
            <a:off x="609600" y="1790700"/>
            <a:ext cx="5181600" cy="876300"/>
          </a:xfrm>
          <a:prstGeom prst="rect">
            <a:avLst/>
          </a:prstGeom>
        </p:spPr>
      </p:pic>
      <p:pic>
        <p:nvPicPr>
          <p:cNvPr id="6" name="Image 4" descr="preencoded.png"/>
          <p:cNvPicPr>
            <a:picLocks noChangeAspect="1"/>
          </p:cNvPicPr>
          <p:nvPr/>
        </p:nvPicPr>
        <p:blipFill>
          <a:blip r:embed="rId7"/>
          <a:stretch>
            <a:fillRect/>
          </a:stretch>
        </p:blipFill>
        <p:spPr>
          <a:xfrm>
            <a:off x="762000" y="2076450"/>
            <a:ext cx="285750" cy="304800"/>
          </a:xfrm>
          <a:prstGeom prst="rect">
            <a:avLst/>
          </a:prstGeom>
        </p:spPr>
      </p:pic>
      <p:pic>
        <p:nvPicPr>
          <p:cNvPr id="7" name="Image 5" descr="preencoded.png"/>
          <p:cNvPicPr>
            <a:picLocks noChangeAspect="1"/>
          </p:cNvPicPr>
          <p:nvPr/>
        </p:nvPicPr>
        <p:blipFill>
          <a:blip r:embed="rId6"/>
          <a:stretch>
            <a:fillRect/>
          </a:stretch>
        </p:blipFill>
        <p:spPr>
          <a:xfrm>
            <a:off x="609600" y="2857500"/>
            <a:ext cx="5181600" cy="876300"/>
          </a:xfrm>
          <a:prstGeom prst="rect">
            <a:avLst/>
          </a:prstGeom>
        </p:spPr>
      </p:pic>
      <p:pic>
        <p:nvPicPr>
          <p:cNvPr id="8" name="Image 6" descr="preencoded.png"/>
          <p:cNvPicPr>
            <a:picLocks noChangeAspect="1"/>
          </p:cNvPicPr>
          <p:nvPr/>
        </p:nvPicPr>
        <p:blipFill>
          <a:blip r:embed="rId8"/>
          <a:stretch>
            <a:fillRect/>
          </a:stretch>
        </p:blipFill>
        <p:spPr>
          <a:xfrm>
            <a:off x="762000" y="3143250"/>
            <a:ext cx="228600" cy="304800"/>
          </a:xfrm>
          <a:prstGeom prst="rect">
            <a:avLst/>
          </a:prstGeom>
        </p:spPr>
      </p:pic>
      <p:pic>
        <p:nvPicPr>
          <p:cNvPr id="9" name="Image 7" descr="preencoded.png"/>
          <p:cNvPicPr>
            <a:picLocks noChangeAspect="1"/>
          </p:cNvPicPr>
          <p:nvPr/>
        </p:nvPicPr>
        <p:blipFill>
          <a:blip r:embed="rId6"/>
          <a:stretch>
            <a:fillRect/>
          </a:stretch>
        </p:blipFill>
        <p:spPr>
          <a:xfrm>
            <a:off x="609600" y="3924300"/>
            <a:ext cx="5181600" cy="876300"/>
          </a:xfrm>
          <a:prstGeom prst="rect">
            <a:avLst/>
          </a:prstGeom>
        </p:spPr>
      </p:pic>
      <p:pic>
        <p:nvPicPr>
          <p:cNvPr id="10" name="Image 8" descr="preencoded.png"/>
          <p:cNvPicPr>
            <a:picLocks noChangeAspect="1"/>
          </p:cNvPicPr>
          <p:nvPr/>
        </p:nvPicPr>
        <p:blipFill>
          <a:blip r:embed="rId9"/>
          <a:stretch>
            <a:fillRect/>
          </a:stretch>
        </p:blipFill>
        <p:spPr>
          <a:xfrm>
            <a:off x="762000" y="4210050"/>
            <a:ext cx="142875" cy="304800"/>
          </a:xfrm>
          <a:prstGeom prst="rect">
            <a:avLst/>
          </a:prstGeom>
        </p:spPr>
      </p:pic>
      <p:pic>
        <p:nvPicPr>
          <p:cNvPr id="11" name="Image 9" descr="preencoded.png"/>
          <p:cNvPicPr>
            <a:picLocks noChangeAspect="1"/>
          </p:cNvPicPr>
          <p:nvPr/>
        </p:nvPicPr>
        <p:blipFill>
          <a:blip r:embed="rId10"/>
          <a:stretch>
            <a:fillRect/>
          </a:stretch>
        </p:blipFill>
        <p:spPr>
          <a:xfrm>
            <a:off x="6400800" y="1790700"/>
            <a:ext cx="2514600" cy="1028700"/>
          </a:xfrm>
          <a:prstGeom prst="rect">
            <a:avLst/>
          </a:prstGeom>
        </p:spPr>
      </p:pic>
      <p:pic>
        <p:nvPicPr>
          <p:cNvPr id="12" name="Image 10" descr="preencoded.png"/>
          <p:cNvPicPr>
            <a:picLocks noChangeAspect="1"/>
          </p:cNvPicPr>
          <p:nvPr/>
        </p:nvPicPr>
        <p:blipFill>
          <a:blip r:embed="rId11"/>
          <a:stretch>
            <a:fillRect/>
          </a:stretch>
        </p:blipFill>
        <p:spPr>
          <a:xfrm>
            <a:off x="6553200" y="2038350"/>
            <a:ext cx="190500" cy="266700"/>
          </a:xfrm>
          <a:prstGeom prst="rect">
            <a:avLst/>
          </a:prstGeom>
        </p:spPr>
      </p:pic>
      <p:pic>
        <p:nvPicPr>
          <p:cNvPr id="13" name="Image 11" descr="preencoded.png"/>
          <p:cNvPicPr>
            <a:picLocks noChangeAspect="1"/>
          </p:cNvPicPr>
          <p:nvPr/>
        </p:nvPicPr>
        <p:blipFill>
          <a:blip r:embed="rId12"/>
          <a:stretch>
            <a:fillRect/>
          </a:stretch>
        </p:blipFill>
        <p:spPr>
          <a:xfrm>
            <a:off x="9067800" y="1790700"/>
            <a:ext cx="2514600" cy="1028700"/>
          </a:xfrm>
          <a:prstGeom prst="rect">
            <a:avLst/>
          </a:prstGeom>
        </p:spPr>
      </p:pic>
      <p:pic>
        <p:nvPicPr>
          <p:cNvPr id="14" name="Image 12" descr="preencoded.png"/>
          <p:cNvPicPr>
            <a:picLocks noChangeAspect="1"/>
          </p:cNvPicPr>
          <p:nvPr/>
        </p:nvPicPr>
        <p:blipFill>
          <a:blip r:embed="rId13"/>
          <a:stretch>
            <a:fillRect/>
          </a:stretch>
        </p:blipFill>
        <p:spPr>
          <a:xfrm>
            <a:off x="9220200" y="2038350"/>
            <a:ext cx="238125" cy="266700"/>
          </a:xfrm>
          <a:prstGeom prst="rect">
            <a:avLst/>
          </a:prstGeom>
        </p:spPr>
      </p:pic>
      <p:pic>
        <p:nvPicPr>
          <p:cNvPr id="15" name="Image 13" descr="preencoded.png"/>
          <p:cNvPicPr>
            <a:picLocks noChangeAspect="1"/>
          </p:cNvPicPr>
          <p:nvPr/>
        </p:nvPicPr>
        <p:blipFill>
          <a:blip r:embed="rId10"/>
          <a:stretch>
            <a:fillRect/>
          </a:stretch>
        </p:blipFill>
        <p:spPr>
          <a:xfrm>
            <a:off x="6400800" y="2971800"/>
            <a:ext cx="2514600" cy="1028700"/>
          </a:xfrm>
          <a:prstGeom prst="rect">
            <a:avLst/>
          </a:prstGeom>
        </p:spPr>
      </p:pic>
      <p:pic>
        <p:nvPicPr>
          <p:cNvPr id="16" name="Image 14" descr="preencoded.png"/>
          <p:cNvPicPr>
            <a:picLocks noChangeAspect="1"/>
          </p:cNvPicPr>
          <p:nvPr/>
        </p:nvPicPr>
        <p:blipFill>
          <a:blip r:embed="rId14"/>
          <a:stretch>
            <a:fillRect/>
          </a:stretch>
        </p:blipFill>
        <p:spPr>
          <a:xfrm>
            <a:off x="6553200" y="3124200"/>
            <a:ext cx="190500" cy="266700"/>
          </a:xfrm>
          <a:prstGeom prst="rect">
            <a:avLst/>
          </a:prstGeom>
        </p:spPr>
      </p:pic>
      <p:pic>
        <p:nvPicPr>
          <p:cNvPr id="17" name="Image 15" descr="preencoded.png"/>
          <p:cNvPicPr>
            <a:picLocks noChangeAspect="1"/>
          </p:cNvPicPr>
          <p:nvPr/>
        </p:nvPicPr>
        <p:blipFill>
          <a:blip r:embed="rId12"/>
          <a:stretch>
            <a:fillRect/>
          </a:stretch>
        </p:blipFill>
        <p:spPr>
          <a:xfrm>
            <a:off x="9067800" y="2971800"/>
            <a:ext cx="2514600" cy="1028700"/>
          </a:xfrm>
          <a:prstGeom prst="rect">
            <a:avLst/>
          </a:prstGeom>
        </p:spPr>
      </p:pic>
      <p:pic>
        <p:nvPicPr>
          <p:cNvPr id="18" name="Image 16" descr="preencoded.png"/>
          <p:cNvPicPr>
            <a:picLocks noChangeAspect="1"/>
          </p:cNvPicPr>
          <p:nvPr/>
        </p:nvPicPr>
        <p:blipFill>
          <a:blip r:embed="rId15"/>
          <a:stretch>
            <a:fillRect/>
          </a:stretch>
        </p:blipFill>
        <p:spPr>
          <a:xfrm>
            <a:off x="9220200" y="3124200"/>
            <a:ext cx="142875" cy="266700"/>
          </a:xfrm>
          <a:prstGeom prst="rect">
            <a:avLst/>
          </a:prstGeom>
        </p:spPr>
      </p:pic>
      <p:pic>
        <p:nvPicPr>
          <p:cNvPr id="19" name="Image 17" descr="preencoded.png"/>
          <p:cNvPicPr>
            <a:picLocks noChangeAspect="1"/>
          </p:cNvPicPr>
          <p:nvPr/>
        </p:nvPicPr>
        <p:blipFill>
          <a:blip r:embed="rId16"/>
          <a:stretch>
            <a:fillRect/>
          </a:stretch>
        </p:blipFill>
        <p:spPr>
          <a:xfrm>
            <a:off x="647700" y="5486400"/>
            <a:ext cx="304800" cy="609600"/>
          </a:xfrm>
          <a:prstGeom prst="rect">
            <a:avLst/>
          </a:prstGeom>
        </p:spPr>
      </p:pic>
      <p:pic>
        <p:nvPicPr>
          <p:cNvPr id="20" name="Image 18" descr="preencoded.png"/>
          <p:cNvPicPr>
            <a:picLocks noChangeAspect="1"/>
          </p:cNvPicPr>
          <p:nvPr/>
        </p:nvPicPr>
        <p:blipFill>
          <a:blip r:embed="rId17"/>
          <a:stretch>
            <a:fillRect/>
          </a:stretch>
        </p:blipFill>
        <p:spPr>
          <a:xfrm>
            <a:off x="1028700" y="5638800"/>
            <a:ext cx="304800" cy="457200"/>
          </a:xfrm>
          <a:prstGeom prst="rect">
            <a:avLst/>
          </a:prstGeom>
        </p:spPr>
      </p:pic>
      <p:pic>
        <p:nvPicPr>
          <p:cNvPr id="21" name="Image 19" descr="preencoded.png"/>
          <p:cNvPicPr>
            <a:picLocks noChangeAspect="1"/>
          </p:cNvPicPr>
          <p:nvPr/>
        </p:nvPicPr>
        <p:blipFill>
          <a:blip r:embed="rId18"/>
          <a:stretch>
            <a:fillRect/>
          </a:stretch>
        </p:blipFill>
        <p:spPr>
          <a:xfrm>
            <a:off x="1409700" y="5562600"/>
            <a:ext cx="304800" cy="533400"/>
          </a:xfrm>
          <a:prstGeom prst="rect">
            <a:avLst/>
          </a:prstGeom>
        </p:spPr>
      </p:pic>
      <p:pic>
        <p:nvPicPr>
          <p:cNvPr id="22" name="Image 20" descr="preencoded.png"/>
          <p:cNvPicPr>
            <a:picLocks noChangeAspect="1"/>
          </p:cNvPicPr>
          <p:nvPr/>
        </p:nvPicPr>
        <p:blipFill>
          <a:blip r:embed="rId19"/>
          <a:stretch>
            <a:fillRect/>
          </a:stretch>
        </p:blipFill>
        <p:spPr>
          <a:xfrm>
            <a:off x="1790700" y="5791200"/>
            <a:ext cx="304800" cy="304800"/>
          </a:xfrm>
          <a:prstGeom prst="rect">
            <a:avLst/>
          </a:prstGeom>
        </p:spPr>
      </p:pic>
      <p:pic>
        <p:nvPicPr>
          <p:cNvPr id="23" name="Image 21" descr="preencoded.png"/>
          <p:cNvPicPr>
            <a:picLocks noChangeAspect="1"/>
          </p:cNvPicPr>
          <p:nvPr/>
        </p:nvPicPr>
        <p:blipFill>
          <a:blip r:embed="rId20"/>
          <a:stretch>
            <a:fillRect/>
          </a:stretch>
        </p:blipFill>
        <p:spPr>
          <a:xfrm>
            <a:off x="2171700" y="5715000"/>
            <a:ext cx="304800" cy="381000"/>
          </a:xfrm>
          <a:prstGeom prst="rect">
            <a:avLst/>
          </a:prstGeom>
        </p:spPr>
      </p:pic>
      <p:pic>
        <p:nvPicPr>
          <p:cNvPr id="24" name="Image 22" descr="preencoded.png"/>
          <p:cNvPicPr>
            <a:picLocks noChangeAspect="1"/>
          </p:cNvPicPr>
          <p:nvPr/>
        </p:nvPicPr>
        <p:blipFill>
          <a:blip r:embed="rId16"/>
          <a:stretch>
            <a:fillRect/>
          </a:stretch>
        </p:blipFill>
        <p:spPr>
          <a:xfrm>
            <a:off x="2552700" y="5486400"/>
            <a:ext cx="304800" cy="609600"/>
          </a:xfrm>
          <a:prstGeom prst="rect">
            <a:avLst/>
          </a:prstGeom>
        </p:spPr>
      </p:pic>
      <p:sp>
        <p:nvSpPr>
          <p:cNvPr id="25" name="Text 0"/>
          <p:cNvSpPr/>
          <p:nvPr/>
        </p:nvSpPr>
        <p:spPr>
          <a:xfrm>
            <a:off x="609600" y="609600"/>
            <a:ext cx="10972800" cy="381000"/>
          </a:xfrm>
          <a:prstGeom prst="rect">
            <a:avLst/>
          </a:prstGeom>
          <a:noFill/>
          <a:ln/>
        </p:spPr>
        <p:txBody>
          <a:bodyPr vert="horz" wrap="square" lIns="0" tIns="0" rIns="0" bIns="0" rtlCol="0" anchor="t"/>
          <a:lstStyle/>
          <a:p>
            <a:pPr marL="0" indent="0">
              <a:lnSpc>
                <a:spcPts val="3000"/>
              </a:lnSpc>
              <a:buNone/>
            </a:pPr>
            <a:r>
              <a:rPr lang="en-US" sz="2700" b="1" dirty="0">
                <a:solidFill>
                  <a:srgbClr val="232F3E"/>
                </a:solidFill>
                <a:latin typeface="ui-sans-serif" pitchFamily="34" charset="0"/>
                <a:ea typeface="ui-sans-serif" pitchFamily="34" charset="-122"/>
                <a:cs typeface="ui-sans-serif" pitchFamily="34" charset="-120"/>
              </a:rPr>
              <a:t>On-Demand Instances</a:t>
            </a:r>
            <a:endParaRPr lang="en-US" sz="2700" dirty="0"/>
          </a:p>
        </p:txBody>
      </p:sp>
      <p:sp>
        <p:nvSpPr>
          <p:cNvPr id="26" name="Text 1"/>
          <p:cNvSpPr/>
          <p:nvPr/>
        </p:nvSpPr>
        <p:spPr>
          <a:xfrm>
            <a:off x="609600" y="1257300"/>
            <a:ext cx="6217920" cy="304800"/>
          </a:xfrm>
          <a:prstGeom prst="rect">
            <a:avLst/>
          </a:prstGeom>
          <a:noFill/>
          <a:ln/>
        </p:spPr>
        <p:txBody>
          <a:bodyPr vert="horz" wrap="square" lIns="0" tIns="0" rIns="0" bIns="0" rtlCol="0" anchor="t"/>
          <a:lstStyle/>
          <a:p>
            <a:pPr marL="0" indent="0">
              <a:lnSpc>
                <a:spcPts val="2400"/>
              </a:lnSpc>
              <a:buNone/>
            </a:pPr>
            <a:r>
              <a:rPr lang="en-US" sz="1800" b="1" dirty="0">
                <a:solidFill>
                  <a:srgbClr val="232F3E"/>
                </a:solidFill>
                <a:latin typeface="ui-sans-serif" pitchFamily="34" charset="0"/>
                <a:ea typeface="ui-sans-serif" pitchFamily="34" charset="-122"/>
                <a:cs typeface="ui-sans-serif" pitchFamily="34" charset="-120"/>
              </a:rPr>
              <a:t>Key Characteristics</a:t>
            </a:r>
            <a:endParaRPr lang="en-US" sz="1800" dirty="0"/>
          </a:p>
        </p:txBody>
      </p:sp>
      <p:sp>
        <p:nvSpPr>
          <p:cNvPr id="27" name="Text 2"/>
          <p:cNvSpPr/>
          <p:nvPr/>
        </p:nvSpPr>
        <p:spPr>
          <a:xfrm>
            <a:off x="1200150" y="1866900"/>
            <a:ext cx="5509260" cy="266700"/>
          </a:xfrm>
          <a:prstGeom prst="rect">
            <a:avLst/>
          </a:prstGeom>
          <a:noFill/>
          <a:ln/>
        </p:spPr>
        <p:txBody>
          <a:bodyPr vert="horz" wrap="square" lIns="0" tIns="0" rIns="0" bIns="0" rtlCol="0" anchor="t"/>
          <a:lstStyle/>
          <a:p>
            <a:pPr marL="0" indent="0">
              <a:lnSpc>
                <a:spcPts val="2100"/>
              </a:lnSpc>
              <a:buNone/>
            </a:pPr>
            <a:r>
              <a:rPr lang="en-US" sz="1350" b="1" dirty="0">
                <a:solidFill>
                  <a:srgbClr val="232F3E"/>
                </a:solidFill>
                <a:latin typeface="ui-sans-serif" pitchFamily="34" charset="0"/>
                <a:ea typeface="ui-sans-serif" pitchFamily="34" charset="-122"/>
                <a:cs typeface="ui-sans-serif" pitchFamily="34" charset="-120"/>
              </a:rPr>
              <a:t>No Long-Term Commitment</a:t>
            </a:r>
            <a:endParaRPr lang="en-US" sz="1350" dirty="0"/>
          </a:p>
        </p:txBody>
      </p:sp>
      <p:sp>
        <p:nvSpPr>
          <p:cNvPr id="28" name="Text 3"/>
          <p:cNvSpPr/>
          <p:nvPr/>
        </p:nvSpPr>
        <p:spPr>
          <a:xfrm>
            <a:off x="1200150" y="2133600"/>
            <a:ext cx="4591050" cy="457200"/>
          </a:xfrm>
          <a:prstGeom prst="rect">
            <a:avLst/>
          </a:prstGeom>
          <a:noFill/>
          <a:ln/>
        </p:spPr>
        <p:txBody>
          <a:bodyPr vert="horz" wrap="square" lIns="0" tIns="0" rIns="0" bIns="0" rtlCol="0" anchor="t"/>
          <a:lstStyle/>
          <a:p>
            <a:pPr marL="0" indent="0">
              <a:lnSpc>
                <a:spcPts val="1800"/>
              </a:lnSpc>
              <a:buNone/>
            </a:pPr>
            <a:r>
              <a:rPr lang="en-US" sz="1200" dirty="0">
                <a:solidFill>
                  <a:srgbClr val="4B5563"/>
                </a:solidFill>
                <a:latin typeface="ui-sans-serif" pitchFamily="34" charset="0"/>
                <a:ea typeface="ui-sans-serif" pitchFamily="34" charset="-122"/>
                <a:cs typeface="ui-sans-serif" pitchFamily="34" charset="-120"/>
              </a:rPr>
              <a:t>Pay-as-you-go approach with no contracts or planning required</a:t>
            </a:r>
            <a:endParaRPr lang="en-US" sz="1200" dirty="0"/>
          </a:p>
        </p:txBody>
      </p:sp>
      <p:sp>
        <p:nvSpPr>
          <p:cNvPr id="29" name="Text 4"/>
          <p:cNvSpPr/>
          <p:nvPr/>
        </p:nvSpPr>
        <p:spPr>
          <a:xfrm>
            <a:off x="1143000" y="2933700"/>
            <a:ext cx="4648200" cy="266700"/>
          </a:xfrm>
          <a:prstGeom prst="rect">
            <a:avLst/>
          </a:prstGeom>
          <a:noFill/>
          <a:ln/>
        </p:spPr>
        <p:txBody>
          <a:bodyPr vert="horz" wrap="square" lIns="0" tIns="0" rIns="0" bIns="0" rtlCol="0" anchor="t"/>
          <a:lstStyle/>
          <a:p>
            <a:pPr marL="0" indent="0">
              <a:lnSpc>
                <a:spcPts val="2100"/>
              </a:lnSpc>
              <a:buNone/>
            </a:pPr>
            <a:r>
              <a:rPr lang="en-US" sz="1350" b="1" dirty="0">
                <a:solidFill>
                  <a:srgbClr val="232F3E"/>
                </a:solidFill>
                <a:latin typeface="ui-sans-serif" pitchFamily="34" charset="0"/>
                <a:ea typeface="ui-sans-serif" pitchFamily="34" charset="-122"/>
                <a:cs typeface="ui-sans-serif" pitchFamily="34" charset="-120"/>
              </a:rPr>
              <a:t>Per-Second Billing</a:t>
            </a:r>
            <a:endParaRPr lang="en-US" sz="1350" dirty="0"/>
          </a:p>
        </p:txBody>
      </p:sp>
      <p:sp>
        <p:nvSpPr>
          <p:cNvPr id="30" name="Text 5"/>
          <p:cNvSpPr/>
          <p:nvPr/>
        </p:nvSpPr>
        <p:spPr>
          <a:xfrm>
            <a:off x="1143000" y="3200400"/>
            <a:ext cx="4648200" cy="457200"/>
          </a:xfrm>
          <a:prstGeom prst="rect">
            <a:avLst/>
          </a:prstGeom>
          <a:noFill/>
          <a:ln/>
        </p:spPr>
        <p:txBody>
          <a:bodyPr vert="horz" wrap="square" lIns="0" tIns="0" rIns="0" bIns="0" rtlCol="0" anchor="t"/>
          <a:lstStyle/>
          <a:p>
            <a:pPr marL="0" indent="0">
              <a:lnSpc>
                <a:spcPts val="1800"/>
              </a:lnSpc>
              <a:buNone/>
            </a:pPr>
            <a:r>
              <a:rPr lang="en-US" sz="1200" dirty="0">
                <a:solidFill>
                  <a:srgbClr val="4B5563"/>
                </a:solidFill>
                <a:latin typeface="ui-sans-serif" pitchFamily="34" charset="0"/>
                <a:ea typeface="ui-sans-serif" pitchFamily="34" charset="-122"/>
                <a:cs typeface="ui-sans-serif" pitchFamily="34" charset="-120"/>
              </a:rPr>
              <a:t>Billed per second for Linux, Windows, and Windows with SQL (min 60 seconds)</a:t>
            </a:r>
            <a:endParaRPr lang="en-US" sz="1200" dirty="0"/>
          </a:p>
        </p:txBody>
      </p:sp>
      <p:sp>
        <p:nvSpPr>
          <p:cNvPr id="31" name="Text 6"/>
          <p:cNvSpPr/>
          <p:nvPr/>
        </p:nvSpPr>
        <p:spPr>
          <a:xfrm>
            <a:off x="1057275" y="4000500"/>
            <a:ext cx="5680710" cy="266700"/>
          </a:xfrm>
          <a:prstGeom prst="rect">
            <a:avLst/>
          </a:prstGeom>
          <a:noFill/>
          <a:ln/>
        </p:spPr>
        <p:txBody>
          <a:bodyPr vert="horz" wrap="square" lIns="0" tIns="0" rIns="0" bIns="0" rtlCol="0" anchor="t"/>
          <a:lstStyle/>
          <a:p>
            <a:pPr marL="0" indent="0">
              <a:lnSpc>
                <a:spcPts val="2100"/>
              </a:lnSpc>
              <a:buNone/>
            </a:pPr>
            <a:r>
              <a:rPr lang="en-US" sz="1350" b="1" dirty="0">
                <a:solidFill>
                  <a:srgbClr val="232F3E"/>
                </a:solidFill>
                <a:latin typeface="ui-sans-serif" pitchFamily="34" charset="0"/>
                <a:ea typeface="ui-sans-serif" pitchFamily="34" charset="-122"/>
                <a:cs typeface="ui-sans-serif" pitchFamily="34" charset="-120"/>
              </a:rPr>
              <a:t>Highest Cost, Maximum Flexibility</a:t>
            </a:r>
            <a:endParaRPr lang="en-US" sz="1350" dirty="0"/>
          </a:p>
        </p:txBody>
      </p:sp>
      <p:sp>
        <p:nvSpPr>
          <p:cNvPr id="32" name="Text 7"/>
          <p:cNvSpPr/>
          <p:nvPr/>
        </p:nvSpPr>
        <p:spPr>
          <a:xfrm>
            <a:off x="1057275" y="4267200"/>
            <a:ext cx="4733925" cy="457200"/>
          </a:xfrm>
          <a:prstGeom prst="rect">
            <a:avLst/>
          </a:prstGeom>
          <a:noFill/>
          <a:ln/>
        </p:spPr>
        <p:txBody>
          <a:bodyPr vert="horz" wrap="square" lIns="0" tIns="0" rIns="0" bIns="0" rtlCol="0" anchor="t"/>
          <a:lstStyle/>
          <a:p>
            <a:pPr marL="0" indent="0">
              <a:lnSpc>
                <a:spcPts val="1800"/>
              </a:lnSpc>
              <a:buNone/>
            </a:pPr>
            <a:r>
              <a:rPr lang="en-US" sz="1200" dirty="0">
                <a:solidFill>
                  <a:srgbClr val="4B5563"/>
                </a:solidFill>
                <a:latin typeface="ui-sans-serif" pitchFamily="34" charset="0"/>
                <a:ea typeface="ui-sans-serif" pitchFamily="34" charset="-122"/>
                <a:cs typeface="ui-sans-serif" pitchFamily="34" charset="-120"/>
              </a:rPr>
              <a:t>Most expensive but offers unparalleled flexibility for fluctuating workloads</a:t>
            </a:r>
            <a:endParaRPr lang="en-US" sz="1200" dirty="0"/>
          </a:p>
        </p:txBody>
      </p:sp>
      <p:sp>
        <p:nvSpPr>
          <p:cNvPr id="33" name="Text 8"/>
          <p:cNvSpPr/>
          <p:nvPr/>
        </p:nvSpPr>
        <p:spPr>
          <a:xfrm>
            <a:off x="6400800" y="1257300"/>
            <a:ext cx="5181600" cy="304800"/>
          </a:xfrm>
          <a:prstGeom prst="rect">
            <a:avLst/>
          </a:prstGeom>
          <a:noFill/>
          <a:ln/>
        </p:spPr>
        <p:txBody>
          <a:bodyPr vert="horz" wrap="square" lIns="0" tIns="0" rIns="0" bIns="0" rtlCol="0" anchor="t"/>
          <a:lstStyle/>
          <a:p>
            <a:pPr marL="0" indent="0">
              <a:lnSpc>
                <a:spcPts val="2400"/>
              </a:lnSpc>
              <a:buNone/>
            </a:pPr>
            <a:r>
              <a:rPr lang="en-US" sz="1800" b="1" dirty="0">
                <a:solidFill>
                  <a:srgbClr val="232F3E"/>
                </a:solidFill>
                <a:latin typeface="ui-sans-serif" pitchFamily="34" charset="0"/>
                <a:ea typeface="ui-sans-serif" pitchFamily="34" charset="-122"/>
                <a:cs typeface="ui-sans-serif" pitchFamily="34" charset="-120"/>
              </a:rPr>
              <a:t>Ideal Use Cases</a:t>
            </a:r>
            <a:endParaRPr lang="en-US" sz="1800" dirty="0"/>
          </a:p>
        </p:txBody>
      </p:sp>
      <p:sp>
        <p:nvSpPr>
          <p:cNvPr id="34" name="Text 9"/>
          <p:cNvSpPr/>
          <p:nvPr/>
        </p:nvSpPr>
        <p:spPr>
          <a:xfrm>
            <a:off x="6858000" y="1943100"/>
            <a:ext cx="1905000" cy="457200"/>
          </a:xfrm>
          <a:prstGeom prst="rect">
            <a:avLst/>
          </a:prstGeom>
          <a:noFill/>
          <a:ln/>
        </p:spPr>
        <p:txBody>
          <a:bodyPr vert="horz" wrap="square" lIns="0" tIns="0" rIns="0" bIns="0" rtlCol="0" anchor="t"/>
          <a:lstStyle/>
          <a:p>
            <a:pPr marL="0" indent="0">
              <a:lnSpc>
                <a:spcPts val="1800"/>
              </a:lnSpc>
              <a:buNone/>
            </a:pPr>
            <a:r>
              <a:rPr lang="en-US" sz="1200" b="1" dirty="0">
                <a:solidFill>
                  <a:srgbClr val="232F3E"/>
                </a:solidFill>
                <a:latin typeface="ui-sans-serif" pitchFamily="34" charset="0"/>
                <a:ea typeface="ui-sans-serif" pitchFamily="34" charset="-122"/>
                <a:cs typeface="ui-sans-serif" pitchFamily="34" charset="-120"/>
              </a:rPr>
              <a:t>Unpredictable Workloads</a:t>
            </a:r>
            <a:endParaRPr lang="en-US" sz="1200" dirty="0"/>
          </a:p>
        </p:txBody>
      </p:sp>
      <p:sp>
        <p:nvSpPr>
          <p:cNvPr id="35" name="Text 10"/>
          <p:cNvSpPr/>
          <p:nvPr/>
        </p:nvSpPr>
        <p:spPr>
          <a:xfrm>
            <a:off x="6553200" y="2476500"/>
            <a:ext cx="2651760" cy="190500"/>
          </a:xfrm>
          <a:prstGeom prst="rect">
            <a:avLst/>
          </a:prstGeom>
          <a:noFill/>
          <a:ln/>
        </p:spPr>
        <p:txBody>
          <a:bodyPr vert="horz" wrap="square" lIns="0" tIns="0" rIns="0" bIns="0" rtlCol="0" anchor="t"/>
          <a:lstStyle/>
          <a:p>
            <a:pPr marL="0" indent="0">
              <a:lnSpc>
                <a:spcPts val="1500"/>
              </a:lnSpc>
              <a:buNone/>
            </a:pPr>
            <a:r>
              <a:rPr lang="en-US" sz="1050" dirty="0">
                <a:solidFill>
                  <a:srgbClr val="4B5563"/>
                </a:solidFill>
                <a:latin typeface="ui-sans-serif" pitchFamily="34" charset="0"/>
                <a:ea typeface="ui-sans-serif" pitchFamily="34" charset="-122"/>
                <a:cs typeface="ui-sans-serif" pitchFamily="34" charset="-120"/>
              </a:rPr>
              <a:t>Variable demand patterns</a:t>
            </a:r>
            <a:endParaRPr lang="en-US" sz="1050" dirty="0"/>
          </a:p>
        </p:txBody>
      </p:sp>
      <p:sp>
        <p:nvSpPr>
          <p:cNvPr id="36" name="Text 11"/>
          <p:cNvSpPr/>
          <p:nvPr/>
        </p:nvSpPr>
        <p:spPr>
          <a:xfrm>
            <a:off x="9572625" y="1943100"/>
            <a:ext cx="1857375" cy="457200"/>
          </a:xfrm>
          <a:prstGeom prst="rect">
            <a:avLst/>
          </a:prstGeom>
          <a:noFill/>
          <a:ln/>
        </p:spPr>
        <p:txBody>
          <a:bodyPr vert="horz" wrap="square" lIns="0" tIns="0" rIns="0" bIns="0" rtlCol="0" anchor="t"/>
          <a:lstStyle/>
          <a:p>
            <a:pPr marL="0" indent="0">
              <a:lnSpc>
                <a:spcPts val="1800"/>
              </a:lnSpc>
              <a:buNone/>
            </a:pPr>
            <a:r>
              <a:rPr lang="en-US" sz="1200" b="1" dirty="0">
                <a:solidFill>
                  <a:srgbClr val="232F3E"/>
                </a:solidFill>
                <a:latin typeface="ui-sans-serif" pitchFamily="34" charset="0"/>
                <a:ea typeface="ui-sans-serif" pitchFamily="34" charset="-122"/>
                <a:cs typeface="ui-sans-serif" pitchFamily="34" charset="-120"/>
              </a:rPr>
              <a:t>Development &amp; Testing</a:t>
            </a:r>
            <a:endParaRPr lang="en-US" sz="1200" dirty="0"/>
          </a:p>
        </p:txBody>
      </p:sp>
      <p:sp>
        <p:nvSpPr>
          <p:cNvPr id="37" name="Text 12"/>
          <p:cNvSpPr/>
          <p:nvPr/>
        </p:nvSpPr>
        <p:spPr>
          <a:xfrm>
            <a:off x="9220200" y="2476500"/>
            <a:ext cx="2651760" cy="190500"/>
          </a:xfrm>
          <a:prstGeom prst="rect">
            <a:avLst/>
          </a:prstGeom>
          <a:noFill/>
          <a:ln/>
        </p:spPr>
        <p:txBody>
          <a:bodyPr vert="horz" wrap="square" lIns="0" tIns="0" rIns="0" bIns="0" rtlCol="0" anchor="t"/>
          <a:lstStyle/>
          <a:p>
            <a:pPr marL="0" indent="0">
              <a:lnSpc>
                <a:spcPts val="1500"/>
              </a:lnSpc>
              <a:buNone/>
            </a:pPr>
            <a:r>
              <a:rPr lang="en-US" sz="1050" dirty="0">
                <a:solidFill>
                  <a:srgbClr val="4B5563"/>
                </a:solidFill>
                <a:latin typeface="ui-sans-serif" pitchFamily="34" charset="0"/>
                <a:ea typeface="ui-sans-serif" pitchFamily="34" charset="-122"/>
                <a:cs typeface="ui-sans-serif" pitchFamily="34" charset="-120"/>
              </a:rPr>
              <a:t>Ephemeral environments</a:t>
            </a:r>
            <a:endParaRPr lang="en-US" sz="1050" dirty="0"/>
          </a:p>
        </p:txBody>
      </p:sp>
      <p:sp>
        <p:nvSpPr>
          <p:cNvPr id="38" name="Text 13"/>
          <p:cNvSpPr/>
          <p:nvPr/>
        </p:nvSpPr>
        <p:spPr>
          <a:xfrm>
            <a:off x="6858000" y="3143250"/>
            <a:ext cx="1785045" cy="228600"/>
          </a:xfrm>
          <a:prstGeom prst="rect">
            <a:avLst/>
          </a:prstGeom>
          <a:noFill/>
          <a:ln/>
        </p:spPr>
        <p:txBody>
          <a:bodyPr vert="horz" wrap="square" lIns="0" tIns="0" rIns="0" bIns="0" rtlCol="0" anchor="t"/>
          <a:lstStyle/>
          <a:p>
            <a:pPr marL="0" indent="0">
              <a:lnSpc>
                <a:spcPts val="1800"/>
              </a:lnSpc>
              <a:buNone/>
            </a:pPr>
            <a:r>
              <a:rPr lang="en-US" sz="1200" b="1" dirty="0">
                <a:solidFill>
                  <a:srgbClr val="232F3E"/>
                </a:solidFill>
                <a:latin typeface="ui-sans-serif" pitchFamily="34" charset="0"/>
                <a:ea typeface="ui-sans-serif" pitchFamily="34" charset="-122"/>
                <a:cs typeface="ui-sans-serif" pitchFamily="34" charset="-120"/>
              </a:rPr>
              <a:t>New Applications</a:t>
            </a:r>
            <a:endParaRPr lang="en-US" sz="1200" dirty="0"/>
          </a:p>
        </p:txBody>
      </p:sp>
      <p:sp>
        <p:nvSpPr>
          <p:cNvPr id="39" name="Text 14"/>
          <p:cNvSpPr/>
          <p:nvPr/>
        </p:nvSpPr>
        <p:spPr>
          <a:xfrm>
            <a:off x="6553200" y="3467100"/>
            <a:ext cx="2651760" cy="190500"/>
          </a:xfrm>
          <a:prstGeom prst="rect">
            <a:avLst/>
          </a:prstGeom>
          <a:noFill/>
          <a:ln/>
        </p:spPr>
        <p:txBody>
          <a:bodyPr vert="horz" wrap="square" lIns="0" tIns="0" rIns="0" bIns="0" rtlCol="0" anchor="t"/>
          <a:lstStyle/>
          <a:p>
            <a:pPr marL="0" indent="0">
              <a:lnSpc>
                <a:spcPts val="1500"/>
              </a:lnSpc>
              <a:buNone/>
            </a:pPr>
            <a:r>
              <a:rPr lang="en-US" sz="1050" dirty="0">
                <a:solidFill>
                  <a:srgbClr val="4B5563"/>
                </a:solidFill>
                <a:latin typeface="ui-sans-serif" pitchFamily="34" charset="0"/>
                <a:ea typeface="ui-sans-serif" pitchFamily="34" charset="-122"/>
                <a:cs typeface="ui-sans-serif" pitchFamily="34" charset="-120"/>
              </a:rPr>
              <a:t>Unknown usage patterns</a:t>
            </a:r>
            <a:endParaRPr lang="en-US" sz="1050" dirty="0"/>
          </a:p>
        </p:txBody>
      </p:sp>
      <p:sp>
        <p:nvSpPr>
          <p:cNvPr id="40" name="Text 15"/>
          <p:cNvSpPr/>
          <p:nvPr/>
        </p:nvSpPr>
        <p:spPr>
          <a:xfrm>
            <a:off x="9477375" y="3143250"/>
            <a:ext cx="1823978" cy="228600"/>
          </a:xfrm>
          <a:prstGeom prst="rect">
            <a:avLst/>
          </a:prstGeom>
          <a:noFill/>
          <a:ln/>
        </p:spPr>
        <p:txBody>
          <a:bodyPr vert="horz" wrap="square" lIns="0" tIns="0" rIns="0" bIns="0" rtlCol="0" anchor="t"/>
          <a:lstStyle/>
          <a:p>
            <a:pPr marL="0" indent="0">
              <a:lnSpc>
                <a:spcPts val="1800"/>
              </a:lnSpc>
              <a:buNone/>
            </a:pPr>
            <a:r>
              <a:rPr lang="en-US" sz="1200" b="1" dirty="0">
                <a:solidFill>
                  <a:srgbClr val="232F3E"/>
                </a:solidFill>
                <a:latin typeface="ui-sans-serif" pitchFamily="34" charset="0"/>
                <a:ea typeface="ui-sans-serif" pitchFamily="34" charset="-122"/>
                <a:cs typeface="ui-sans-serif" pitchFamily="34" charset="-120"/>
              </a:rPr>
              <a:t>Short-Term Needs</a:t>
            </a:r>
            <a:endParaRPr lang="en-US" sz="1200" dirty="0"/>
          </a:p>
        </p:txBody>
      </p:sp>
      <p:sp>
        <p:nvSpPr>
          <p:cNvPr id="41" name="Text 16"/>
          <p:cNvSpPr/>
          <p:nvPr/>
        </p:nvSpPr>
        <p:spPr>
          <a:xfrm>
            <a:off x="9220200" y="3467100"/>
            <a:ext cx="2209800" cy="381000"/>
          </a:xfrm>
          <a:prstGeom prst="rect">
            <a:avLst/>
          </a:prstGeom>
          <a:noFill/>
          <a:ln/>
        </p:spPr>
        <p:txBody>
          <a:bodyPr vert="horz" wrap="square" lIns="0" tIns="0" rIns="0" bIns="0" rtlCol="0" anchor="t"/>
          <a:lstStyle/>
          <a:p>
            <a:pPr marL="0" indent="0">
              <a:lnSpc>
                <a:spcPts val="1500"/>
              </a:lnSpc>
              <a:buNone/>
            </a:pPr>
            <a:r>
              <a:rPr lang="en-US" sz="1050" dirty="0">
                <a:solidFill>
                  <a:srgbClr val="4B5563"/>
                </a:solidFill>
                <a:latin typeface="ui-sans-serif" pitchFamily="34" charset="0"/>
                <a:ea typeface="ui-sans-serif" pitchFamily="34" charset="-122"/>
                <a:cs typeface="ui-sans-serif" pitchFamily="34" charset="-120"/>
              </a:rPr>
              <a:t>Sporadic computing requirements</a:t>
            </a:r>
            <a:endParaRPr lang="en-US" sz="1050" dirty="0"/>
          </a:p>
        </p:txBody>
      </p:sp>
      <p:sp>
        <p:nvSpPr>
          <p:cNvPr id="42" name="Text 17"/>
          <p:cNvSpPr/>
          <p:nvPr/>
        </p:nvSpPr>
        <p:spPr>
          <a:xfrm>
            <a:off x="3048000" y="5600700"/>
            <a:ext cx="2932688" cy="190500"/>
          </a:xfrm>
          <a:prstGeom prst="rect">
            <a:avLst/>
          </a:prstGeom>
          <a:noFill/>
          <a:ln/>
        </p:spPr>
        <p:txBody>
          <a:bodyPr vert="horz" wrap="square" lIns="0" tIns="0" rIns="0" bIns="0" rtlCol="0" anchor="t"/>
          <a:lstStyle/>
          <a:p>
            <a:pPr marL="0" indent="0">
              <a:lnSpc>
                <a:spcPts val="1500"/>
              </a:lnSpc>
              <a:buNone/>
            </a:pPr>
            <a:r>
              <a:rPr lang="en-US" sz="1050" b="1" dirty="0">
                <a:solidFill>
                  <a:srgbClr val="4B5563"/>
                </a:solidFill>
                <a:latin typeface="ui-sans-serif" pitchFamily="34" charset="0"/>
                <a:ea typeface="ui-sans-serif" pitchFamily="34" charset="-122"/>
                <a:cs typeface="ui-sans-serif" pitchFamily="34" charset="-120"/>
              </a:rPr>
              <a:t>Pay-as-you-go:</a:t>
            </a:r>
            <a:r>
              <a:rPr lang="en-US" sz="1050" dirty="0">
                <a:solidFill>
                  <a:srgbClr val="4B5563"/>
                </a:solidFill>
                <a:latin typeface="ui-sans-serif" pitchFamily="34" charset="0"/>
                <a:ea typeface="ui-sans-serif" pitchFamily="34" charset="-122"/>
                <a:cs typeface="ui-sans-serif" pitchFamily="34" charset="-120"/>
              </a:rPr>
              <a:t> No minimum terms</a:t>
            </a:r>
            <a:endParaRPr lang="en-US" sz="1050" dirty="0"/>
          </a:p>
        </p:txBody>
      </p:sp>
      <p:sp>
        <p:nvSpPr>
          <p:cNvPr id="43" name="Text 18"/>
          <p:cNvSpPr/>
          <p:nvPr/>
        </p:nvSpPr>
        <p:spPr>
          <a:xfrm>
            <a:off x="3048000" y="5791200"/>
            <a:ext cx="2932688" cy="190500"/>
          </a:xfrm>
          <a:prstGeom prst="rect">
            <a:avLst/>
          </a:prstGeom>
          <a:noFill/>
          <a:ln/>
        </p:spPr>
        <p:txBody>
          <a:bodyPr vert="horz" wrap="square" lIns="0" tIns="0" rIns="0" bIns="0" rtlCol="0" anchor="t"/>
          <a:lstStyle/>
          <a:p>
            <a:pPr marL="0" indent="0">
              <a:lnSpc>
                <a:spcPts val="1500"/>
              </a:lnSpc>
              <a:buNone/>
            </a:pPr>
            <a:r>
              <a:rPr lang="en-US" sz="1050" b="1" dirty="0">
                <a:solidFill>
                  <a:srgbClr val="4B5563"/>
                </a:solidFill>
                <a:latin typeface="ui-sans-serif" pitchFamily="34" charset="0"/>
                <a:ea typeface="ui-sans-serif" pitchFamily="34" charset="-122"/>
                <a:cs typeface="ui-sans-serif" pitchFamily="34" charset="-120"/>
              </a:rPr>
              <a:t>Flexible:</a:t>
            </a:r>
            <a:r>
              <a:rPr lang="en-US" sz="1050" dirty="0">
                <a:solidFill>
                  <a:srgbClr val="4B5563"/>
                </a:solidFill>
                <a:latin typeface="ui-sans-serif" pitchFamily="34" charset="0"/>
                <a:ea typeface="ui-sans-serif" pitchFamily="34" charset="-122"/>
                <a:cs typeface="ui-sans-serif" pitchFamily="34" charset="-120"/>
              </a:rPr>
              <a:t> Start/stop as needed</a:t>
            </a:r>
            <a:endParaRPr lang="en-US" sz="105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pic>
        <p:nvPicPr>
          <p:cNvPr id="3" name="Image 1" descr="preencoded.png"/>
          <p:cNvPicPr>
            <a:picLocks noChangeAspect="1"/>
          </p:cNvPicPr>
          <p:nvPr/>
        </p:nvPicPr>
        <p:blipFill>
          <a:blip r:embed="rId4"/>
          <a:stretch>
            <a:fillRect/>
          </a:stretch>
        </p:blipFill>
        <p:spPr>
          <a:xfrm>
            <a:off x="0" y="0"/>
            <a:ext cx="12192000" cy="304800"/>
          </a:xfrm>
          <a:prstGeom prst="rect">
            <a:avLst/>
          </a:prstGeom>
        </p:spPr>
      </p:pic>
      <p:pic>
        <p:nvPicPr>
          <p:cNvPr id="4" name="Image 2" descr="preencoded.png"/>
          <p:cNvPicPr>
            <a:picLocks noChangeAspect="1"/>
          </p:cNvPicPr>
          <p:nvPr/>
        </p:nvPicPr>
        <p:blipFill>
          <a:blip r:embed="rId5"/>
          <a:stretch>
            <a:fillRect/>
          </a:stretch>
        </p:blipFill>
        <p:spPr>
          <a:xfrm>
            <a:off x="609600" y="1066800"/>
            <a:ext cx="952500" cy="38100"/>
          </a:xfrm>
          <a:prstGeom prst="rect">
            <a:avLst/>
          </a:prstGeom>
        </p:spPr>
      </p:pic>
      <p:pic>
        <p:nvPicPr>
          <p:cNvPr id="5" name="Image 3" descr="preencoded.png"/>
          <p:cNvPicPr>
            <a:picLocks noChangeAspect="1"/>
          </p:cNvPicPr>
          <p:nvPr/>
        </p:nvPicPr>
        <p:blipFill>
          <a:blip r:embed="rId6"/>
          <a:stretch>
            <a:fillRect/>
          </a:stretch>
        </p:blipFill>
        <p:spPr>
          <a:xfrm>
            <a:off x="609600" y="1676400"/>
            <a:ext cx="5181600" cy="762000"/>
          </a:xfrm>
          <a:prstGeom prst="rect">
            <a:avLst/>
          </a:prstGeom>
        </p:spPr>
      </p:pic>
      <p:pic>
        <p:nvPicPr>
          <p:cNvPr id="6" name="Image 4" descr="preencoded.png"/>
          <p:cNvPicPr>
            <a:picLocks noChangeAspect="1"/>
          </p:cNvPicPr>
          <p:nvPr/>
        </p:nvPicPr>
        <p:blipFill>
          <a:blip r:embed="rId7"/>
          <a:stretch>
            <a:fillRect/>
          </a:stretch>
        </p:blipFill>
        <p:spPr>
          <a:xfrm>
            <a:off x="762000" y="1866900"/>
            <a:ext cx="200025" cy="304800"/>
          </a:xfrm>
          <a:prstGeom prst="rect">
            <a:avLst/>
          </a:prstGeom>
        </p:spPr>
      </p:pic>
      <p:pic>
        <p:nvPicPr>
          <p:cNvPr id="7" name="Image 5" descr="preencoded.png"/>
          <p:cNvPicPr>
            <a:picLocks noChangeAspect="1"/>
          </p:cNvPicPr>
          <p:nvPr/>
        </p:nvPicPr>
        <p:blipFill>
          <a:blip r:embed="rId8"/>
          <a:stretch>
            <a:fillRect/>
          </a:stretch>
        </p:blipFill>
        <p:spPr>
          <a:xfrm>
            <a:off x="609600" y="2667000"/>
            <a:ext cx="2514600" cy="1409700"/>
          </a:xfrm>
          <a:prstGeom prst="rect">
            <a:avLst/>
          </a:prstGeom>
        </p:spPr>
      </p:pic>
      <p:pic>
        <p:nvPicPr>
          <p:cNvPr id="8" name="Image 6" descr="preencoded.png"/>
          <p:cNvPicPr>
            <a:picLocks noChangeAspect="1"/>
          </p:cNvPicPr>
          <p:nvPr/>
        </p:nvPicPr>
        <p:blipFill>
          <a:blip r:embed="rId9"/>
          <a:stretch>
            <a:fillRect/>
          </a:stretch>
        </p:blipFill>
        <p:spPr>
          <a:xfrm>
            <a:off x="762000" y="2819400"/>
            <a:ext cx="190500" cy="266700"/>
          </a:xfrm>
          <a:prstGeom prst="rect">
            <a:avLst/>
          </a:prstGeom>
        </p:spPr>
      </p:pic>
      <p:pic>
        <p:nvPicPr>
          <p:cNvPr id="9" name="Image 7" descr="preencoded.png"/>
          <p:cNvPicPr>
            <a:picLocks noChangeAspect="1"/>
          </p:cNvPicPr>
          <p:nvPr/>
        </p:nvPicPr>
        <p:blipFill>
          <a:blip r:embed="rId10"/>
          <a:stretch>
            <a:fillRect/>
          </a:stretch>
        </p:blipFill>
        <p:spPr>
          <a:xfrm>
            <a:off x="838200" y="3219450"/>
            <a:ext cx="66675" cy="133350"/>
          </a:xfrm>
          <a:prstGeom prst="rect">
            <a:avLst/>
          </a:prstGeom>
        </p:spPr>
      </p:pic>
      <p:pic>
        <p:nvPicPr>
          <p:cNvPr id="10" name="Image 8" descr="preencoded.png"/>
          <p:cNvPicPr>
            <a:picLocks noChangeAspect="1"/>
          </p:cNvPicPr>
          <p:nvPr/>
        </p:nvPicPr>
        <p:blipFill>
          <a:blip r:embed="rId10"/>
          <a:stretch>
            <a:fillRect/>
          </a:stretch>
        </p:blipFill>
        <p:spPr>
          <a:xfrm>
            <a:off x="838200" y="3486150"/>
            <a:ext cx="66675" cy="133350"/>
          </a:xfrm>
          <a:prstGeom prst="rect">
            <a:avLst/>
          </a:prstGeom>
        </p:spPr>
      </p:pic>
      <p:pic>
        <p:nvPicPr>
          <p:cNvPr id="11" name="Image 9" descr="preencoded.png"/>
          <p:cNvPicPr>
            <a:picLocks noChangeAspect="1"/>
          </p:cNvPicPr>
          <p:nvPr/>
        </p:nvPicPr>
        <p:blipFill>
          <a:blip r:embed="rId10"/>
          <a:stretch>
            <a:fillRect/>
          </a:stretch>
        </p:blipFill>
        <p:spPr>
          <a:xfrm>
            <a:off x="838200" y="3752850"/>
            <a:ext cx="66675" cy="133350"/>
          </a:xfrm>
          <a:prstGeom prst="rect">
            <a:avLst/>
          </a:prstGeom>
        </p:spPr>
      </p:pic>
      <p:pic>
        <p:nvPicPr>
          <p:cNvPr id="12" name="Image 10" descr="preencoded.png"/>
          <p:cNvPicPr>
            <a:picLocks noChangeAspect="1"/>
          </p:cNvPicPr>
          <p:nvPr/>
        </p:nvPicPr>
        <p:blipFill>
          <a:blip r:embed="rId11"/>
          <a:stretch>
            <a:fillRect/>
          </a:stretch>
        </p:blipFill>
        <p:spPr>
          <a:xfrm>
            <a:off x="3276600" y="2667000"/>
            <a:ext cx="2514600" cy="1409700"/>
          </a:xfrm>
          <a:prstGeom prst="rect">
            <a:avLst/>
          </a:prstGeom>
        </p:spPr>
      </p:pic>
      <p:pic>
        <p:nvPicPr>
          <p:cNvPr id="13" name="Image 11" descr="preencoded.png"/>
          <p:cNvPicPr>
            <a:picLocks noChangeAspect="1"/>
          </p:cNvPicPr>
          <p:nvPr/>
        </p:nvPicPr>
        <p:blipFill>
          <a:blip r:embed="rId12"/>
          <a:stretch>
            <a:fillRect/>
          </a:stretch>
        </p:blipFill>
        <p:spPr>
          <a:xfrm>
            <a:off x="3429000" y="2819400"/>
            <a:ext cx="190500" cy="266700"/>
          </a:xfrm>
          <a:prstGeom prst="rect">
            <a:avLst/>
          </a:prstGeom>
        </p:spPr>
      </p:pic>
      <p:pic>
        <p:nvPicPr>
          <p:cNvPr id="14" name="Image 12" descr="preencoded.png"/>
          <p:cNvPicPr>
            <a:picLocks noChangeAspect="1"/>
          </p:cNvPicPr>
          <p:nvPr/>
        </p:nvPicPr>
        <p:blipFill>
          <a:blip r:embed="rId10"/>
          <a:stretch>
            <a:fillRect/>
          </a:stretch>
        </p:blipFill>
        <p:spPr>
          <a:xfrm>
            <a:off x="3505200" y="3219450"/>
            <a:ext cx="66675" cy="133350"/>
          </a:xfrm>
          <a:prstGeom prst="rect">
            <a:avLst/>
          </a:prstGeom>
        </p:spPr>
      </p:pic>
      <p:pic>
        <p:nvPicPr>
          <p:cNvPr id="15" name="Image 13" descr="preencoded.png"/>
          <p:cNvPicPr>
            <a:picLocks noChangeAspect="1"/>
          </p:cNvPicPr>
          <p:nvPr/>
        </p:nvPicPr>
        <p:blipFill>
          <a:blip r:embed="rId10"/>
          <a:stretch>
            <a:fillRect/>
          </a:stretch>
        </p:blipFill>
        <p:spPr>
          <a:xfrm>
            <a:off x="3505200" y="3486150"/>
            <a:ext cx="66675" cy="133350"/>
          </a:xfrm>
          <a:prstGeom prst="rect">
            <a:avLst/>
          </a:prstGeom>
        </p:spPr>
      </p:pic>
      <p:pic>
        <p:nvPicPr>
          <p:cNvPr id="16" name="Image 14" descr="preencoded.png"/>
          <p:cNvPicPr>
            <a:picLocks noChangeAspect="1"/>
          </p:cNvPicPr>
          <p:nvPr/>
        </p:nvPicPr>
        <p:blipFill>
          <a:blip r:embed="rId10"/>
          <a:stretch>
            <a:fillRect/>
          </a:stretch>
        </p:blipFill>
        <p:spPr>
          <a:xfrm>
            <a:off x="3505200" y="3752850"/>
            <a:ext cx="66675" cy="133350"/>
          </a:xfrm>
          <a:prstGeom prst="rect">
            <a:avLst/>
          </a:prstGeom>
        </p:spPr>
      </p:pic>
      <p:pic>
        <p:nvPicPr>
          <p:cNvPr id="17" name="Image 15" descr="preencoded.png"/>
          <p:cNvPicPr>
            <a:picLocks noChangeAspect="1"/>
          </p:cNvPicPr>
          <p:nvPr/>
        </p:nvPicPr>
        <p:blipFill>
          <a:blip r:embed="rId13"/>
          <a:stretch>
            <a:fillRect/>
          </a:stretch>
        </p:blipFill>
        <p:spPr>
          <a:xfrm>
            <a:off x="6400800" y="1676400"/>
            <a:ext cx="5181600" cy="533400"/>
          </a:xfrm>
          <a:prstGeom prst="rect">
            <a:avLst/>
          </a:prstGeom>
        </p:spPr>
      </p:pic>
      <p:pic>
        <p:nvPicPr>
          <p:cNvPr id="18" name="Image 16" descr="preencoded.png"/>
          <p:cNvPicPr>
            <a:picLocks noChangeAspect="1"/>
          </p:cNvPicPr>
          <p:nvPr/>
        </p:nvPicPr>
        <p:blipFill>
          <a:blip r:embed="rId14"/>
          <a:stretch>
            <a:fillRect/>
          </a:stretch>
        </p:blipFill>
        <p:spPr>
          <a:xfrm>
            <a:off x="6400800" y="2743200"/>
            <a:ext cx="5181600" cy="533400"/>
          </a:xfrm>
          <a:prstGeom prst="rect">
            <a:avLst/>
          </a:prstGeom>
        </p:spPr>
      </p:pic>
      <p:pic>
        <p:nvPicPr>
          <p:cNvPr id="19" name="Image 17" descr="preencoded.png"/>
          <p:cNvPicPr>
            <a:picLocks noChangeAspect="1"/>
          </p:cNvPicPr>
          <p:nvPr/>
        </p:nvPicPr>
        <p:blipFill>
          <a:blip r:embed="rId15"/>
          <a:stretch>
            <a:fillRect/>
          </a:stretch>
        </p:blipFill>
        <p:spPr>
          <a:xfrm>
            <a:off x="6400800" y="4457700"/>
            <a:ext cx="2533650" cy="685800"/>
          </a:xfrm>
          <a:prstGeom prst="rect">
            <a:avLst/>
          </a:prstGeom>
        </p:spPr>
      </p:pic>
      <p:pic>
        <p:nvPicPr>
          <p:cNvPr id="20" name="Image 18" descr="preencoded.png"/>
          <p:cNvPicPr>
            <a:picLocks noChangeAspect="1"/>
          </p:cNvPicPr>
          <p:nvPr/>
        </p:nvPicPr>
        <p:blipFill>
          <a:blip r:embed="rId16"/>
          <a:stretch>
            <a:fillRect/>
          </a:stretch>
        </p:blipFill>
        <p:spPr>
          <a:xfrm>
            <a:off x="6515100" y="4667250"/>
            <a:ext cx="190500" cy="266700"/>
          </a:xfrm>
          <a:prstGeom prst="rect">
            <a:avLst/>
          </a:prstGeom>
        </p:spPr>
      </p:pic>
      <p:pic>
        <p:nvPicPr>
          <p:cNvPr id="21" name="Image 19" descr="preencoded.png"/>
          <p:cNvPicPr>
            <a:picLocks noChangeAspect="1"/>
          </p:cNvPicPr>
          <p:nvPr/>
        </p:nvPicPr>
        <p:blipFill>
          <a:blip r:embed="rId17"/>
          <a:stretch>
            <a:fillRect/>
          </a:stretch>
        </p:blipFill>
        <p:spPr>
          <a:xfrm>
            <a:off x="9048750" y="4457700"/>
            <a:ext cx="2533650" cy="685800"/>
          </a:xfrm>
          <a:prstGeom prst="rect">
            <a:avLst/>
          </a:prstGeom>
        </p:spPr>
      </p:pic>
      <p:pic>
        <p:nvPicPr>
          <p:cNvPr id="22" name="Image 20" descr="preencoded.png"/>
          <p:cNvPicPr>
            <a:picLocks noChangeAspect="1"/>
          </p:cNvPicPr>
          <p:nvPr/>
        </p:nvPicPr>
        <p:blipFill>
          <a:blip r:embed="rId18"/>
          <a:stretch>
            <a:fillRect/>
          </a:stretch>
        </p:blipFill>
        <p:spPr>
          <a:xfrm>
            <a:off x="9163050" y="4667250"/>
            <a:ext cx="190500" cy="266700"/>
          </a:xfrm>
          <a:prstGeom prst="rect">
            <a:avLst/>
          </a:prstGeom>
        </p:spPr>
      </p:pic>
      <p:pic>
        <p:nvPicPr>
          <p:cNvPr id="23" name="Image 21" descr="preencoded.png"/>
          <p:cNvPicPr>
            <a:picLocks noChangeAspect="1"/>
          </p:cNvPicPr>
          <p:nvPr/>
        </p:nvPicPr>
        <p:blipFill>
          <a:blip r:embed="rId15"/>
          <a:stretch>
            <a:fillRect/>
          </a:stretch>
        </p:blipFill>
        <p:spPr>
          <a:xfrm>
            <a:off x="6400800" y="5257800"/>
            <a:ext cx="2533650" cy="685800"/>
          </a:xfrm>
          <a:prstGeom prst="rect">
            <a:avLst/>
          </a:prstGeom>
        </p:spPr>
      </p:pic>
      <p:pic>
        <p:nvPicPr>
          <p:cNvPr id="24" name="Image 22" descr="preencoded.png"/>
          <p:cNvPicPr>
            <a:picLocks noChangeAspect="1"/>
          </p:cNvPicPr>
          <p:nvPr/>
        </p:nvPicPr>
        <p:blipFill>
          <a:blip r:embed="rId19"/>
          <a:stretch>
            <a:fillRect/>
          </a:stretch>
        </p:blipFill>
        <p:spPr>
          <a:xfrm>
            <a:off x="6515100" y="5467350"/>
            <a:ext cx="219075" cy="266700"/>
          </a:xfrm>
          <a:prstGeom prst="rect">
            <a:avLst/>
          </a:prstGeom>
        </p:spPr>
      </p:pic>
      <p:pic>
        <p:nvPicPr>
          <p:cNvPr id="25" name="Image 23" descr="preencoded.png"/>
          <p:cNvPicPr>
            <a:picLocks noChangeAspect="1"/>
          </p:cNvPicPr>
          <p:nvPr/>
        </p:nvPicPr>
        <p:blipFill>
          <a:blip r:embed="rId17"/>
          <a:stretch>
            <a:fillRect/>
          </a:stretch>
        </p:blipFill>
        <p:spPr>
          <a:xfrm>
            <a:off x="9048750" y="5257800"/>
            <a:ext cx="2533650" cy="685800"/>
          </a:xfrm>
          <a:prstGeom prst="rect">
            <a:avLst/>
          </a:prstGeom>
        </p:spPr>
      </p:pic>
      <p:pic>
        <p:nvPicPr>
          <p:cNvPr id="26" name="Image 24" descr="preencoded.png"/>
          <p:cNvPicPr>
            <a:picLocks noChangeAspect="1"/>
          </p:cNvPicPr>
          <p:nvPr/>
        </p:nvPicPr>
        <p:blipFill>
          <a:blip r:embed="rId20"/>
          <a:stretch>
            <a:fillRect/>
          </a:stretch>
        </p:blipFill>
        <p:spPr>
          <a:xfrm>
            <a:off x="9163050" y="5467350"/>
            <a:ext cx="142875" cy="266700"/>
          </a:xfrm>
          <a:prstGeom prst="rect">
            <a:avLst/>
          </a:prstGeom>
        </p:spPr>
      </p:pic>
      <p:sp>
        <p:nvSpPr>
          <p:cNvPr id="28" name="Text 0"/>
          <p:cNvSpPr/>
          <p:nvPr/>
        </p:nvSpPr>
        <p:spPr>
          <a:xfrm>
            <a:off x="609600" y="609600"/>
            <a:ext cx="10972800" cy="381000"/>
          </a:xfrm>
          <a:prstGeom prst="rect">
            <a:avLst/>
          </a:prstGeom>
          <a:noFill/>
          <a:ln/>
        </p:spPr>
        <p:txBody>
          <a:bodyPr vert="horz" wrap="square" lIns="0" tIns="0" rIns="0" bIns="0" rtlCol="0" anchor="t"/>
          <a:lstStyle/>
          <a:p>
            <a:pPr marL="0" indent="0">
              <a:lnSpc>
                <a:spcPts val="3000"/>
              </a:lnSpc>
              <a:buNone/>
            </a:pPr>
            <a:r>
              <a:rPr lang="en-US" sz="2700" b="1" dirty="0">
                <a:solidFill>
                  <a:srgbClr val="232F3E"/>
                </a:solidFill>
                <a:latin typeface="ui-sans-serif" pitchFamily="34" charset="0"/>
                <a:ea typeface="ui-sans-serif" pitchFamily="34" charset="-122"/>
                <a:cs typeface="ui-sans-serif" pitchFamily="34" charset="-120"/>
              </a:rPr>
              <a:t>Reserved Instances (RIs)</a:t>
            </a:r>
            <a:endParaRPr lang="en-US" sz="2700" dirty="0"/>
          </a:p>
        </p:txBody>
      </p:sp>
      <p:sp>
        <p:nvSpPr>
          <p:cNvPr id="29" name="Text 1"/>
          <p:cNvSpPr/>
          <p:nvPr/>
        </p:nvSpPr>
        <p:spPr>
          <a:xfrm>
            <a:off x="609600" y="1257300"/>
            <a:ext cx="5181600" cy="304800"/>
          </a:xfrm>
          <a:prstGeom prst="rect">
            <a:avLst/>
          </a:prstGeom>
          <a:noFill/>
          <a:ln/>
        </p:spPr>
        <p:txBody>
          <a:bodyPr vert="horz" wrap="square" lIns="0" tIns="0" rIns="0" bIns="0" rtlCol="0" anchor="t"/>
          <a:lstStyle/>
          <a:p>
            <a:pPr marL="0" indent="0">
              <a:lnSpc>
                <a:spcPts val="2400"/>
              </a:lnSpc>
              <a:buNone/>
            </a:pPr>
            <a:r>
              <a:rPr lang="en-US" sz="1800" b="1" dirty="0">
                <a:solidFill>
                  <a:srgbClr val="232F3E"/>
                </a:solidFill>
                <a:latin typeface="ui-sans-serif" pitchFamily="34" charset="0"/>
                <a:ea typeface="ui-sans-serif" pitchFamily="34" charset="-122"/>
                <a:cs typeface="ui-sans-serif" pitchFamily="34" charset="-120"/>
              </a:rPr>
              <a:t>Overview</a:t>
            </a:r>
            <a:endParaRPr lang="en-US" sz="1800" dirty="0"/>
          </a:p>
        </p:txBody>
      </p:sp>
      <p:sp>
        <p:nvSpPr>
          <p:cNvPr id="30" name="Text 2"/>
          <p:cNvSpPr/>
          <p:nvPr/>
        </p:nvSpPr>
        <p:spPr>
          <a:xfrm>
            <a:off x="1114425" y="1828800"/>
            <a:ext cx="5041166" cy="228600"/>
          </a:xfrm>
          <a:prstGeom prst="rect">
            <a:avLst/>
          </a:prstGeom>
          <a:noFill/>
          <a:ln/>
        </p:spPr>
        <p:txBody>
          <a:bodyPr vert="horz" wrap="square" lIns="0" tIns="0" rIns="0" bIns="0" rtlCol="0" anchor="t"/>
          <a:lstStyle/>
          <a:p>
            <a:pPr marL="0" indent="0">
              <a:lnSpc>
                <a:spcPts val="1800"/>
              </a:lnSpc>
              <a:buNone/>
            </a:pPr>
            <a:r>
              <a:rPr lang="en-US" sz="1200" dirty="0">
                <a:solidFill>
                  <a:srgbClr val="374151"/>
                </a:solidFill>
                <a:latin typeface="ui-sans-serif" pitchFamily="34" charset="0"/>
                <a:ea typeface="ui-sans-serif" pitchFamily="34" charset="-122"/>
                <a:cs typeface="ui-sans-serif" pitchFamily="34" charset="-120"/>
              </a:rPr>
              <a:t>Commit to specific instance configuration for 1-3 years</a:t>
            </a:r>
            <a:endParaRPr lang="en-US" sz="1200" dirty="0"/>
          </a:p>
        </p:txBody>
      </p:sp>
      <p:sp>
        <p:nvSpPr>
          <p:cNvPr id="31" name="Text 3"/>
          <p:cNvSpPr/>
          <p:nvPr/>
        </p:nvSpPr>
        <p:spPr>
          <a:xfrm>
            <a:off x="1114425" y="2057400"/>
            <a:ext cx="5041166" cy="228600"/>
          </a:xfrm>
          <a:prstGeom prst="rect">
            <a:avLst/>
          </a:prstGeom>
          <a:noFill/>
          <a:ln/>
        </p:spPr>
        <p:txBody>
          <a:bodyPr vert="horz" wrap="square" lIns="0" tIns="0" rIns="0" bIns="0" rtlCol="0" anchor="t"/>
          <a:lstStyle/>
          <a:p>
            <a:pPr marL="0" indent="0">
              <a:lnSpc>
                <a:spcPts val="1800"/>
              </a:lnSpc>
              <a:buNone/>
            </a:pPr>
            <a:r>
              <a:rPr lang="en-US" sz="1200" dirty="0">
                <a:solidFill>
                  <a:srgbClr val="374151"/>
                </a:solidFill>
                <a:latin typeface="ui-sans-serif" pitchFamily="34" charset="0"/>
                <a:ea typeface="ui-sans-serif" pitchFamily="34" charset="-122"/>
                <a:cs typeface="ui-sans-serif" pitchFamily="34" charset="-120"/>
              </a:rPr>
              <a:t>Get up to </a:t>
            </a:r>
            <a:r>
              <a:rPr lang="en-US" sz="1200" b="1" dirty="0">
                <a:solidFill>
                  <a:srgbClr val="374151"/>
                </a:solidFill>
                <a:latin typeface="ui-sans-serif" pitchFamily="34" charset="0"/>
                <a:ea typeface="ui-sans-serif" pitchFamily="34" charset="-122"/>
                <a:cs typeface="ui-sans-serif" pitchFamily="34" charset="-120"/>
              </a:rPr>
              <a:t>72%</a:t>
            </a:r>
            <a:r>
              <a:rPr lang="en-US" sz="1200" dirty="0">
                <a:solidFill>
                  <a:srgbClr val="374151"/>
                </a:solidFill>
                <a:latin typeface="ui-sans-serif" pitchFamily="34" charset="0"/>
                <a:ea typeface="ui-sans-serif" pitchFamily="34" charset="-122"/>
                <a:cs typeface="ui-sans-serif" pitchFamily="34" charset="-120"/>
              </a:rPr>
              <a:t> discount vs On-Demand</a:t>
            </a:r>
            <a:endParaRPr lang="en-US" sz="1200" dirty="0"/>
          </a:p>
        </p:txBody>
      </p:sp>
      <p:sp>
        <p:nvSpPr>
          <p:cNvPr id="32" name="Text 4"/>
          <p:cNvSpPr/>
          <p:nvPr/>
        </p:nvSpPr>
        <p:spPr>
          <a:xfrm>
            <a:off x="1066800" y="2819400"/>
            <a:ext cx="1495901" cy="266700"/>
          </a:xfrm>
          <a:prstGeom prst="rect">
            <a:avLst/>
          </a:prstGeom>
          <a:noFill/>
          <a:ln/>
        </p:spPr>
        <p:txBody>
          <a:bodyPr vert="horz" wrap="square" lIns="0" tIns="0" rIns="0" bIns="0" rtlCol="0" anchor="t"/>
          <a:lstStyle/>
          <a:p>
            <a:pPr marL="0" indent="0">
              <a:lnSpc>
                <a:spcPts val="2100"/>
              </a:lnSpc>
              <a:buNone/>
            </a:pPr>
            <a:r>
              <a:rPr lang="en-US" sz="1350" b="1" dirty="0">
                <a:solidFill>
                  <a:srgbClr val="232F3E"/>
                </a:solidFill>
                <a:latin typeface="ui-sans-serif" pitchFamily="34" charset="0"/>
                <a:ea typeface="ui-sans-serif" pitchFamily="34" charset="-122"/>
                <a:cs typeface="ui-sans-serif" pitchFamily="34" charset="-120"/>
              </a:rPr>
              <a:t>Standard RIs</a:t>
            </a:r>
            <a:endParaRPr lang="en-US" sz="1350" dirty="0"/>
          </a:p>
        </p:txBody>
      </p:sp>
      <p:sp>
        <p:nvSpPr>
          <p:cNvPr id="33" name="Text 5"/>
          <p:cNvSpPr/>
          <p:nvPr/>
        </p:nvSpPr>
        <p:spPr>
          <a:xfrm>
            <a:off x="752475" y="3200400"/>
            <a:ext cx="2788920" cy="190500"/>
          </a:xfrm>
          <a:prstGeom prst="rect">
            <a:avLst/>
          </a:prstGeom>
          <a:noFill/>
          <a:ln/>
        </p:spPr>
        <p:txBody>
          <a:bodyPr vert="horz" wrap="square" lIns="0" tIns="0" rIns="0" bIns="0" rtlCol="0" anchor="t"/>
          <a:lstStyle/>
          <a:p>
            <a:pPr marL="342900" indent="-342900" algn="l">
              <a:lnSpc>
                <a:spcPts val="1500"/>
              </a:lnSpc>
              <a:buSzPct val="100000"/>
              <a:buChar char="•"/>
            </a:pPr>
            <a:r>
              <a:rPr lang="en-US" sz="1050" dirty="0">
                <a:solidFill>
                  <a:srgbClr val="4B5563"/>
                </a:solidFill>
                <a:latin typeface="ui-sans-serif" pitchFamily="34" charset="0"/>
                <a:ea typeface="ui-sans-serif" pitchFamily="34" charset="-122"/>
                <a:cs typeface="ui-sans-serif" pitchFamily="34" charset="-120"/>
              </a:rPr>
              <a:t> Significant discounts</a:t>
            </a:r>
            <a:endParaRPr lang="en-US" sz="1050" dirty="0"/>
          </a:p>
        </p:txBody>
      </p:sp>
      <p:sp>
        <p:nvSpPr>
          <p:cNvPr id="34" name="Text 6"/>
          <p:cNvSpPr/>
          <p:nvPr/>
        </p:nvSpPr>
        <p:spPr>
          <a:xfrm>
            <a:off x="752475" y="3467100"/>
            <a:ext cx="2788920" cy="190500"/>
          </a:xfrm>
          <a:prstGeom prst="rect">
            <a:avLst/>
          </a:prstGeom>
          <a:noFill/>
          <a:ln/>
        </p:spPr>
        <p:txBody>
          <a:bodyPr vert="horz" wrap="square" lIns="0" tIns="0" rIns="0" bIns="0" rtlCol="0" anchor="t"/>
          <a:lstStyle/>
          <a:p>
            <a:pPr marL="342900" indent="-342900" algn="l">
              <a:lnSpc>
                <a:spcPts val="1500"/>
              </a:lnSpc>
              <a:buSzPct val="100000"/>
              <a:buChar char="•"/>
            </a:pPr>
            <a:r>
              <a:rPr lang="en-US" sz="1050" dirty="0">
                <a:solidFill>
                  <a:srgbClr val="4B5563"/>
                </a:solidFill>
                <a:latin typeface="ui-sans-serif" pitchFamily="34" charset="0"/>
                <a:ea typeface="ui-sans-serif" pitchFamily="34" charset="-122"/>
                <a:cs typeface="ui-sans-serif" pitchFamily="34" charset="-120"/>
              </a:rPr>
              <a:t> Change AZ, instance size</a:t>
            </a:r>
            <a:endParaRPr lang="en-US" sz="1050" dirty="0"/>
          </a:p>
        </p:txBody>
      </p:sp>
      <p:sp>
        <p:nvSpPr>
          <p:cNvPr id="35" name="Text 7"/>
          <p:cNvSpPr/>
          <p:nvPr/>
        </p:nvSpPr>
        <p:spPr>
          <a:xfrm>
            <a:off x="752475" y="3733800"/>
            <a:ext cx="2788920" cy="190500"/>
          </a:xfrm>
          <a:prstGeom prst="rect">
            <a:avLst/>
          </a:prstGeom>
          <a:noFill/>
          <a:ln/>
        </p:spPr>
        <p:txBody>
          <a:bodyPr vert="horz" wrap="square" lIns="0" tIns="0" rIns="0" bIns="0" rtlCol="0" anchor="t"/>
          <a:lstStyle/>
          <a:p>
            <a:pPr marL="342900" indent="-342900" algn="l">
              <a:lnSpc>
                <a:spcPts val="1500"/>
              </a:lnSpc>
              <a:buSzPct val="100000"/>
              <a:buChar char="•"/>
            </a:pPr>
            <a:r>
              <a:rPr lang="en-US" sz="1050" dirty="0">
                <a:solidFill>
                  <a:srgbClr val="4B5563"/>
                </a:solidFill>
                <a:latin typeface="ui-sans-serif" pitchFamily="34" charset="0"/>
                <a:ea typeface="ui-sans-serif" pitchFamily="34" charset="-122"/>
                <a:cs typeface="ui-sans-serif" pitchFamily="34" charset="-120"/>
              </a:rPr>
              <a:t> Flexible networking</a:t>
            </a:r>
            <a:endParaRPr lang="en-US" sz="1050" dirty="0"/>
          </a:p>
        </p:txBody>
      </p:sp>
      <p:sp>
        <p:nvSpPr>
          <p:cNvPr id="36" name="Text 8"/>
          <p:cNvSpPr/>
          <p:nvPr/>
        </p:nvSpPr>
        <p:spPr>
          <a:xfrm>
            <a:off x="3733800" y="2819400"/>
            <a:ext cx="1769328" cy="266700"/>
          </a:xfrm>
          <a:prstGeom prst="rect">
            <a:avLst/>
          </a:prstGeom>
          <a:noFill/>
          <a:ln/>
        </p:spPr>
        <p:txBody>
          <a:bodyPr vert="horz" wrap="square" lIns="0" tIns="0" rIns="0" bIns="0" rtlCol="0" anchor="t"/>
          <a:lstStyle/>
          <a:p>
            <a:pPr marL="0" indent="0">
              <a:lnSpc>
                <a:spcPts val="2100"/>
              </a:lnSpc>
              <a:buNone/>
            </a:pPr>
            <a:r>
              <a:rPr lang="en-US" sz="1350" b="1" dirty="0">
                <a:solidFill>
                  <a:srgbClr val="232F3E"/>
                </a:solidFill>
                <a:latin typeface="ui-sans-serif" pitchFamily="34" charset="0"/>
                <a:ea typeface="ui-sans-serif" pitchFamily="34" charset="-122"/>
                <a:cs typeface="ui-sans-serif" pitchFamily="34" charset="-120"/>
              </a:rPr>
              <a:t>Convertible RIs</a:t>
            </a:r>
            <a:endParaRPr lang="en-US" sz="1350" dirty="0"/>
          </a:p>
        </p:txBody>
      </p:sp>
      <p:sp>
        <p:nvSpPr>
          <p:cNvPr id="37" name="Text 9"/>
          <p:cNvSpPr/>
          <p:nvPr/>
        </p:nvSpPr>
        <p:spPr>
          <a:xfrm>
            <a:off x="3419475" y="3200400"/>
            <a:ext cx="2788920" cy="190500"/>
          </a:xfrm>
          <a:prstGeom prst="rect">
            <a:avLst/>
          </a:prstGeom>
          <a:noFill/>
          <a:ln/>
        </p:spPr>
        <p:txBody>
          <a:bodyPr vert="horz" wrap="square" lIns="0" tIns="0" rIns="0" bIns="0" rtlCol="0" anchor="t"/>
          <a:lstStyle/>
          <a:p>
            <a:pPr marL="342900" indent="-342900" algn="l">
              <a:lnSpc>
                <a:spcPts val="1500"/>
              </a:lnSpc>
              <a:buSzPct val="100000"/>
              <a:buChar char="•"/>
            </a:pPr>
            <a:r>
              <a:rPr lang="en-US" sz="1050" dirty="0">
                <a:solidFill>
                  <a:srgbClr val="4B5563"/>
                </a:solidFill>
                <a:latin typeface="ui-sans-serif" pitchFamily="34" charset="0"/>
                <a:ea typeface="ui-sans-serif" pitchFamily="34" charset="-122"/>
                <a:cs typeface="ui-sans-serif" pitchFamily="34" charset="-120"/>
              </a:rPr>
              <a:t> More flexibility</a:t>
            </a:r>
            <a:endParaRPr lang="en-US" sz="1050" dirty="0"/>
          </a:p>
        </p:txBody>
      </p:sp>
      <p:sp>
        <p:nvSpPr>
          <p:cNvPr id="38" name="Text 10"/>
          <p:cNvSpPr/>
          <p:nvPr/>
        </p:nvSpPr>
        <p:spPr>
          <a:xfrm>
            <a:off x="3419475" y="3467100"/>
            <a:ext cx="2788920" cy="190500"/>
          </a:xfrm>
          <a:prstGeom prst="rect">
            <a:avLst/>
          </a:prstGeom>
          <a:noFill/>
          <a:ln/>
        </p:spPr>
        <p:txBody>
          <a:bodyPr vert="horz" wrap="square" lIns="0" tIns="0" rIns="0" bIns="0" rtlCol="0" anchor="t"/>
          <a:lstStyle/>
          <a:p>
            <a:pPr marL="342900" indent="-342900" algn="l">
              <a:lnSpc>
                <a:spcPts val="1500"/>
              </a:lnSpc>
              <a:buSzPct val="100000"/>
              <a:buChar char="•"/>
            </a:pPr>
            <a:r>
              <a:rPr lang="en-US" sz="1050" dirty="0">
                <a:solidFill>
                  <a:srgbClr val="4B5563"/>
                </a:solidFill>
                <a:latin typeface="ui-sans-serif" pitchFamily="34" charset="0"/>
                <a:ea typeface="ui-sans-serif" pitchFamily="34" charset="-122"/>
                <a:cs typeface="ui-sans-serif" pitchFamily="34" charset="-120"/>
              </a:rPr>
              <a:t> Change instance family</a:t>
            </a:r>
            <a:endParaRPr lang="en-US" sz="1050" dirty="0"/>
          </a:p>
        </p:txBody>
      </p:sp>
      <p:sp>
        <p:nvSpPr>
          <p:cNvPr id="39" name="Text 11"/>
          <p:cNvSpPr/>
          <p:nvPr/>
        </p:nvSpPr>
        <p:spPr>
          <a:xfrm>
            <a:off x="3419475" y="3733800"/>
            <a:ext cx="2788920" cy="190500"/>
          </a:xfrm>
          <a:prstGeom prst="rect">
            <a:avLst/>
          </a:prstGeom>
          <a:noFill/>
          <a:ln/>
        </p:spPr>
        <p:txBody>
          <a:bodyPr vert="horz" wrap="square" lIns="0" tIns="0" rIns="0" bIns="0" rtlCol="0" anchor="t"/>
          <a:lstStyle/>
          <a:p>
            <a:pPr marL="342900" indent="-342900" algn="l">
              <a:lnSpc>
                <a:spcPts val="1500"/>
              </a:lnSpc>
              <a:buSzPct val="100000"/>
              <a:buChar char="•"/>
            </a:pPr>
            <a:r>
              <a:rPr lang="en-US" sz="1050" dirty="0">
                <a:solidFill>
                  <a:srgbClr val="4B5563"/>
                </a:solidFill>
                <a:latin typeface="ui-sans-serif" pitchFamily="34" charset="0"/>
                <a:ea typeface="ui-sans-serif" pitchFamily="34" charset="-122"/>
                <a:cs typeface="ui-sans-serif" pitchFamily="34" charset="-120"/>
              </a:rPr>
              <a:t> Change OS or tenancy</a:t>
            </a:r>
            <a:endParaRPr lang="en-US" sz="1050" dirty="0"/>
          </a:p>
        </p:txBody>
      </p:sp>
      <p:sp>
        <p:nvSpPr>
          <p:cNvPr id="40" name="Text 12"/>
          <p:cNvSpPr/>
          <p:nvPr/>
        </p:nvSpPr>
        <p:spPr>
          <a:xfrm>
            <a:off x="6400800" y="1257300"/>
            <a:ext cx="5181600" cy="304800"/>
          </a:xfrm>
          <a:prstGeom prst="rect">
            <a:avLst/>
          </a:prstGeom>
          <a:noFill/>
          <a:ln/>
        </p:spPr>
        <p:txBody>
          <a:bodyPr vert="horz" wrap="square" lIns="0" tIns="0" rIns="0" bIns="0" rtlCol="0" anchor="t"/>
          <a:lstStyle/>
          <a:p>
            <a:pPr marL="0" indent="0">
              <a:lnSpc>
                <a:spcPts val="2400"/>
              </a:lnSpc>
              <a:buNone/>
            </a:pPr>
            <a:r>
              <a:rPr lang="en-US" sz="1800" b="1" dirty="0">
                <a:solidFill>
                  <a:srgbClr val="232F3E"/>
                </a:solidFill>
                <a:latin typeface="ui-sans-serif" pitchFamily="34" charset="0"/>
                <a:ea typeface="ui-sans-serif" pitchFamily="34" charset="-122"/>
                <a:cs typeface="ui-sans-serif" pitchFamily="34" charset="-120"/>
              </a:rPr>
              <a:t>Payment Options</a:t>
            </a:r>
            <a:endParaRPr lang="en-US" sz="1800" dirty="0"/>
          </a:p>
        </p:txBody>
      </p:sp>
      <p:sp>
        <p:nvSpPr>
          <p:cNvPr id="41" name="Text 13"/>
          <p:cNvSpPr/>
          <p:nvPr/>
        </p:nvSpPr>
        <p:spPr>
          <a:xfrm>
            <a:off x="6553200" y="1676400"/>
            <a:ext cx="1403003" cy="533400"/>
          </a:xfrm>
          <a:prstGeom prst="rect">
            <a:avLst/>
          </a:prstGeom>
          <a:noFill/>
          <a:ln/>
        </p:spPr>
        <p:txBody>
          <a:bodyPr vert="horz" wrap="square" lIns="0" tIns="0" rIns="0" bIns="0" rtlCol="0" anchor="t"/>
          <a:lstStyle/>
          <a:p>
            <a:pPr marL="0" indent="0" algn="l">
              <a:lnSpc>
                <a:spcPts val="1500"/>
              </a:lnSpc>
              <a:buNone/>
            </a:pPr>
            <a:r>
              <a:rPr lang="en-US" sz="1050" b="1" dirty="0">
                <a:solidFill>
                  <a:srgbClr val="232F3E"/>
                </a:solidFill>
                <a:latin typeface="ui-sans-serif" pitchFamily="34" charset="0"/>
                <a:ea typeface="ui-sans-serif" pitchFamily="34" charset="-122"/>
                <a:cs typeface="ui-sans-serif" pitchFamily="34" charset="-120"/>
              </a:rPr>
              <a:t>Payment Option</a:t>
            </a:r>
            <a:endParaRPr lang="en-US" sz="1050" dirty="0"/>
          </a:p>
        </p:txBody>
      </p:sp>
      <p:sp>
        <p:nvSpPr>
          <p:cNvPr id="42" name="Text 14"/>
          <p:cNvSpPr/>
          <p:nvPr/>
        </p:nvSpPr>
        <p:spPr>
          <a:xfrm>
            <a:off x="7956203" y="1676400"/>
            <a:ext cx="1241971" cy="533400"/>
          </a:xfrm>
          <a:prstGeom prst="rect">
            <a:avLst/>
          </a:prstGeom>
          <a:noFill/>
          <a:ln/>
        </p:spPr>
        <p:txBody>
          <a:bodyPr vert="horz" wrap="square" lIns="0" tIns="0" rIns="0" bIns="0" rtlCol="0" anchor="t"/>
          <a:lstStyle/>
          <a:p>
            <a:pPr marL="0" indent="0" algn="l">
              <a:lnSpc>
                <a:spcPts val="1500"/>
              </a:lnSpc>
              <a:buNone/>
            </a:pPr>
            <a:r>
              <a:rPr lang="en-US" sz="1050" b="1" dirty="0">
                <a:solidFill>
                  <a:srgbClr val="232F3E"/>
                </a:solidFill>
                <a:latin typeface="ui-sans-serif" pitchFamily="34" charset="0"/>
                <a:ea typeface="ui-sans-serif" pitchFamily="34" charset="-122"/>
                <a:cs typeface="ui-sans-serif" pitchFamily="34" charset="-120"/>
              </a:rPr>
              <a:t>Term Lengths</a:t>
            </a:r>
            <a:endParaRPr lang="en-US" sz="1050" dirty="0"/>
          </a:p>
        </p:txBody>
      </p:sp>
      <p:sp>
        <p:nvSpPr>
          <p:cNvPr id="43" name="Text 15"/>
          <p:cNvSpPr/>
          <p:nvPr/>
        </p:nvSpPr>
        <p:spPr>
          <a:xfrm>
            <a:off x="9198173" y="1676400"/>
            <a:ext cx="2536627" cy="533400"/>
          </a:xfrm>
          <a:prstGeom prst="rect">
            <a:avLst/>
          </a:prstGeom>
          <a:noFill/>
          <a:ln/>
        </p:spPr>
        <p:txBody>
          <a:bodyPr vert="horz" wrap="square" lIns="0" tIns="0" rIns="0" bIns="0" rtlCol="0" anchor="t"/>
          <a:lstStyle/>
          <a:p>
            <a:pPr marL="0" indent="0" algn="l">
              <a:lnSpc>
                <a:spcPts val="1500"/>
              </a:lnSpc>
              <a:buNone/>
            </a:pPr>
            <a:r>
              <a:rPr lang="en-US" sz="1050" b="1" dirty="0">
                <a:solidFill>
                  <a:srgbClr val="232F3E"/>
                </a:solidFill>
                <a:latin typeface="ui-sans-serif" pitchFamily="34" charset="0"/>
                <a:ea typeface="ui-sans-serif" pitchFamily="34" charset="-122"/>
                <a:cs typeface="ui-sans-serif" pitchFamily="34" charset="-120"/>
              </a:rPr>
              <a:t>Discount Level</a:t>
            </a:r>
            <a:endParaRPr lang="en-US" sz="1050" dirty="0"/>
          </a:p>
        </p:txBody>
      </p:sp>
      <p:sp>
        <p:nvSpPr>
          <p:cNvPr id="44" name="Text 16"/>
          <p:cNvSpPr/>
          <p:nvPr/>
        </p:nvSpPr>
        <p:spPr>
          <a:xfrm>
            <a:off x="6553200" y="2209800"/>
            <a:ext cx="1683603" cy="533400"/>
          </a:xfrm>
          <a:prstGeom prst="rect">
            <a:avLst/>
          </a:prstGeom>
          <a:noFill/>
          <a:ln/>
        </p:spPr>
        <p:txBody>
          <a:bodyPr vert="horz" wrap="square" lIns="0" tIns="0" rIns="0" bIns="0" rtlCol="0" anchor="t"/>
          <a:lstStyle/>
          <a:p>
            <a:pPr marL="0" indent="0">
              <a:lnSpc>
                <a:spcPts val="1500"/>
              </a:lnSpc>
              <a:buNone/>
            </a:pPr>
            <a:r>
              <a:rPr lang="en-US" sz="1050" dirty="0">
                <a:solidFill>
                  <a:srgbClr val="000000"/>
                </a:solidFill>
                <a:latin typeface="ui-sans-serif" pitchFamily="34" charset="0"/>
                <a:ea typeface="ui-sans-serif" pitchFamily="34" charset="-122"/>
                <a:cs typeface="ui-sans-serif" pitchFamily="34" charset="-120"/>
              </a:rPr>
              <a:t>No Upfront</a:t>
            </a:r>
            <a:endParaRPr lang="en-US" sz="1050" dirty="0"/>
          </a:p>
        </p:txBody>
      </p:sp>
      <p:sp>
        <p:nvSpPr>
          <p:cNvPr id="45" name="Text 17"/>
          <p:cNvSpPr/>
          <p:nvPr/>
        </p:nvSpPr>
        <p:spPr>
          <a:xfrm>
            <a:off x="7956203" y="2209800"/>
            <a:ext cx="1490365" cy="533400"/>
          </a:xfrm>
          <a:prstGeom prst="rect">
            <a:avLst/>
          </a:prstGeom>
          <a:noFill/>
          <a:ln/>
        </p:spPr>
        <p:txBody>
          <a:bodyPr vert="horz" wrap="square" lIns="0" tIns="0" rIns="0" bIns="0" rtlCol="0" anchor="t"/>
          <a:lstStyle/>
          <a:p>
            <a:pPr marL="0" indent="0">
              <a:lnSpc>
                <a:spcPts val="1500"/>
              </a:lnSpc>
              <a:buNone/>
            </a:pPr>
            <a:r>
              <a:rPr lang="en-US" sz="1050" dirty="0">
                <a:solidFill>
                  <a:srgbClr val="000000"/>
                </a:solidFill>
                <a:latin typeface="ui-sans-serif" pitchFamily="34" charset="0"/>
                <a:ea typeface="ui-sans-serif" pitchFamily="34" charset="-122"/>
                <a:cs typeface="ui-sans-serif" pitchFamily="34" charset="-120"/>
              </a:rPr>
              <a:t>1 or 3 years</a:t>
            </a:r>
            <a:endParaRPr lang="en-US" sz="1050" dirty="0"/>
          </a:p>
        </p:txBody>
      </p:sp>
      <p:sp>
        <p:nvSpPr>
          <p:cNvPr id="46" name="Text 18"/>
          <p:cNvSpPr/>
          <p:nvPr/>
        </p:nvSpPr>
        <p:spPr>
          <a:xfrm>
            <a:off x="9198173" y="2209800"/>
            <a:ext cx="2536627" cy="533400"/>
          </a:xfrm>
          <a:prstGeom prst="rect">
            <a:avLst/>
          </a:prstGeom>
          <a:noFill/>
          <a:ln/>
        </p:spPr>
        <p:txBody>
          <a:bodyPr vert="horz" wrap="square" lIns="0" tIns="0" rIns="0" bIns="0" rtlCol="0" anchor="t"/>
          <a:lstStyle/>
          <a:p>
            <a:pPr marL="0" indent="0">
              <a:lnSpc>
                <a:spcPts val="1500"/>
              </a:lnSpc>
              <a:buNone/>
            </a:pPr>
            <a:r>
              <a:rPr lang="en-US" sz="1050" dirty="0">
                <a:solidFill>
                  <a:srgbClr val="000000"/>
                </a:solidFill>
                <a:latin typeface="ui-sans-serif" pitchFamily="34" charset="0"/>
                <a:ea typeface="ui-sans-serif" pitchFamily="34" charset="-122"/>
                <a:cs typeface="ui-sans-serif" pitchFamily="34" charset="-120"/>
              </a:rPr>
              <a:t>Up to 37% (1-year), up to 57% (3-year)</a:t>
            </a:r>
            <a:endParaRPr lang="en-US" sz="1050" dirty="0"/>
          </a:p>
        </p:txBody>
      </p:sp>
      <p:sp>
        <p:nvSpPr>
          <p:cNvPr id="47" name="Text 19"/>
          <p:cNvSpPr/>
          <p:nvPr/>
        </p:nvSpPr>
        <p:spPr>
          <a:xfrm>
            <a:off x="6553200" y="2743200"/>
            <a:ext cx="1683603" cy="533400"/>
          </a:xfrm>
          <a:prstGeom prst="rect">
            <a:avLst/>
          </a:prstGeom>
          <a:noFill/>
          <a:ln/>
        </p:spPr>
        <p:txBody>
          <a:bodyPr vert="horz" wrap="square" lIns="0" tIns="0" rIns="0" bIns="0" rtlCol="0" anchor="t"/>
          <a:lstStyle/>
          <a:p>
            <a:pPr marL="0" indent="0">
              <a:lnSpc>
                <a:spcPts val="1500"/>
              </a:lnSpc>
              <a:buNone/>
            </a:pPr>
            <a:r>
              <a:rPr lang="en-US" sz="1050" dirty="0">
                <a:solidFill>
                  <a:srgbClr val="000000"/>
                </a:solidFill>
                <a:latin typeface="ui-sans-serif" pitchFamily="34" charset="0"/>
                <a:ea typeface="ui-sans-serif" pitchFamily="34" charset="-122"/>
                <a:cs typeface="ui-sans-serif" pitchFamily="34" charset="-120"/>
              </a:rPr>
              <a:t>Partial Upfront</a:t>
            </a:r>
            <a:endParaRPr lang="en-US" sz="1050" dirty="0"/>
          </a:p>
        </p:txBody>
      </p:sp>
      <p:sp>
        <p:nvSpPr>
          <p:cNvPr id="48" name="Text 20"/>
          <p:cNvSpPr/>
          <p:nvPr/>
        </p:nvSpPr>
        <p:spPr>
          <a:xfrm>
            <a:off x="7956203" y="2743200"/>
            <a:ext cx="1490365" cy="533400"/>
          </a:xfrm>
          <a:prstGeom prst="rect">
            <a:avLst/>
          </a:prstGeom>
          <a:noFill/>
          <a:ln/>
        </p:spPr>
        <p:txBody>
          <a:bodyPr vert="horz" wrap="square" lIns="0" tIns="0" rIns="0" bIns="0" rtlCol="0" anchor="t"/>
          <a:lstStyle/>
          <a:p>
            <a:pPr marL="0" indent="0">
              <a:lnSpc>
                <a:spcPts val="1500"/>
              </a:lnSpc>
              <a:buNone/>
            </a:pPr>
            <a:r>
              <a:rPr lang="en-US" sz="1050" dirty="0">
                <a:solidFill>
                  <a:srgbClr val="000000"/>
                </a:solidFill>
                <a:latin typeface="ui-sans-serif" pitchFamily="34" charset="0"/>
                <a:ea typeface="ui-sans-serif" pitchFamily="34" charset="-122"/>
                <a:cs typeface="ui-sans-serif" pitchFamily="34" charset="-120"/>
              </a:rPr>
              <a:t>1 or 3 years</a:t>
            </a:r>
            <a:endParaRPr lang="en-US" sz="1050" dirty="0"/>
          </a:p>
        </p:txBody>
      </p:sp>
      <p:sp>
        <p:nvSpPr>
          <p:cNvPr id="49" name="Text 21"/>
          <p:cNvSpPr/>
          <p:nvPr/>
        </p:nvSpPr>
        <p:spPr>
          <a:xfrm>
            <a:off x="9198173" y="2743200"/>
            <a:ext cx="2536627" cy="533400"/>
          </a:xfrm>
          <a:prstGeom prst="rect">
            <a:avLst/>
          </a:prstGeom>
          <a:noFill/>
          <a:ln/>
        </p:spPr>
        <p:txBody>
          <a:bodyPr vert="horz" wrap="square" lIns="0" tIns="0" rIns="0" bIns="0" rtlCol="0" anchor="t"/>
          <a:lstStyle/>
          <a:p>
            <a:pPr marL="0" indent="0">
              <a:lnSpc>
                <a:spcPts val="1500"/>
              </a:lnSpc>
              <a:buNone/>
            </a:pPr>
            <a:r>
              <a:rPr lang="en-US" sz="1050" dirty="0">
                <a:solidFill>
                  <a:srgbClr val="000000"/>
                </a:solidFill>
                <a:latin typeface="ui-sans-serif" pitchFamily="34" charset="0"/>
                <a:ea typeface="ui-sans-serif" pitchFamily="34" charset="-122"/>
                <a:cs typeface="ui-sans-serif" pitchFamily="34" charset="-120"/>
              </a:rPr>
              <a:t>Up to 40% (1-year), up to 60% (3-year)</a:t>
            </a:r>
            <a:endParaRPr lang="en-US" sz="1050" dirty="0"/>
          </a:p>
        </p:txBody>
      </p:sp>
      <p:sp>
        <p:nvSpPr>
          <p:cNvPr id="50" name="Text 22"/>
          <p:cNvSpPr/>
          <p:nvPr/>
        </p:nvSpPr>
        <p:spPr>
          <a:xfrm>
            <a:off x="6553200" y="3276600"/>
            <a:ext cx="1683603" cy="533400"/>
          </a:xfrm>
          <a:prstGeom prst="rect">
            <a:avLst/>
          </a:prstGeom>
          <a:noFill/>
          <a:ln/>
        </p:spPr>
        <p:txBody>
          <a:bodyPr vert="horz" wrap="square" lIns="0" tIns="0" rIns="0" bIns="0" rtlCol="0" anchor="t"/>
          <a:lstStyle/>
          <a:p>
            <a:pPr marL="0" indent="0">
              <a:lnSpc>
                <a:spcPts val="1500"/>
              </a:lnSpc>
              <a:buNone/>
            </a:pPr>
            <a:r>
              <a:rPr lang="en-US" sz="1050" dirty="0">
                <a:solidFill>
                  <a:srgbClr val="000000"/>
                </a:solidFill>
                <a:latin typeface="ui-sans-serif" pitchFamily="34" charset="0"/>
                <a:ea typeface="ui-sans-serif" pitchFamily="34" charset="-122"/>
                <a:cs typeface="ui-sans-serif" pitchFamily="34" charset="-120"/>
              </a:rPr>
              <a:t>All Upfront</a:t>
            </a:r>
            <a:endParaRPr lang="en-US" sz="1050" dirty="0"/>
          </a:p>
        </p:txBody>
      </p:sp>
      <p:sp>
        <p:nvSpPr>
          <p:cNvPr id="51" name="Text 23"/>
          <p:cNvSpPr/>
          <p:nvPr/>
        </p:nvSpPr>
        <p:spPr>
          <a:xfrm>
            <a:off x="7956203" y="3276600"/>
            <a:ext cx="1490365" cy="533400"/>
          </a:xfrm>
          <a:prstGeom prst="rect">
            <a:avLst/>
          </a:prstGeom>
          <a:noFill/>
          <a:ln/>
        </p:spPr>
        <p:txBody>
          <a:bodyPr vert="horz" wrap="square" lIns="0" tIns="0" rIns="0" bIns="0" rtlCol="0" anchor="t"/>
          <a:lstStyle/>
          <a:p>
            <a:pPr marL="0" indent="0">
              <a:lnSpc>
                <a:spcPts val="1500"/>
              </a:lnSpc>
              <a:buNone/>
            </a:pPr>
            <a:r>
              <a:rPr lang="en-US" sz="1050" dirty="0">
                <a:solidFill>
                  <a:srgbClr val="000000"/>
                </a:solidFill>
                <a:latin typeface="ui-sans-serif" pitchFamily="34" charset="0"/>
                <a:ea typeface="ui-sans-serif" pitchFamily="34" charset="-122"/>
                <a:cs typeface="ui-sans-serif" pitchFamily="34" charset="-120"/>
              </a:rPr>
              <a:t>1 or 3 years</a:t>
            </a:r>
            <a:endParaRPr lang="en-US" sz="1050" dirty="0"/>
          </a:p>
        </p:txBody>
      </p:sp>
      <p:sp>
        <p:nvSpPr>
          <p:cNvPr id="52" name="Text 24"/>
          <p:cNvSpPr/>
          <p:nvPr/>
        </p:nvSpPr>
        <p:spPr>
          <a:xfrm>
            <a:off x="9198173" y="3276600"/>
            <a:ext cx="2536627" cy="533400"/>
          </a:xfrm>
          <a:prstGeom prst="rect">
            <a:avLst/>
          </a:prstGeom>
          <a:noFill/>
          <a:ln/>
        </p:spPr>
        <p:txBody>
          <a:bodyPr vert="horz" wrap="square" lIns="0" tIns="0" rIns="0" bIns="0" rtlCol="0" anchor="t"/>
          <a:lstStyle/>
          <a:p>
            <a:pPr marL="0" indent="0">
              <a:lnSpc>
                <a:spcPts val="1500"/>
              </a:lnSpc>
              <a:buNone/>
            </a:pPr>
            <a:r>
              <a:rPr lang="en-US" sz="1050" dirty="0">
                <a:solidFill>
                  <a:srgbClr val="000000"/>
                </a:solidFill>
                <a:latin typeface="ui-sans-serif" pitchFamily="34" charset="0"/>
                <a:ea typeface="ui-sans-serif" pitchFamily="34" charset="-122"/>
                <a:cs typeface="ui-sans-serif" pitchFamily="34" charset="-120"/>
              </a:rPr>
              <a:t>Up to 41% (1-year), up to 62% (3-year)</a:t>
            </a:r>
            <a:endParaRPr lang="en-US" sz="1050" dirty="0"/>
          </a:p>
        </p:txBody>
      </p:sp>
      <p:sp>
        <p:nvSpPr>
          <p:cNvPr id="53" name="Text 25"/>
          <p:cNvSpPr/>
          <p:nvPr/>
        </p:nvSpPr>
        <p:spPr>
          <a:xfrm>
            <a:off x="6400800" y="4038600"/>
            <a:ext cx="5181600" cy="304800"/>
          </a:xfrm>
          <a:prstGeom prst="rect">
            <a:avLst/>
          </a:prstGeom>
          <a:noFill/>
          <a:ln/>
        </p:spPr>
        <p:txBody>
          <a:bodyPr vert="horz" wrap="square" lIns="0" tIns="0" rIns="0" bIns="0" rtlCol="0" anchor="t"/>
          <a:lstStyle/>
          <a:p>
            <a:pPr marL="0" indent="0">
              <a:lnSpc>
                <a:spcPts val="2400"/>
              </a:lnSpc>
              <a:buNone/>
            </a:pPr>
            <a:r>
              <a:rPr lang="en-US" sz="1800" b="1" dirty="0">
                <a:solidFill>
                  <a:srgbClr val="232F3E"/>
                </a:solidFill>
                <a:latin typeface="ui-sans-serif" pitchFamily="34" charset="0"/>
                <a:ea typeface="ui-sans-serif" pitchFamily="34" charset="-122"/>
                <a:cs typeface="ui-sans-serif" pitchFamily="34" charset="-120"/>
              </a:rPr>
              <a:t>Ideal Use Cases</a:t>
            </a:r>
            <a:endParaRPr lang="en-US" sz="1800" dirty="0"/>
          </a:p>
        </p:txBody>
      </p:sp>
      <p:sp>
        <p:nvSpPr>
          <p:cNvPr id="54" name="Text 26"/>
          <p:cNvSpPr/>
          <p:nvPr/>
        </p:nvSpPr>
        <p:spPr>
          <a:xfrm>
            <a:off x="6819900" y="4658260"/>
            <a:ext cx="2000250" cy="457200"/>
          </a:xfrm>
          <a:prstGeom prst="rect">
            <a:avLst/>
          </a:prstGeom>
          <a:noFill/>
          <a:ln/>
        </p:spPr>
        <p:txBody>
          <a:bodyPr vert="horz" wrap="square" lIns="0" tIns="0" rIns="0" bIns="0" rtlCol="0" anchor="t"/>
          <a:lstStyle/>
          <a:p>
            <a:pPr marL="0" indent="0">
              <a:lnSpc>
                <a:spcPts val="1800"/>
              </a:lnSpc>
              <a:buNone/>
            </a:pPr>
            <a:r>
              <a:rPr lang="en-US" sz="1200" dirty="0">
                <a:solidFill>
                  <a:srgbClr val="374151"/>
                </a:solidFill>
                <a:latin typeface="ui-sans-serif" pitchFamily="34" charset="0"/>
                <a:ea typeface="ui-sans-serif" pitchFamily="34" charset="-122"/>
                <a:cs typeface="ui-sans-serif" pitchFamily="34" charset="-120"/>
              </a:rPr>
              <a:t>Steady, predictable workloads</a:t>
            </a:r>
            <a:endParaRPr lang="en-US" sz="1200" dirty="0"/>
          </a:p>
        </p:txBody>
      </p:sp>
      <p:sp>
        <p:nvSpPr>
          <p:cNvPr id="55" name="Text 27"/>
          <p:cNvSpPr/>
          <p:nvPr/>
        </p:nvSpPr>
        <p:spPr>
          <a:xfrm>
            <a:off x="9467850" y="4658260"/>
            <a:ext cx="2000250" cy="457200"/>
          </a:xfrm>
          <a:prstGeom prst="rect">
            <a:avLst/>
          </a:prstGeom>
          <a:noFill/>
          <a:ln/>
        </p:spPr>
        <p:txBody>
          <a:bodyPr vert="horz" wrap="square" lIns="0" tIns="0" rIns="0" bIns="0" rtlCol="0" anchor="t"/>
          <a:lstStyle/>
          <a:p>
            <a:pPr marL="0" indent="0">
              <a:lnSpc>
                <a:spcPts val="1800"/>
              </a:lnSpc>
              <a:buNone/>
            </a:pPr>
            <a:r>
              <a:rPr lang="en-US" sz="1200" dirty="0">
                <a:solidFill>
                  <a:srgbClr val="374151"/>
                </a:solidFill>
                <a:latin typeface="ui-sans-serif" pitchFamily="34" charset="0"/>
                <a:ea typeface="ui-sans-serif" pitchFamily="34" charset="-122"/>
                <a:cs typeface="ui-sans-serif" pitchFamily="34" charset="-120"/>
              </a:rPr>
              <a:t>Consistent computing needs</a:t>
            </a:r>
            <a:endParaRPr lang="en-US" sz="1200" dirty="0"/>
          </a:p>
        </p:txBody>
      </p:sp>
      <p:sp>
        <p:nvSpPr>
          <p:cNvPr id="56" name="Text 28"/>
          <p:cNvSpPr/>
          <p:nvPr/>
        </p:nvSpPr>
        <p:spPr>
          <a:xfrm>
            <a:off x="6822597" y="5441108"/>
            <a:ext cx="1971675" cy="457200"/>
          </a:xfrm>
          <a:prstGeom prst="rect">
            <a:avLst/>
          </a:prstGeom>
          <a:noFill/>
          <a:ln/>
        </p:spPr>
        <p:txBody>
          <a:bodyPr vert="horz" wrap="square" lIns="0" tIns="0" rIns="0" bIns="0" rtlCol="0" anchor="t"/>
          <a:lstStyle/>
          <a:p>
            <a:pPr marL="0" indent="0">
              <a:lnSpc>
                <a:spcPts val="1800"/>
              </a:lnSpc>
              <a:buNone/>
            </a:pPr>
            <a:r>
              <a:rPr lang="en-US" sz="1200" dirty="0">
                <a:solidFill>
                  <a:srgbClr val="374151"/>
                </a:solidFill>
                <a:latin typeface="ui-sans-serif" pitchFamily="34" charset="0"/>
                <a:ea typeface="ui-sans-serif" pitchFamily="34" charset="-122"/>
                <a:cs typeface="ui-sans-serif" pitchFamily="34" charset="-120"/>
              </a:rPr>
              <a:t>Capacity reservation required</a:t>
            </a:r>
            <a:endParaRPr lang="en-US" sz="1200" dirty="0"/>
          </a:p>
        </p:txBody>
      </p:sp>
      <p:sp>
        <p:nvSpPr>
          <p:cNvPr id="57" name="Text 29"/>
          <p:cNvSpPr/>
          <p:nvPr/>
        </p:nvSpPr>
        <p:spPr>
          <a:xfrm>
            <a:off x="9420225" y="5460522"/>
            <a:ext cx="2364938" cy="228600"/>
          </a:xfrm>
          <a:prstGeom prst="rect">
            <a:avLst/>
          </a:prstGeom>
          <a:noFill/>
          <a:ln/>
        </p:spPr>
        <p:txBody>
          <a:bodyPr vert="horz" wrap="square" lIns="0" tIns="0" rIns="0" bIns="0" rtlCol="0" anchor="t"/>
          <a:lstStyle/>
          <a:p>
            <a:pPr marL="0" indent="0">
              <a:lnSpc>
                <a:spcPts val="1800"/>
              </a:lnSpc>
              <a:buNone/>
            </a:pPr>
            <a:r>
              <a:rPr lang="en-US" sz="1200" dirty="0">
                <a:solidFill>
                  <a:srgbClr val="374151"/>
                </a:solidFill>
                <a:latin typeface="ui-sans-serif" pitchFamily="34" charset="0"/>
                <a:ea typeface="ui-sans-serif" pitchFamily="34" charset="-122"/>
                <a:cs typeface="ui-sans-serif" pitchFamily="34" charset="-120"/>
              </a:rPr>
              <a:t>Predictable monthly costs</a:t>
            </a:r>
            <a:endParaRPr lang="en-US" sz="1200" dirty="0"/>
          </a:p>
        </p:txBody>
      </p:sp>
      <p:sp>
        <p:nvSpPr>
          <p:cNvPr id="58" name="Text 30"/>
          <p:cNvSpPr/>
          <p:nvPr/>
        </p:nvSpPr>
        <p:spPr>
          <a:xfrm>
            <a:off x="2667000" y="5600700"/>
            <a:ext cx="2998410" cy="190500"/>
          </a:xfrm>
          <a:prstGeom prst="rect">
            <a:avLst/>
          </a:prstGeom>
          <a:noFill/>
          <a:ln/>
        </p:spPr>
        <p:txBody>
          <a:bodyPr vert="horz" wrap="square" lIns="0" tIns="0" rIns="0" bIns="0" rtlCol="0" anchor="t"/>
          <a:lstStyle/>
          <a:p>
            <a:pPr marL="0" indent="0">
              <a:lnSpc>
                <a:spcPts val="1500"/>
              </a:lnSpc>
              <a:buNone/>
            </a:pPr>
            <a:r>
              <a:rPr lang="en-US" sz="1050" b="1" dirty="0">
                <a:solidFill>
                  <a:srgbClr val="4B5563"/>
                </a:solidFill>
                <a:latin typeface="ui-sans-serif" pitchFamily="34" charset="0"/>
                <a:ea typeface="ui-sans-serif" pitchFamily="34" charset="-122"/>
                <a:cs typeface="ui-sans-serif" pitchFamily="34" charset="-120"/>
              </a:rPr>
              <a:t>Up to 72% discount</a:t>
            </a:r>
            <a:r>
              <a:rPr lang="en-US" sz="1050" dirty="0">
                <a:solidFill>
                  <a:srgbClr val="4B5563"/>
                </a:solidFill>
                <a:latin typeface="ui-sans-serif" pitchFamily="34" charset="0"/>
                <a:ea typeface="ui-sans-serif" pitchFamily="34" charset="-122"/>
                <a:cs typeface="ui-sans-serif" pitchFamily="34" charset="-120"/>
              </a:rPr>
              <a:t> vs On-Demand</a:t>
            </a:r>
            <a:endParaRPr lang="en-US" sz="1050" dirty="0"/>
          </a:p>
        </p:txBody>
      </p:sp>
      <p:sp>
        <p:nvSpPr>
          <p:cNvPr id="59" name="Text 31"/>
          <p:cNvSpPr/>
          <p:nvPr/>
        </p:nvSpPr>
        <p:spPr>
          <a:xfrm>
            <a:off x="2667000" y="5791200"/>
            <a:ext cx="2998410" cy="190500"/>
          </a:xfrm>
          <a:prstGeom prst="rect">
            <a:avLst/>
          </a:prstGeom>
          <a:noFill/>
          <a:ln/>
        </p:spPr>
        <p:txBody>
          <a:bodyPr vert="horz" wrap="square" lIns="0" tIns="0" rIns="0" bIns="0" rtlCol="0" anchor="t"/>
          <a:lstStyle/>
          <a:p>
            <a:pPr marL="0" indent="0">
              <a:lnSpc>
                <a:spcPts val="1500"/>
              </a:lnSpc>
              <a:buNone/>
            </a:pPr>
            <a:r>
              <a:rPr lang="en-US" sz="1050" dirty="0">
                <a:solidFill>
                  <a:srgbClr val="4B5563"/>
                </a:solidFill>
                <a:latin typeface="ui-sans-serif" pitchFamily="34" charset="0"/>
                <a:ea typeface="ui-sans-serif" pitchFamily="34" charset="-122"/>
                <a:cs typeface="ui-sans-serif" pitchFamily="34" charset="-120"/>
              </a:rPr>
              <a:t>Best for steady workloads</a:t>
            </a:r>
            <a:endParaRPr lang="en-US" sz="105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pic>
        <p:nvPicPr>
          <p:cNvPr id="3" name="Image 1" descr="preencoded.png"/>
          <p:cNvPicPr>
            <a:picLocks noChangeAspect="1"/>
          </p:cNvPicPr>
          <p:nvPr/>
        </p:nvPicPr>
        <p:blipFill>
          <a:blip r:embed="rId4"/>
          <a:stretch>
            <a:fillRect/>
          </a:stretch>
        </p:blipFill>
        <p:spPr>
          <a:xfrm>
            <a:off x="0" y="0"/>
            <a:ext cx="12192000" cy="304800"/>
          </a:xfrm>
          <a:prstGeom prst="rect">
            <a:avLst/>
          </a:prstGeom>
        </p:spPr>
      </p:pic>
      <p:pic>
        <p:nvPicPr>
          <p:cNvPr id="4" name="Image 2" descr="preencoded.png"/>
          <p:cNvPicPr>
            <a:picLocks noChangeAspect="1"/>
          </p:cNvPicPr>
          <p:nvPr/>
        </p:nvPicPr>
        <p:blipFill>
          <a:blip r:embed="rId5"/>
          <a:stretch>
            <a:fillRect/>
          </a:stretch>
        </p:blipFill>
        <p:spPr>
          <a:xfrm>
            <a:off x="609600" y="1066800"/>
            <a:ext cx="952500" cy="38100"/>
          </a:xfrm>
          <a:prstGeom prst="rect">
            <a:avLst/>
          </a:prstGeom>
        </p:spPr>
      </p:pic>
      <p:pic>
        <p:nvPicPr>
          <p:cNvPr id="5" name="Image 3" descr="preencoded.png"/>
          <p:cNvPicPr>
            <a:picLocks noChangeAspect="1"/>
          </p:cNvPicPr>
          <p:nvPr/>
        </p:nvPicPr>
        <p:blipFill>
          <a:blip r:embed="rId6"/>
          <a:stretch>
            <a:fillRect/>
          </a:stretch>
        </p:blipFill>
        <p:spPr>
          <a:xfrm>
            <a:off x="609600" y="1790700"/>
            <a:ext cx="5181600" cy="647700"/>
          </a:xfrm>
          <a:prstGeom prst="rect">
            <a:avLst/>
          </a:prstGeom>
        </p:spPr>
      </p:pic>
      <p:pic>
        <p:nvPicPr>
          <p:cNvPr id="6" name="Image 4" descr="preencoded.png"/>
          <p:cNvPicPr>
            <a:picLocks noChangeAspect="1"/>
          </p:cNvPicPr>
          <p:nvPr/>
        </p:nvPicPr>
        <p:blipFill>
          <a:blip r:embed="rId7"/>
          <a:stretch>
            <a:fillRect/>
          </a:stretch>
        </p:blipFill>
        <p:spPr>
          <a:xfrm>
            <a:off x="762000" y="1962150"/>
            <a:ext cx="228600" cy="304800"/>
          </a:xfrm>
          <a:prstGeom prst="rect">
            <a:avLst/>
          </a:prstGeom>
        </p:spPr>
      </p:pic>
      <p:pic>
        <p:nvPicPr>
          <p:cNvPr id="7" name="Image 5" descr="preencoded.png"/>
          <p:cNvPicPr>
            <a:picLocks noChangeAspect="1"/>
          </p:cNvPicPr>
          <p:nvPr/>
        </p:nvPicPr>
        <p:blipFill>
          <a:blip r:embed="rId6"/>
          <a:stretch>
            <a:fillRect/>
          </a:stretch>
        </p:blipFill>
        <p:spPr>
          <a:xfrm>
            <a:off x="609600" y="2628900"/>
            <a:ext cx="5181600" cy="647700"/>
          </a:xfrm>
          <a:prstGeom prst="rect">
            <a:avLst/>
          </a:prstGeom>
        </p:spPr>
      </p:pic>
      <p:pic>
        <p:nvPicPr>
          <p:cNvPr id="8" name="Image 6" descr="preencoded.png"/>
          <p:cNvPicPr>
            <a:picLocks noChangeAspect="1"/>
          </p:cNvPicPr>
          <p:nvPr/>
        </p:nvPicPr>
        <p:blipFill>
          <a:blip r:embed="rId8"/>
          <a:stretch>
            <a:fillRect/>
          </a:stretch>
        </p:blipFill>
        <p:spPr>
          <a:xfrm>
            <a:off x="762000" y="2800350"/>
            <a:ext cx="228600" cy="304800"/>
          </a:xfrm>
          <a:prstGeom prst="rect">
            <a:avLst/>
          </a:prstGeom>
        </p:spPr>
      </p:pic>
      <p:pic>
        <p:nvPicPr>
          <p:cNvPr id="9" name="Image 7" descr="preencoded.png"/>
          <p:cNvPicPr>
            <a:picLocks noChangeAspect="1"/>
          </p:cNvPicPr>
          <p:nvPr/>
        </p:nvPicPr>
        <p:blipFill>
          <a:blip r:embed="rId6"/>
          <a:stretch>
            <a:fillRect/>
          </a:stretch>
        </p:blipFill>
        <p:spPr>
          <a:xfrm>
            <a:off x="609600" y="3467100"/>
            <a:ext cx="5181600" cy="647700"/>
          </a:xfrm>
          <a:prstGeom prst="rect">
            <a:avLst/>
          </a:prstGeom>
        </p:spPr>
      </p:pic>
      <p:pic>
        <p:nvPicPr>
          <p:cNvPr id="10" name="Image 8" descr="preencoded.png"/>
          <p:cNvPicPr>
            <a:picLocks noChangeAspect="1"/>
          </p:cNvPicPr>
          <p:nvPr/>
        </p:nvPicPr>
        <p:blipFill>
          <a:blip r:embed="rId9"/>
          <a:stretch>
            <a:fillRect/>
          </a:stretch>
        </p:blipFill>
        <p:spPr>
          <a:xfrm>
            <a:off x="762000" y="3638550"/>
            <a:ext cx="228600" cy="304800"/>
          </a:xfrm>
          <a:prstGeom prst="rect">
            <a:avLst/>
          </a:prstGeom>
        </p:spPr>
      </p:pic>
      <p:pic>
        <p:nvPicPr>
          <p:cNvPr id="12" name="Image 10" descr="preencoded.png"/>
          <p:cNvPicPr>
            <a:picLocks noChangeAspect="1"/>
          </p:cNvPicPr>
          <p:nvPr/>
        </p:nvPicPr>
        <p:blipFill>
          <a:blip r:embed="rId10"/>
          <a:stretch>
            <a:fillRect/>
          </a:stretch>
        </p:blipFill>
        <p:spPr>
          <a:xfrm>
            <a:off x="6400800" y="1790700"/>
            <a:ext cx="2514600" cy="1028700"/>
          </a:xfrm>
          <a:prstGeom prst="rect">
            <a:avLst/>
          </a:prstGeom>
        </p:spPr>
      </p:pic>
      <p:pic>
        <p:nvPicPr>
          <p:cNvPr id="13" name="Image 11" descr="preencoded.png"/>
          <p:cNvPicPr>
            <a:picLocks noChangeAspect="1"/>
          </p:cNvPicPr>
          <p:nvPr/>
        </p:nvPicPr>
        <p:blipFill>
          <a:blip r:embed="rId11"/>
          <a:stretch>
            <a:fillRect/>
          </a:stretch>
        </p:blipFill>
        <p:spPr>
          <a:xfrm>
            <a:off x="6553200" y="2038350"/>
            <a:ext cx="219075" cy="266700"/>
          </a:xfrm>
          <a:prstGeom prst="rect">
            <a:avLst/>
          </a:prstGeom>
        </p:spPr>
      </p:pic>
      <p:pic>
        <p:nvPicPr>
          <p:cNvPr id="14" name="Image 12" descr="preencoded.png"/>
          <p:cNvPicPr>
            <a:picLocks noChangeAspect="1"/>
          </p:cNvPicPr>
          <p:nvPr/>
        </p:nvPicPr>
        <p:blipFill>
          <a:blip r:embed="rId12"/>
          <a:stretch>
            <a:fillRect/>
          </a:stretch>
        </p:blipFill>
        <p:spPr>
          <a:xfrm>
            <a:off x="9067800" y="1790700"/>
            <a:ext cx="2514600" cy="1028700"/>
          </a:xfrm>
          <a:prstGeom prst="rect">
            <a:avLst/>
          </a:prstGeom>
        </p:spPr>
      </p:pic>
      <p:pic>
        <p:nvPicPr>
          <p:cNvPr id="15" name="Image 13" descr="preencoded.png"/>
          <p:cNvPicPr>
            <a:picLocks noChangeAspect="1"/>
          </p:cNvPicPr>
          <p:nvPr/>
        </p:nvPicPr>
        <p:blipFill>
          <a:blip r:embed="rId13"/>
          <a:stretch>
            <a:fillRect/>
          </a:stretch>
        </p:blipFill>
        <p:spPr>
          <a:xfrm>
            <a:off x="9220200" y="2038350"/>
            <a:ext cx="219075" cy="266700"/>
          </a:xfrm>
          <a:prstGeom prst="rect">
            <a:avLst/>
          </a:prstGeom>
        </p:spPr>
      </p:pic>
      <p:pic>
        <p:nvPicPr>
          <p:cNvPr id="16" name="Image 14" descr="preencoded.png"/>
          <p:cNvPicPr>
            <a:picLocks noChangeAspect="1"/>
          </p:cNvPicPr>
          <p:nvPr/>
        </p:nvPicPr>
        <p:blipFill>
          <a:blip r:embed="rId14"/>
          <a:stretch>
            <a:fillRect/>
          </a:stretch>
        </p:blipFill>
        <p:spPr>
          <a:xfrm>
            <a:off x="6400800" y="2971800"/>
            <a:ext cx="2514600" cy="838200"/>
          </a:xfrm>
          <a:prstGeom prst="rect">
            <a:avLst/>
          </a:prstGeom>
        </p:spPr>
      </p:pic>
      <p:pic>
        <p:nvPicPr>
          <p:cNvPr id="17" name="Image 15" descr="preencoded.png"/>
          <p:cNvPicPr>
            <a:picLocks noChangeAspect="1"/>
          </p:cNvPicPr>
          <p:nvPr/>
        </p:nvPicPr>
        <p:blipFill>
          <a:blip r:embed="rId15"/>
          <a:stretch>
            <a:fillRect/>
          </a:stretch>
        </p:blipFill>
        <p:spPr>
          <a:xfrm>
            <a:off x="6553200" y="3124200"/>
            <a:ext cx="171450" cy="266700"/>
          </a:xfrm>
          <a:prstGeom prst="rect">
            <a:avLst/>
          </a:prstGeom>
        </p:spPr>
      </p:pic>
      <p:pic>
        <p:nvPicPr>
          <p:cNvPr id="18" name="Image 16" descr="preencoded.png"/>
          <p:cNvPicPr>
            <a:picLocks noChangeAspect="1"/>
          </p:cNvPicPr>
          <p:nvPr/>
        </p:nvPicPr>
        <p:blipFill>
          <a:blip r:embed="rId16"/>
          <a:stretch>
            <a:fillRect/>
          </a:stretch>
        </p:blipFill>
        <p:spPr>
          <a:xfrm>
            <a:off x="9067800" y="2971800"/>
            <a:ext cx="2514600" cy="838200"/>
          </a:xfrm>
          <a:prstGeom prst="rect">
            <a:avLst/>
          </a:prstGeom>
        </p:spPr>
      </p:pic>
      <p:pic>
        <p:nvPicPr>
          <p:cNvPr id="19" name="Image 17" descr="preencoded.png"/>
          <p:cNvPicPr>
            <a:picLocks noChangeAspect="1"/>
          </p:cNvPicPr>
          <p:nvPr/>
        </p:nvPicPr>
        <p:blipFill>
          <a:blip r:embed="rId17"/>
          <a:stretch>
            <a:fillRect/>
          </a:stretch>
        </p:blipFill>
        <p:spPr>
          <a:xfrm>
            <a:off x="9220200" y="3124200"/>
            <a:ext cx="190500" cy="266700"/>
          </a:xfrm>
          <a:prstGeom prst="rect">
            <a:avLst/>
          </a:prstGeom>
        </p:spPr>
      </p:pic>
      <p:pic>
        <p:nvPicPr>
          <p:cNvPr id="20" name="Image 18" descr="preencoded.png"/>
          <p:cNvPicPr>
            <a:picLocks noChangeAspect="1"/>
          </p:cNvPicPr>
          <p:nvPr/>
        </p:nvPicPr>
        <p:blipFill>
          <a:blip r:embed="rId18"/>
          <a:stretch>
            <a:fillRect/>
          </a:stretch>
        </p:blipFill>
        <p:spPr>
          <a:xfrm>
            <a:off x="647700" y="5791200"/>
            <a:ext cx="304800" cy="304800"/>
          </a:xfrm>
          <a:prstGeom prst="rect">
            <a:avLst/>
          </a:prstGeom>
        </p:spPr>
      </p:pic>
      <p:pic>
        <p:nvPicPr>
          <p:cNvPr id="21" name="Image 19" descr="preencoded.png"/>
          <p:cNvPicPr>
            <a:picLocks noChangeAspect="1"/>
          </p:cNvPicPr>
          <p:nvPr/>
        </p:nvPicPr>
        <p:blipFill>
          <a:blip r:embed="rId19"/>
          <a:stretch>
            <a:fillRect/>
          </a:stretch>
        </p:blipFill>
        <p:spPr>
          <a:xfrm>
            <a:off x="1028700" y="5867400"/>
            <a:ext cx="304800" cy="228600"/>
          </a:xfrm>
          <a:prstGeom prst="rect">
            <a:avLst/>
          </a:prstGeom>
        </p:spPr>
      </p:pic>
      <p:pic>
        <p:nvPicPr>
          <p:cNvPr id="22" name="Image 20" descr="preencoded.png"/>
          <p:cNvPicPr>
            <a:picLocks noChangeAspect="1"/>
          </p:cNvPicPr>
          <p:nvPr/>
        </p:nvPicPr>
        <p:blipFill>
          <a:blip r:embed="rId20"/>
          <a:stretch>
            <a:fillRect/>
          </a:stretch>
        </p:blipFill>
        <p:spPr>
          <a:xfrm>
            <a:off x="1409700" y="5715000"/>
            <a:ext cx="304800" cy="381000"/>
          </a:xfrm>
          <a:prstGeom prst="rect">
            <a:avLst/>
          </a:prstGeom>
        </p:spPr>
      </p:pic>
      <p:pic>
        <p:nvPicPr>
          <p:cNvPr id="23" name="Image 21" descr="preencoded.png"/>
          <p:cNvPicPr>
            <a:picLocks noChangeAspect="1"/>
          </p:cNvPicPr>
          <p:nvPr/>
        </p:nvPicPr>
        <p:blipFill>
          <a:blip r:embed="rId21"/>
          <a:stretch>
            <a:fillRect/>
          </a:stretch>
        </p:blipFill>
        <p:spPr>
          <a:xfrm>
            <a:off x="1790700" y="5943600"/>
            <a:ext cx="304800" cy="152400"/>
          </a:xfrm>
          <a:prstGeom prst="rect">
            <a:avLst/>
          </a:prstGeom>
        </p:spPr>
      </p:pic>
      <p:pic>
        <p:nvPicPr>
          <p:cNvPr id="24" name="Image 22" descr="preencoded.png"/>
          <p:cNvPicPr>
            <a:picLocks noChangeAspect="1"/>
          </p:cNvPicPr>
          <p:nvPr/>
        </p:nvPicPr>
        <p:blipFill>
          <a:blip r:embed="rId22"/>
          <a:stretch>
            <a:fillRect/>
          </a:stretch>
        </p:blipFill>
        <p:spPr>
          <a:xfrm>
            <a:off x="2171700" y="5638800"/>
            <a:ext cx="304800" cy="457200"/>
          </a:xfrm>
          <a:prstGeom prst="rect">
            <a:avLst/>
          </a:prstGeom>
        </p:spPr>
      </p:pic>
      <p:pic>
        <p:nvPicPr>
          <p:cNvPr id="25" name="Image 23" descr="preencoded.png"/>
          <p:cNvPicPr>
            <a:picLocks noChangeAspect="1"/>
          </p:cNvPicPr>
          <p:nvPr/>
        </p:nvPicPr>
        <p:blipFill>
          <a:blip r:embed="rId23"/>
          <a:stretch>
            <a:fillRect/>
          </a:stretch>
        </p:blipFill>
        <p:spPr>
          <a:xfrm>
            <a:off x="2552700" y="5867400"/>
            <a:ext cx="304800" cy="228600"/>
          </a:xfrm>
          <a:prstGeom prst="rect">
            <a:avLst/>
          </a:prstGeom>
        </p:spPr>
      </p:pic>
      <p:sp>
        <p:nvSpPr>
          <p:cNvPr id="26" name="Text 0"/>
          <p:cNvSpPr/>
          <p:nvPr/>
        </p:nvSpPr>
        <p:spPr>
          <a:xfrm>
            <a:off x="609600" y="609600"/>
            <a:ext cx="10972800" cy="381000"/>
          </a:xfrm>
          <a:prstGeom prst="rect">
            <a:avLst/>
          </a:prstGeom>
          <a:noFill/>
          <a:ln/>
        </p:spPr>
        <p:txBody>
          <a:bodyPr vert="horz" wrap="square" lIns="0" tIns="0" rIns="0" bIns="0" rtlCol="0" anchor="t"/>
          <a:lstStyle/>
          <a:p>
            <a:pPr marL="0" indent="0">
              <a:lnSpc>
                <a:spcPts val="3000"/>
              </a:lnSpc>
              <a:buNone/>
            </a:pPr>
            <a:r>
              <a:rPr lang="en-US" sz="2700" b="1" dirty="0">
                <a:solidFill>
                  <a:srgbClr val="232F3E"/>
                </a:solidFill>
                <a:latin typeface="ui-sans-serif" pitchFamily="34" charset="0"/>
                <a:ea typeface="ui-sans-serif" pitchFamily="34" charset="-122"/>
                <a:cs typeface="ui-sans-serif" pitchFamily="34" charset="-120"/>
              </a:rPr>
              <a:t>Spot Instances</a:t>
            </a:r>
            <a:endParaRPr lang="en-US" sz="2700" dirty="0"/>
          </a:p>
        </p:txBody>
      </p:sp>
      <p:sp>
        <p:nvSpPr>
          <p:cNvPr id="27" name="Text 1"/>
          <p:cNvSpPr/>
          <p:nvPr/>
        </p:nvSpPr>
        <p:spPr>
          <a:xfrm>
            <a:off x="609600" y="1257300"/>
            <a:ext cx="6217920" cy="304800"/>
          </a:xfrm>
          <a:prstGeom prst="rect">
            <a:avLst/>
          </a:prstGeom>
          <a:noFill/>
          <a:ln/>
        </p:spPr>
        <p:txBody>
          <a:bodyPr vert="horz" wrap="square" lIns="0" tIns="0" rIns="0" bIns="0" rtlCol="0" anchor="t"/>
          <a:lstStyle/>
          <a:p>
            <a:pPr marL="0" indent="0">
              <a:lnSpc>
                <a:spcPts val="2400"/>
              </a:lnSpc>
              <a:buNone/>
            </a:pPr>
            <a:r>
              <a:rPr lang="en-US" sz="1800" b="1" dirty="0">
                <a:solidFill>
                  <a:srgbClr val="232F3E"/>
                </a:solidFill>
                <a:latin typeface="ui-sans-serif" pitchFamily="34" charset="0"/>
                <a:ea typeface="ui-sans-serif" pitchFamily="34" charset="-122"/>
                <a:cs typeface="ui-sans-serif" pitchFamily="34" charset="-120"/>
              </a:rPr>
              <a:t>Key Characteristics</a:t>
            </a:r>
            <a:endParaRPr lang="en-US" sz="1800" dirty="0"/>
          </a:p>
        </p:txBody>
      </p:sp>
      <p:sp>
        <p:nvSpPr>
          <p:cNvPr id="28" name="Text 2"/>
          <p:cNvSpPr/>
          <p:nvPr/>
        </p:nvSpPr>
        <p:spPr>
          <a:xfrm>
            <a:off x="1143000" y="1866900"/>
            <a:ext cx="3092172" cy="266700"/>
          </a:xfrm>
          <a:prstGeom prst="rect">
            <a:avLst/>
          </a:prstGeom>
          <a:noFill/>
          <a:ln/>
        </p:spPr>
        <p:txBody>
          <a:bodyPr vert="horz" wrap="square" lIns="0" tIns="0" rIns="0" bIns="0" rtlCol="0" anchor="t"/>
          <a:lstStyle/>
          <a:p>
            <a:pPr marL="0" indent="0">
              <a:lnSpc>
                <a:spcPts val="2100"/>
              </a:lnSpc>
              <a:buNone/>
            </a:pPr>
            <a:r>
              <a:rPr lang="en-US" sz="1350" b="1" dirty="0">
                <a:solidFill>
                  <a:srgbClr val="232F3E"/>
                </a:solidFill>
                <a:latin typeface="ui-sans-serif" pitchFamily="34" charset="0"/>
                <a:ea typeface="ui-sans-serif" pitchFamily="34" charset="-122"/>
                <a:cs typeface="ui-sans-serif" pitchFamily="34" charset="-120"/>
              </a:rPr>
              <a:t>Deep Discounts</a:t>
            </a:r>
            <a:endParaRPr lang="en-US" sz="1350" dirty="0"/>
          </a:p>
        </p:txBody>
      </p:sp>
      <p:sp>
        <p:nvSpPr>
          <p:cNvPr id="29" name="Text 3"/>
          <p:cNvSpPr/>
          <p:nvPr/>
        </p:nvSpPr>
        <p:spPr>
          <a:xfrm>
            <a:off x="1143000" y="2133600"/>
            <a:ext cx="3092172" cy="228600"/>
          </a:xfrm>
          <a:prstGeom prst="rect">
            <a:avLst/>
          </a:prstGeom>
          <a:noFill/>
          <a:ln/>
        </p:spPr>
        <p:txBody>
          <a:bodyPr vert="horz" wrap="square" lIns="0" tIns="0" rIns="0" bIns="0" rtlCol="0" anchor="t"/>
          <a:lstStyle/>
          <a:p>
            <a:pPr marL="0" indent="0">
              <a:lnSpc>
                <a:spcPts val="1800"/>
              </a:lnSpc>
              <a:buNone/>
            </a:pPr>
            <a:r>
              <a:rPr lang="en-US" sz="1200" dirty="0">
                <a:solidFill>
                  <a:srgbClr val="4B5563"/>
                </a:solidFill>
                <a:latin typeface="ui-sans-serif" pitchFamily="34" charset="0"/>
                <a:ea typeface="ui-sans-serif" pitchFamily="34" charset="-122"/>
                <a:cs typeface="ui-sans-serif" pitchFamily="34" charset="-120"/>
              </a:rPr>
              <a:t>Upt to 90% off On-Demand prices</a:t>
            </a:r>
            <a:endParaRPr lang="en-US" sz="1200" dirty="0"/>
          </a:p>
        </p:txBody>
      </p:sp>
      <p:sp>
        <p:nvSpPr>
          <p:cNvPr id="30" name="Text 4"/>
          <p:cNvSpPr/>
          <p:nvPr/>
        </p:nvSpPr>
        <p:spPr>
          <a:xfrm>
            <a:off x="1143000" y="2705100"/>
            <a:ext cx="2799904" cy="266700"/>
          </a:xfrm>
          <a:prstGeom prst="rect">
            <a:avLst/>
          </a:prstGeom>
          <a:noFill/>
          <a:ln/>
        </p:spPr>
        <p:txBody>
          <a:bodyPr vert="horz" wrap="square" lIns="0" tIns="0" rIns="0" bIns="0" rtlCol="0" anchor="t"/>
          <a:lstStyle/>
          <a:p>
            <a:pPr marL="0" indent="0">
              <a:lnSpc>
                <a:spcPts val="2100"/>
              </a:lnSpc>
              <a:buNone/>
            </a:pPr>
            <a:r>
              <a:rPr lang="en-US" sz="1350" b="1" dirty="0">
                <a:solidFill>
                  <a:srgbClr val="232F3E"/>
                </a:solidFill>
                <a:latin typeface="ui-sans-serif" pitchFamily="34" charset="0"/>
                <a:ea typeface="ui-sans-serif" pitchFamily="34" charset="-122"/>
                <a:cs typeface="ui-sans-serif" pitchFamily="34" charset="-120"/>
              </a:rPr>
              <a:t>Pricing Model</a:t>
            </a:r>
            <a:endParaRPr lang="en-US" sz="1350" dirty="0"/>
          </a:p>
        </p:txBody>
      </p:sp>
      <p:sp>
        <p:nvSpPr>
          <p:cNvPr id="31" name="Text 5"/>
          <p:cNvSpPr/>
          <p:nvPr/>
        </p:nvSpPr>
        <p:spPr>
          <a:xfrm>
            <a:off x="1143000" y="2971800"/>
            <a:ext cx="3359884" cy="228600"/>
          </a:xfrm>
          <a:prstGeom prst="rect">
            <a:avLst/>
          </a:prstGeom>
          <a:noFill/>
          <a:ln/>
        </p:spPr>
        <p:txBody>
          <a:bodyPr vert="horz" wrap="square" lIns="0" tIns="0" rIns="0" bIns="0" rtlCol="0" anchor="t"/>
          <a:lstStyle/>
          <a:p>
            <a:pPr marL="0" indent="0">
              <a:lnSpc>
                <a:spcPts val="1800"/>
              </a:lnSpc>
              <a:buNone/>
            </a:pPr>
            <a:r>
              <a:rPr lang="en-US" sz="1200" dirty="0">
                <a:solidFill>
                  <a:srgbClr val="4B5563"/>
                </a:solidFill>
                <a:latin typeface="ui-sans-serif" pitchFamily="34" charset="0"/>
                <a:ea typeface="ui-sans-serif" pitchFamily="34" charset="-122"/>
                <a:cs typeface="ui-sans-serif" pitchFamily="34" charset="-120"/>
              </a:rPr>
              <a:t>Based on supply and demand trends</a:t>
            </a:r>
            <a:endParaRPr lang="en-US" sz="1200" dirty="0"/>
          </a:p>
        </p:txBody>
      </p:sp>
      <p:sp>
        <p:nvSpPr>
          <p:cNvPr id="32" name="Text 6"/>
          <p:cNvSpPr/>
          <p:nvPr/>
        </p:nvSpPr>
        <p:spPr>
          <a:xfrm>
            <a:off x="1143000" y="3543300"/>
            <a:ext cx="3426142" cy="266700"/>
          </a:xfrm>
          <a:prstGeom prst="rect">
            <a:avLst/>
          </a:prstGeom>
          <a:noFill/>
          <a:ln/>
        </p:spPr>
        <p:txBody>
          <a:bodyPr vert="horz" wrap="square" lIns="0" tIns="0" rIns="0" bIns="0" rtlCol="0" anchor="t"/>
          <a:lstStyle/>
          <a:p>
            <a:pPr marL="0" indent="0">
              <a:lnSpc>
                <a:spcPts val="2100"/>
              </a:lnSpc>
              <a:buNone/>
            </a:pPr>
            <a:r>
              <a:rPr lang="en-US" sz="1350" b="1" dirty="0">
                <a:solidFill>
                  <a:srgbClr val="232F3E"/>
                </a:solidFill>
                <a:latin typeface="ui-sans-serif" pitchFamily="34" charset="0"/>
                <a:ea typeface="ui-sans-serif" pitchFamily="34" charset="-122"/>
                <a:cs typeface="ui-sans-serif" pitchFamily="34" charset="-120"/>
              </a:rPr>
              <a:t>Interruption Risk</a:t>
            </a:r>
            <a:endParaRPr lang="en-US" sz="1350" dirty="0"/>
          </a:p>
        </p:txBody>
      </p:sp>
      <p:sp>
        <p:nvSpPr>
          <p:cNvPr id="33" name="Text 7"/>
          <p:cNvSpPr/>
          <p:nvPr/>
        </p:nvSpPr>
        <p:spPr>
          <a:xfrm>
            <a:off x="1143000" y="3810000"/>
            <a:ext cx="3426142" cy="228600"/>
          </a:xfrm>
          <a:prstGeom prst="rect">
            <a:avLst/>
          </a:prstGeom>
          <a:noFill/>
          <a:ln/>
        </p:spPr>
        <p:txBody>
          <a:bodyPr vert="horz" wrap="square" lIns="0" tIns="0" rIns="0" bIns="0" rtlCol="0" anchor="t"/>
          <a:lstStyle/>
          <a:p>
            <a:pPr marL="0" indent="0">
              <a:lnSpc>
                <a:spcPts val="1800"/>
              </a:lnSpc>
              <a:buNone/>
            </a:pPr>
            <a:r>
              <a:rPr lang="en-US" sz="1200" dirty="0">
                <a:solidFill>
                  <a:srgbClr val="4B5563"/>
                </a:solidFill>
                <a:latin typeface="ui-sans-serif" pitchFamily="34" charset="0"/>
                <a:ea typeface="ui-sans-serif" pitchFamily="34" charset="-122"/>
                <a:cs typeface="ui-sans-serif" pitchFamily="34" charset="-120"/>
              </a:rPr>
              <a:t>Two-minute notice if capacity needed</a:t>
            </a:r>
            <a:endParaRPr lang="en-US" sz="1200" dirty="0"/>
          </a:p>
        </p:txBody>
      </p:sp>
      <p:sp>
        <p:nvSpPr>
          <p:cNvPr id="34" name="Text 8"/>
          <p:cNvSpPr/>
          <p:nvPr/>
        </p:nvSpPr>
        <p:spPr>
          <a:xfrm>
            <a:off x="6400800" y="1257300"/>
            <a:ext cx="5181600" cy="304800"/>
          </a:xfrm>
          <a:prstGeom prst="rect">
            <a:avLst/>
          </a:prstGeom>
          <a:noFill/>
          <a:ln/>
        </p:spPr>
        <p:txBody>
          <a:bodyPr vert="horz" wrap="square" lIns="0" tIns="0" rIns="0" bIns="0" rtlCol="0" anchor="t"/>
          <a:lstStyle/>
          <a:p>
            <a:pPr marL="0" indent="0">
              <a:lnSpc>
                <a:spcPts val="2400"/>
              </a:lnSpc>
              <a:buNone/>
            </a:pPr>
            <a:r>
              <a:rPr lang="en-US" sz="1800" b="1" dirty="0">
                <a:solidFill>
                  <a:srgbClr val="232F3E"/>
                </a:solidFill>
                <a:latin typeface="ui-sans-serif" pitchFamily="34" charset="0"/>
                <a:ea typeface="ui-sans-serif" pitchFamily="34" charset="-122"/>
                <a:cs typeface="ui-sans-serif" pitchFamily="34" charset="-120"/>
              </a:rPr>
              <a:t>Ideal Use Cases</a:t>
            </a:r>
            <a:endParaRPr lang="en-US" sz="1800" dirty="0"/>
          </a:p>
        </p:txBody>
      </p:sp>
      <p:sp>
        <p:nvSpPr>
          <p:cNvPr id="35" name="Text 9"/>
          <p:cNvSpPr/>
          <p:nvPr/>
        </p:nvSpPr>
        <p:spPr>
          <a:xfrm>
            <a:off x="6886575" y="1994856"/>
            <a:ext cx="1876425" cy="457200"/>
          </a:xfrm>
          <a:prstGeom prst="rect">
            <a:avLst/>
          </a:prstGeom>
          <a:noFill/>
          <a:ln/>
        </p:spPr>
        <p:txBody>
          <a:bodyPr vert="horz" wrap="square" lIns="0" tIns="0" rIns="0" bIns="0" rtlCol="0" anchor="t"/>
          <a:lstStyle/>
          <a:p>
            <a:pPr marL="0" indent="0">
              <a:lnSpc>
                <a:spcPts val="1800"/>
              </a:lnSpc>
              <a:buNone/>
            </a:pPr>
            <a:r>
              <a:rPr lang="en-US" sz="1200" b="1" dirty="0">
                <a:solidFill>
                  <a:srgbClr val="232F3E"/>
                </a:solidFill>
                <a:latin typeface="ui-sans-serif" pitchFamily="34" charset="0"/>
                <a:ea typeface="ui-sans-serif" pitchFamily="34" charset="-122"/>
                <a:cs typeface="ui-sans-serif" pitchFamily="34" charset="-120"/>
              </a:rPr>
              <a:t>Stateless Applications</a:t>
            </a:r>
            <a:endParaRPr lang="en-US" sz="1200" dirty="0"/>
          </a:p>
        </p:txBody>
      </p:sp>
      <p:sp>
        <p:nvSpPr>
          <p:cNvPr id="36" name="Text 10"/>
          <p:cNvSpPr/>
          <p:nvPr/>
        </p:nvSpPr>
        <p:spPr>
          <a:xfrm>
            <a:off x="6553200" y="2476500"/>
            <a:ext cx="2651760" cy="190500"/>
          </a:xfrm>
          <a:prstGeom prst="rect">
            <a:avLst/>
          </a:prstGeom>
          <a:noFill/>
          <a:ln/>
        </p:spPr>
        <p:txBody>
          <a:bodyPr vert="horz" wrap="square" lIns="0" tIns="0" rIns="0" bIns="0" rtlCol="0" anchor="t"/>
          <a:lstStyle/>
          <a:p>
            <a:pPr marL="0" indent="0">
              <a:lnSpc>
                <a:spcPts val="1500"/>
              </a:lnSpc>
              <a:buNone/>
            </a:pPr>
            <a:r>
              <a:rPr lang="en-US" sz="1050" dirty="0">
                <a:solidFill>
                  <a:srgbClr val="4B5563"/>
                </a:solidFill>
                <a:latin typeface="ui-sans-serif" pitchFamily="34" charset="0"/>
                <a:ea typeface="ui-sans-serif" pitchFamily="34" charset="-122"/>
                <a:cs typeface="ui-sans-serif" pitchFamily="34" charset="-120"/>
              </a:rPr>
              <a:t>Can restart without data loss</a:t>
            </a:r>
            <a:endParaRPr lang="en-US" sz="1050" dirty="0"/>
          </a:p>
        </p:txBody>
      </p:sp>
      <p:sp>
        <p:nvSpPr>
          <p:cNvPr id="37" name="Text 11"/>
          <p:cNvSpPr/>
          <p:nvPr/>
        </p:nvSpPr>
        <p:spPr>
          <a:xfrm>
            <a:off x="9553575" y="2012108"/>
            <a:ext cx="1876425" cy="457200"/>
          </a:xfrm>
          <a:prstGeom prst="rect">
            <a:avLst/>
          </a:prstGeom>
          <a:noFill/>
          <a:ln/>
        </p:spPr>
        <p:txBody>
          <a:bodyPr vert="horz" wrap="square" lIns="0" tIns="0" rIns="0" bIns="0" rtlCol="0" anchor="t"/>
          <a:lstStyle/>
          <a:p>
            <a:pPr marL="0" indent="0">
              <a:lnSpc>
                <a:spcPts val="1800"/>
              </a:lnSpc>
              <a:buNone/>
            </a:pPr>
            <a:r>
              <a:rPr lang="en-US" sz="1200" b="1" dirty="0">
                <a:solidFill>
                  <a:srgbClr val="232F3E"/>
                </a:solidFill>
                <a:latin typeface="ui-sans-serif" pitchFamily="34" charset="0"/>
                <a:ea typeface="ui-sans-serif" pitchFamily="34" charset="-122"/>
                <a:cs typeface="ui-sans-serif" pitchFamily="34" charset="-120"/>
              </a:rPr>
              <a:t>Containerized Workloads</a:t>
            </a:r>
            <a:endParaRPr lang="en-US" sz="1200" dirty="0"/>
          </a:p>
        </p:txBody>
      </p:sp>
      <p:sp>
        <p:nvSpPr>
          <p:cNvPr id="38" name="Text 12"/>
          <p:cNvSpPr/>
          <p:nvPr/>
        </p:nvSpPr>
        <p:spPr>
          <a:xfrm>
            <a:off x="9220200" y="2476500"/>
            <a:ext cx="2651760" cy="190500"/>
          </a:xfrm>
          <a:prstGeom prst="rect">
            <a:avLst/>
          </a:prstGeom>
          <a:noFill/>
          <a:ln/>
        </p:spPr>
        <p:txBody>
          <a:bodyPr vert="horz" wrap="square" lIns="0" tIns="0" rIns="0" bIns="0" rtlCol="0" anchor="t"/>
          <a:lstStyle/>
          <a:p>
            <a:pPr marL="0" indent="0">
              <a:lnSpc>
                <a:spcPts val="1500"/>
              </a:lnSpc>
              <a:buNone/>
            </a:pPr>
            <a:r>
              <a:rPr lang="en-US" sz="1050" dirty="0">
                <a:solidFill>
                  <a:srgbClr val="4B5563"/>
                </a:solidFill>
                <a:latin typeface="ui-sans-serif" pitchFamily="34" charset="0"/>
                <a:ea typeface="ui-sans-serif" pitchFamily="34" charset="-122"/>
                <a:cs typeface="ui-sans-serif" pitchFamily="34" charset="-120"/>
              </a:rPr>
              <a:t>Microservices architecture</a:t>
            </a:r>
            <a:endParaRPr lang="en-US" sz="1050" dirty="0"/>
          </a:p>
        </p:txBody>
      </p:sp>
      <p:sp>
        <p:nvSpPr>
          <p:cNvPr id="39" name="Text 13"/>
          <p:cNvSpPr/>
          <p:nvPr/>
        </p:nvSpPr>
        <p:spPr>
          <a:xfrm>
            <a:off x="6838950" y="3143250"/>
            <a:ext cx="1558945" cy="228600"/>
          </a:xfrm>
          <a:prstGeom prst="rect">
            <a:avLst/>
          </a:prstGeom>
          <a:noFill/>
          <a:ln/>
        </p:spPr>
        <p:txBody>
          <a:bodyPr vert="horz" wrap="square" lIns="0" tIns="0" rIns="0" bIns="0" rtlCol="0" anchor="t"/>
          <a:lstStyle/>
          <a:p>
            <a:pPr marL="0" indent="0">
              <a:lnSpc>
                <a:spcPts val="1800"/>
              </a:lnSpc>
              <a:buNone/>
            </a:pPr>
            <a:r>
              <a:rPr lang="en-US" sz="1200" b="1" dirty="0">
                <a:solidFill>
                  <a:srgbClr val="232F3E"/>
                </a:solidFill>
                <a:latin typeface="ui-sans-serif" pitchFamily="34" charset="0"/>
                <a:ea typeface="ui-sans-serif" pitchFamily="34" charset="-122"/>
                <a:cs typeface="ui-sans-serif" pitchFamily="34" charset="-120"/>
              </a:rPr>
              <a:t>CI/CD Pipelines</a:t>
            </a:r>
            <a:endParaRPr lang="en-US" sz="1200" dirty="0"/>
          </a:p>
        </p:txBody>
      </p:sp>
      <p:sp>
        <p:nvSpPr>
          <p:cNvPr id="40" name="Text 14"/>
          <p:cNvSpPr/>
          <p:nvPr/>
        </p:nvSpPr>
        <p:spPr>
          <a:xfrm>
            <a:off x="6553200" y="3467100"/>
            <a:ext cx="2651760" cy="190500"/>
          </a:xfrm>
          <a:prstGeom prst="rect">
            <a:avLst/>
          </a:prstGeom>
          <a:noFill/>
          <a:ln/>
        </p:spPr>
        <p:txBody>
          <a:bodyPr vert="horz" wrap="square" lIns="0" tIns="0" rIns="0" bIns="0" rtlCol="0" anchor="t"/>
          <a:lstStyle/>
          <a:p>
            <a:pPr marL="0" indent="0">
              <a:lnSpc>
                <a:spcPts val="1500"/>
              </a:lnSpc>
              <a:buNone/>
            </a:pPr>
            <a:r>
              <a:rPr lang="en-US" sz="1050" dirty="0">
                <a:solidFill>
                  <a:srgbClr val="4B5563"/>
                </a:solidFill>
                <a:latin typeface="ui-sans-serif" pitchFamily="34" charset="0"/>
                <a:ea typeface="ui-sans-serif" pitchFamily="34" charset="-122"/>
                <a:cs typeface="ui-sans-serif" pitchFamily="34" charset="-120"/>
              </a:rPr>
              <a:t>Build and test environments</a:t>
            </a:r>
            <a:endParaRPr lang="en-US" sz="1050" dirty="0"/>
          </a:p>
        </p:txBody>
      </p:sp>
      <p:sp>
        <p:nvSpPr>
          <p:cNvPr id="41" name="Text 15"/>
          <p:cNvSpPr/>
          <p:nvPr/>
        </p:nvSpPr>
        <p:spPr>
          <a:xfrm>
            <a:off x="9525000" y="3143250"/>
            <a:ext cx="1776293" cy="228600"/>
          </a:xfrm>
          <a:prstGeom prst="rect">
            <a:avLst/>
          </a:prstGeom>
          <a:noFill/>
          <a:ln/>
        </p:spPr>
        <p:txBody>
          <a:bodyPr vert="horz" wrap="square" lIns="0" tIns="0" rIns="0" bIns="0" rtlCol="0" anchor="t"/>
          <a:lstStyle/>
          <a:p>
            <a:pPr marL="0" indent="0">
              <a:lnSpc>
                <a:spcPts val="1800"/>
              </a:lnSpc>
              <a:buNone/>
            </a:pPr>
            <a:r>
              <a:rPr lang="en-US" sz="1200" b="1" dirty="0">
                <a:solidFill>
                  <a:srgbClr val="232F3E"/>
                </a:solidFill>
                <a:latin typeface="ui-sans-serif" pitchFamily="34" charset="0"/>
                <a:ea typeface="ui-sans-serif" pitchFamily="34" charset="-122"/>
                <a:cs typeface="ui-sans-serif" pitchFamily="34" charset="-120"/>
              </a:rPr>
              <a:t>Batch Processing</a:t>
            </a:r>
            <a:endParaRPr lang="en-US" sz="1200" dirty="0"/>
          </a:p>
        </p:txBody>
      </p:sp>
      <p:sp>
        <p:nvSpPr>
          <p:cNvPr id="42" name="Text 16"/>
          <p:cNvSpPr/>
          <p:nvPr/>
        </p:nvSpPr>
        <p:spPr>
          <a:xfrm>
            <a:off x="9220200" y="3467100"/>
            <a:ext cx="2651760" cy="190500"/>
          </a:xfrm>
          <a:prstGeom prst="rect">
            <a:avLst/>
          </a:prstGeom>
          <a:noFill/>
          <a:ln/>
        </p:spPr>
        <p:txBody>
          <a:bodyPr vert="horz" wrap="square" lIns="0" tIns="0" rIns="0" bIns="0" rtlCol="0" anchor="t"/>
          <a:lstStyle/>
          <a:p>
            <a:pPr marL="0" indent="0">
              <a:lnSpc>
                <a:spcPts val="1500"/>
              </a:lnSpc>
              <a:buNone/>
            </a:pPr>
            <a:r>
              <a:rPr lang="en-US" sz="1050" dirty="0">
                <a:solidFill>
                  <a:srgbClr val="4B5563"/>
                </a:solidFill>
                <a:latin typeface="ui-sans-serif" pitchFamily="34" charset="0"/>
                <a:ea typeface="ui-sans-serif" pitchFamily="34" charset="-122"/>
                <a:cs typeface="ui-sans-serif" pitchFamily="34" charset="-120"/>
              </a:rPr>
              <a:t>Scheduled tasks</a:t>
            </a:r>
            <a:endParaRPr lang="en-US" sz="1050" dirty="0"/>
          </a:p>
        </p:txBody>
      </p:sp>
      <p:sp>
        <p:nvSpPr>
          <p:cNvPr id="43" name="Text 17"/>
          <p:cNvSpPr/>
          <p:nvPr/>
        </p:nvSpPr>
        <p:spPr>
          <a:xfrm>
            <a:off x="3048000" y="5600700"/>
            <a:ext cx="1952208" cy="190500"/>
          </a:xfrm>
          <a:prstGeom prst="rect">
            <a:avLst/>
          </a:prstGeom>
          <a:noFill/>
          <a:ln/>
        </p:spPr>
        <p:txBody>
          <a:bodyPr vert="horz" wrap="square" lIns="0" tIns="0" rIns="0" bIns="0" rtlCol="0" anchor="t"/>
          <a:lstStyle/>
          <a:p>
            <a:pPr marL="0" indent="0">
              <a:lnSpc>
                <a:spcPts val="1500"/>
              </a:lnSpc>
              <a:buNone/>
            </a:pPr>
            <a:r>
              <a:rPr lang="en-US" sz="1050" b="1" dirty="0">
                <a:solidFill>
                  <a:srgbClr val="4B5563"/>
                </a:solidFill>
                <a:latin typeface="ui-sans-serif" pitchFamily="34" charset="0"/>
                <a:ea typeface="ui-sans-serif" pitchFamily="34" charset="-122"/>
                <a:cs typeface="ui-sans-serif" pitchFamily="34" charset="-120"/>
              </a:rPr>
              <a:t>Pay:</a:t>
            </a:r>
            <a:r>
              <a:rPr lang="en-US" sz="1050" dirty="0">
                <a:solidFill>
                  <a:srgbClr val="4B5563"/>
                </a:solidFill>
                <a:latin typeface="ui-sans-serif" pitchFamily="34" charset="0"/>
                <a:ea typeface="ui-sans-serif" pitchFamily="34" charset="-122"/>
                <a:cs typeface="ui-sans-serif" pitchFamily="34" charset="-120"/>
              </a:rPr>
              <a:t> Upt to 90% less</a:t>
            </a:r>
            <a:endParaRPr lang="en-US" sz="1050" dirty="0"/>
          </a:p>
        </p:txBody>
      </p:sp>
      <p:sp>
        <p:nvSpPr>
          <p:cNvPr id="44" name="Text 18"/>
          <p:cNvSpPr/>
          <p:nvPr/>
        </p:nvSpPr>
        <p:spPr>
          <a:xfrm>
            <a:off x="3048000" y="5791200"/>
            <a:ext cx="1952208" cy="190500"/>
          </a:xfrm>
          <a:prstGeom prst="rect">
            <a:avLst/>
          </a:prstGeom>
          <a:noFill/>
          <a:ln/>
        </p:spPr>
        <p:txBody>
          <a:bodyPr vert="horz" wrap="square" lIns="0" tIns="0" rIns="0" bIns="0" rtlCol="0" anchor="t"/>
          <a:lstStyle/>
          <a:p>
            <a:pPr marL="0" indent="0">
              <a:lnSpc>
                <a:spcPts val="1500"/>
              </a:lnSpc>
              <a:buNone/>
            </a:pPr>
            <a:r>
              <a:rPr lang="en-US" sz="1050" b="1" dirty="0">
                <a:solidFill>
                  <a:srgbClr val="4B5563"/>
                </a:solidFill>
                <a:latin typeface="ui-sans-serif" pitchFamily="34" charset="0"/>
                <a:ea typeface="ui-sans-serif" pitchFamily="34" charset="-122"/>
                <a:cs typeface="ui-sans-serif" pitchFamily="34" charset="-120"/>
              </a:rPr>
              <a:t>Risk:</a:t>
            </a:r>
            <a:r>
              <a:rPr lang="en-US" sz="1050" dirty="0">
                <a:solidFill>
                  <a:srgbClr val="4B5563"/>
                </a:solidFill>
                <a:latin typeface="ui-sans-serif" pitchFamily="34" charset="0"/>
                <a:ea typeface="ui-sans-serif" pitchFamily="34" charset="-122"/>
                <a:cs typeface="ui-sans-serif" pitchFamily="34" charset="-120"/>
              </a:rPr>
              <a:t> 2-min interruption</a:t>
            </a:r>
            <a:endParaRPr lang="en-US" sz="105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pic>
        <p:nvPicPr>
          <p:cNvPr id="3" name="Image 1" descr="preencoded.png"/>
          <p:cNvPicPr>
            <a:picLocks noChangeAspect="1"/>
          </p:cNvPicPr>
          <p:nvPr/>
        </p:nvPicPr>
        <p:blipFill>
          <a:blip r:embed="rId4"/>
          <a:stretch>
            <a:fillRect/>
          </a:stretch>
        </p:blipFill>
        <p:spPr>
          <a:xfrm>
            <a:off x="0" y="0"/>
            <a:ext cx="12192000" cy="304800"/>
          </a:xfrm>
          <a:prstGeom prst="rect">
            <a:avLst/>
          </a:prstGeom>
        </p:spPr>
      </p:pic>
      <p:pic>
        <p:nvPicPr>
          <p:cNvPr id="4" name="Image 2" descr="preencoded.png"/>
          <p:cNvPicPr>
            <a:picLocks noChangeAspect="1"/>
          </p:cNvPicPr>
          <p:nvPr/>
        </p:nvPicPr>
        <p:blipFill>
          <a:blip r:embed="rId5"/>
          <a:stretch>
            <a:fillRect/>
          </a:stretch>
        </p:blipFill>
        <p:spPr>
          <a:xfrm>
            <a:off x="609600" y="1066800"/>
            <a:ext cx="952500" cy="38100"/>
          </a:xfrm>
          <a:prstGeom prst="rect">
            <a:avLst/>
          </a:prstGeom>
        </p:spPr>
      </p:pic>
      <p:pic>
        <p:nvPicPr>
          <p:cNvPr id="5" name="Image 3" descr="preencoded.png"/>
          <p:cNvPicPr>
            <a:picLocks noChangeAspect="1"/>
          </p:cNvPicPr>
          <p:nvPr/>
        </p:nvPicPr>
        <p:blipFill>
          <a:blip r:embed="rId6"/>
          <a:stretch>
            <a:fillRect/>
          </a:stretch>
        </p:blipFill>
        <p:spPr>
          <a:xfrm>
            <a:off x="609600" y="1257300"/>
            <a:ext cx="228600" cy="304800"/>
          </a:xfrm>
          <a:prstGeom prst="rect">
            <a:avLst/>
          </a:prstGeom>
        </p:spPr>
      </p:pic>
      <p:pic>
        <p:nvPicPr>
          <p:cNvPr id="6" name="Image 4" descr="preencoded.png"/>
          <p:cNvPicPr>
            <a:picLocks noChangeAspect="1"/>
          </p:cNvPicPr>
          <p:nvPr/>
        </p:nvPicPr>
        <p:blipFill>
          <a:blip r:embed="rId7"/>
          <a:stretch>
            <a:fillRect/>
          </a:stretch>
        </p:blipFill>
        <p:spPr>
          <a:xfrm>
            <a:off x="609600" y="2324100"/>
            <a:ext cx="10972800" cy="571500"/>
          </a:xfrm>
          <a:prstGeom prst="rect">
            <a:avLst/>
          </a:prstGeom>
        </p:spPr>
      </p:pic>
      <p:pic>
        <p:nvPicPr>
          <p:cNvPr id="7" name="Image 5" descr="preencoded.png"/>
          <p:cNvPicPr>
            <a:picLocks noChangeAspect="1"/>
          </p:cNvPicPr>
          <p:nvPr/>
        </p:nvPicPr>
        <p:blipFill>
          <a:blip r:embed="rId8"/>
          <a:stretch>
            <a:fillRect/>
          </a:stretch>
        </p:blipFill>
        <p:spPr>
          <a:xfrm>
            <a:off x="609600" y="3162300"/>
            <a:ext cx="5334000" cy="2019300"/>
          </a:xfrm>
          <a:prstGeom prst="rect">
            <a:avLst/>
          </a:prstGeom>
        </p:spPr>
      </p:pic>
      <p:pic>
        <p:nvPicPr>
          <p:cNvPr id="8" name="Image 6" descr="preencoded.png"/>
          <p:cNvPicPr>
            <a:picLocks noChangeAspect="1"/>
          </p:cNvPicPr>
          <p:nvPr/>
        </p:nvPicPr>
        <p:blipFill>
          <a:blip r:embed="rId9"/>
          <a:stretch>
            <a:fillRect/>
          </a:stretch>
        </p:blipFill>
        <p:spPr>
          <a:xfrm>
            <a:off x="838200" y="3695700"/>
            <a:ext cx="133350" cy="266700"/>
          </a:xfrm>
          <a:prstGeom prst="rect">
            <a:avLst/>
          </a:prstGeom>
        </p:spPr>
      </p:pic>
      <p:pic>
        <p:nvPicPr>
          <p:cNvPr id="9" name="Image 7" descr="preencoded.png"/>
          <p:cNvPicPr>
            <a:picLocks noChangeAspect="1"/>
          </p:cNvPicPr>
          <p:nvPr/>
        </p:nvPicPr>
        <p:blipFill>
          <a:blip r:embed="rId10"/>
          <a:stretch>
            <a:fillRect/>
          </a:stretch>
        </p:blipFill>
        <p:spPr>
          <a:xfrm>
            <a:off x="5353050" y="3390900"/>
            <a:ext cx="361950" cy="342900"/>
          </a:xfrm>
          <a:prstGeom prst="rect">
            <a:avLst/>
          </a:prstGeom>
        </p:spPr>
      </p:pic>
      <p:pic>
        <p:nvPicPr>
          <p:cNvPr id="10" name="Image 8" descr="preencoded.png"/>
          <p:cNvPicPr>
            <a:picLocks noChangeAspect="1"/>
          </p:cNvPicPr>
          <p:nvPr/>
        </p:nvPicPr>
        <p:blipFill>
          <a:blip r:embed="rId11"/>
          <a:stretch>
            <a:fillRect/>
          </a:stretch>
        </p:blipFill>
        <p:spPr>
          <a:xfrm>
            <a:off x="914400" y="4152900"/>
            <a:ext cx="152400" cy="152400"/>
          </a:xfrm>
          <a:prstGeom prst="rect">
            <a:avLst/>
          </a:prstGeom>
        </p:spPr>
      </p:pic>
      <p:pic>
        <p:nvPicPr>
          <p:cNvPr id="11" name="Image 9" descr="preencoded.png"/>
          <p:cNvPicPr>
            <a:picLocks noChangeAspect="1"/>
          </p:cNvPicPr>
          <p:nvPr/>
        </p:nvPicPr>
        <p:blipFill>
          <a:blip r:embed="rId11"/>
          <a:stretch>
            <a:fillRect/>
          </a:stretch>
        </p:blipFill>
        <p:spPr>
          <a:xfrm>
            <a:off x="914400" y="4457700"/>
            <a:ext cx="152400" cy="152400"/>
          </a:xfrm>
          <a:prstGeom prst="rect">
            <a:avLst/>
          </a:prstGeom>
        </p:spPr>
      </p:pic>
      <p:pic>
        <p:nvPicPr>
          <p:cNvPr id="12" name="Image 10" descr="preencoded.png"/>
          <p:cNvPicPr>
            <a:picLocks noChangeAspect="1"/>
          </p:cNvPicPr>
          <p:nvPr/>
        </p:nvPicPr>
        <p:blipFill>
          <a:blip r:embed="rId11"/>
          <a:stretch>
            <a:fillRect/>
          </a:stretch>
        </p:blipFill>
        <p:spPr>
          <a:xfrm>
            <a:off x="914400" y="4762500"/>
            <a:ext cx="152400" cy="152400"/>
          </a:xfrm>
          <a:prstGeom prst="rect">
            <a:avLst/>
          </a:prstGeom>
        </p:spPr>
      </p:pic>
      <p:pic>
        <p:nvPicPr>
          <p:cNvPr id="13" name="Image 11" descr="preencoded.png"/>
          <p:cNvPicPr>
            <a:picLocks noChangeAspect="1"/>
          </p:cNvPicPr>
          <p:nvPr/>
        </p:nvPicPr>
        <p:blipFill>
          <a:blip r:embed="rId12"/>
          <a:stretch>
            <a:fillRect/>
          </a:stretch>
        </p:blipFill>
        <p:spPr>
          <a:xfrm>
            <a:off x="6248400" y="3162300"/>
            <a:ext cx="5334000" cy="2019300"/>
          </a:xfrm>
          <a:prstGeom prst="rect">
            <a:avLst/>
          </a:prstGeom>
        </p:spPr>
      </p:pic>
      <p:pic>
        <p:nvPicPr>
          <p:cNvPr id="14" name="Image 12" descr="preencoded.png"/>
          <p:cNvPicPr>
            <a:picLocks noChangeAspect="1"/>
          </p:cNvPicPr>
          <p:nvPr/>
        </p:nvPicPr>
        <p:blipFill>
          <a:blip r:embed="rId9"/>
          <a:stretch>
            <a:fillRect/>
          </a:stretch>
        </p:blipFill>
        <p:spPr>
          <a:xfrm>
            <a:off x="6477000" y="3695700"/>
            <a:ext cx="133350" cy="266700"/>
          </a:xfrm>
          <a:prstGeom prst="rect">
            <a:avLst/>
          </a:prstGeom>
        </p:spPr>
      </p:pic>
      <p:pic>
        <p:nvPicPr>
          <p:cNvPr id="15" name="Image 13" descr="preencoded.png"/>
          <p:cNvPicPr>
            <a:picLocks noChangeAspect="1"/>
          </p:cNvPicPr>
          <p:nvPr/>
        </p:nvPicPr>
        <p:blipFill>
          <a:blip r:embed="rId13"/>
          <a:stretch>
            <a:fillRect/>
          </a:stretch>
        </p:blipFill>
        <p:spPr>
          <a:xfrm>
            <a:off x="11068050" y="3390900"/>
            <a:ext cx="285750" cy="342900"/>
          </a:xfrm>
          <a:prstGeom prst="rect">
            <a:avLst/>
          </a:prstGeom>
        </p:spPr>
      </p:pic>
      <p:pic>
        <p:nvPicPr>
          <p:cNvPr id="16" name="Image 14" descr="preencoded.png"/>
          <p:cNvPicPr>
            <a:picLocks noChangeAspect="1"/>
          </p:cNvPicPr>
          <p:nvPr/>
        </p:nvPicPr>
        <p:blipFill>
          <a:blip r:embed="rId11"/>
          <a:stretch>
            <a:fillRect/>
          </a:stretch>
        </p:blipFill>
        <p:spPr>
          <a:xfrm>
            <a:off x="6553200" y="4152900"/>
            <a:ext cx="152400" cy="152400"/>
          </a:xfrm>
          <a:prstGeom prst="rect">
            <a:avLst/>
          </a:prstGeom>
        </p:spPr>
      </p:pic>
      <p:pic>
        <p:nvPicPr>
          <p:cNvPr id="17" name="Image 15" descr="preencoded.png"/>
          <p:cNvPicPr>
            <a:picLocks noChangeAspect="1"/>
          </p:cNvPicPr>
          <p:nvPr/>
        </p:nvPicPr>
        <p:blipFill>
          <a:blip r:embed="rId11"/>
          <a:stretch>
            <a:fillRect/>
          </a:stretch>
        </p:blipFill>
        <p:spPr>
          <a:xfrm>
            <a:off x="6553200" y="4457700"/>
            <a:ext cx="152400" cy="152400"/>
          </a:xfrm>
          <a:prstGeom prst="rect">
            <a:avLst/>
          </a:prstGeom>
        </p:spPr>
      </p:pic>
      <p:pic>
        <p:nvPicPr>
          <p:cNvPr id="18" name="Image 16" descr="preencoded.png"/>
          <p:cNvPicPr>
            <a:picLocks noChangeAspect="1"/>
          </p:cNvPicPr>
          <p:nvPr/>
        </p:nvPicPr>
        <p:blipFill>
          <a:blip r:embed="rId11"/>
          <a:stretch>
            <a:fillRect/>
          </a:stretch>
        </p:blipFill>
        <p:spPr>
          <a:xfrm>
            <a:off x="6553200" y="4762500"/>
            <a:ext cx="152400" cy="152400"/>
          </a:xfrm>
          <a:prstGeom prst="rect">
            <a:avLst/>
          </a:prstGeom>
        </p:spPr>
      </p:pic>
      <p:pic>
        <p:nvPicPr>
          <p:cNvPr id="19" name="Image 17" descr="preencoded.png"/>
          <p:cNvPicPr>
            <a:picLocks noChangeAspect="1"/>
          </p:cNvPicPr>
          <p:nvPr/>
        </p:nvPicPr>
        <p:blipFill>
          <a:blip r:embed="rId14"/>
          <a:stretch>
            <a:fillRect/>
          </a:stretch>
        </p:blipFill>
        <p:spPr>
          <a:xfrm>
            <a:off x="609600" y="5410200"/>
            <a:ext cx="10972800" cy="914400"/>
          </a:xfrm>
          <a:prstGeom prst="rect">
            <a:avLst/>
          </a:prstGeom>
        </p:spPr>
      </p:pic>
      <p:pic>
        <p:nvPicPr>
          <p:cNvPr id="20" name="Image 18" descr="preencoded.png"/>
          <p:cNvPicPr>
            <a:picLocks noChangeAspect="1"/>
          </p:cNvPicPr>
          <p:nvPr/>
        </p:nvPicPr>
        <p:blipFill>
          <a:blip r:embed="rId15"/>
          <a:stretch>
            <a:fillRect/>
          </a:stretch>
        </p:blipFill>
        <p:spPr>
          <a:xfrm>
            <a:off x="762000" y="5905500"/>
            <a:ext cx="190500" cy="266700"/>
          </a:xfrm>
          <a:prstGeom prst="rect">
            <a:avLst/>
          </a:prstGeom>
        </p:spPr>
      </p:pic>
      <p:pic>
        <p:nvPicPr>
          <p:cNvPr id="21" name="Image 19" descr="preencoded.png"/>
          <p:cNvPicPr>
            <a:picLocks noChangeAspect="1"/>
          </p:cNvPicPr>
          <p:nvPr/>
        </p:nvPicPr>
        <p:blipFill>
          <a:blip r:embed="rId16"/>
          <a:stretch>
            <a:fillRect/>
          </a:stretch>
        </p:blipFill>
        <p:spPr>
          <a:xfrm>
            <a:off x="4368701" y="5905500"/>
            <a:ext cx="123825" cy="266700"/>
          </a:xfrm>
          <a:prstGeom prst="rect">
            <a:avLst/>
          </a:prstGeom>
        </p:spPr>
      </p:pic>
      <p:pic>
        <p:nvPicPr>
          <p:cNvPr id="22" name="Image 20" descr="preencoded.png"/>
          <p:cNvPicPr>
            <a:picLocks noChangeAspect="1"/>
          </p:cNvPicPr>
          <p:nvPr/>
        </p:nvPicPr>
        <p:blipFill>
          <a:blip r:embed="rId17"/>
          <a:stretch>
            <a:fillRect/>
          </a:stretch>
        </p:blipFill>
        <p:spPr>
          <a:xfrm>
            <a:off x="7975550" y="5905500"/>
            <a:ext cx="190500" cy="266700"/>
          </a:xfrm>
          <a:prstGeom prst="rect">
            <a:avLst/>
          </a:prstGeom>
        </p:spPr>
      </p:pic>
      <p:sp>
        <p:nvSpPr>
          <p:cNvPr id="23" name="Text 0"/>
          <p:cNvSpPr/>
          <p:nvPr/>
        </p:nvSpPr>
        <p:spPr>
          <a:xfrm>
            <a:off x="609600" y="609600"/>
            <a:ext cx="10972800" cy="381000"/>
          </a:xfrm>
          <a:prstGeom prst="rect">
            <a:avLst/>
          </a:prstGeom>
          <a:noFill/>
          <a:ln/>
        </p:spPr>
        <p:txBody>
          <a:bodyPr vert="horz" wrap="square" lIns="0" tIns="0" rIns="0" bIns="0" rtlCol="0" anchor="t"/>
          <a:lstStyle/>
          <a:p>
            <a:pPr marL="0" indent="0">
              <a:lnSpc>
                <a:spcPts val="3000"/>
              </a:lnSpc>
              <a:buNone/>
            </a:pPr>
            <a:r>
              <a:rPr lang="en-US" sz="2700" b="1" dirty="0">
                <a:solidFill>
                  <a:srgbClr val="232F3E"/>
                </a:solidFill>
                <a:latin typeface="ui-sans-serif" pitchFamily="34" charset="0"/>
                <a:ea typeface="ui-sans-serif" pitchFamily="34" charset="-122"/>
                <a:cs typeface="ui-sans-serif" pitchFamily="34" charset="-120"/>
              </a:rPr>
              <a:t>Savings Plans Explained</a:t>
            </a:r>
            <a:endParaRPr lang="en-US" sz="2700" dirty="0"/>
          </a:p>
        </p:txBody>
      </p:sp>
      <p:sp>
        <p:nvSpPr>
          <p:cNvPr id="24" name="Text 1"/>
          <p:cNvSpPr/>
          <p:nvPr/>
        </p:nvSpPr>
        <p:spPr>
          <a:xfrm>
            <a:off x="952500" y="1257300"/>
            <a:ext cx="1445716" cy="304800"/>
          </a:xfrm>
          <a:prstGeom prst="rect">
            <a:avLst/>
          </a:prstGeom>
          <a:noFill/>
          <a:ln/>
        </p:spPr>
        <p:txBody>
          <a:bodyPr vert="horz" wrap="square" lIns="0" tIns="0" rIns="0" bIns="0" rtlCol="0" anchor="t"/>
          <a:lstStyle/>
          <a:p>
            <a:pPr marL="0" indent="0">
              <a:lnSpc>
                <a:spcPts val="2400"/>
              </a:lnSpc>
              <a:buNone/>
            </a:pPr>
            <a:r>
              <a:rPr lang="en-US" sz="1800" b="1" dirty="0">
                <a:solidFill>
                  <a:srgbClr val="232F3E"/>
                </a:solidFill>
                <a:latin typeface="ui-sans-serif" pitchFamily="34" charset="0"/>
                <a:ea typeface="ui-sans-serif" pitchFamily="34" charset="-122"/>
                <a:cs typeface="ui-sans-serif" pitchFamily="34" charset="-120"/>
              </a:rPr>
              <a:t>Overview</a:t>
            </a:r>
            <a:endParaRPr lang="en-US" sz="1800" dirty="0"/>
          </a:p>
        </p:txBody>
      </p:sp>
      <p:sp>
        <p:nvSpPr>
          <p:cNvPr id="25" name="Text 2"/>
          <p:cNvSpPr/>
          <p:nvPr/>
        </p:nvSpPr>
        <p:spPr>
          <a:xfrm>
            <a:off x="952500" y="1638300"/>
            <a:ext cx="10629900" cy="457200"/>
          </a:xfrm>
          <a:prstGeom prst="rect">
            <a:avLst/>
          </a:prstGeom>
          <a:noFill/>
          <a:ln/>
        </p:spPr>
        <p:txBody>
          <a:bodyPr vert="horz" wrap="square" lIns="0" tIns="0" rIns="0" bIns="0" rtlCol="0" anchor="t"/>
          <a:lstStyle/>
          <a:p>
            <a:pPr marL="0" indent="0">
              <a:lnSpc>
                <a:spcPts val="1800"/>
              </a:lnSpc>
              <a:buNone/>
            </a:pPr>
            <a:r>
              <a:rPr lang="en-US" sz="1200" dirty="0">
                <a:solidFill>
                  <a:srgbClr val="374151"/>
                </a:solidFill>
                <a:latin typeface="ui-sans-serif" pitchFamily="34" charset="0"/>
                <a:ea typeface="ui-sans-serif" pitchFamily="34" charset="-122"/>
                <a:cs typeface="ui-sans-serif" pitchFamily="34" charset="-120"/>
              </a:rPr>
              <a:t>Flexible pricing model offering discounts on AWS usage in exchange for a commitment to consistent compute usage ($/hour) over a 1-year or 3-year term.</a:t>
            </a:r>
            <a:endParaRPr lang="en-US" sz="1200" dirty="0"/>
          </a:p>
        </p:txBody>
      </p:sp>
      <p:sp>
        <p:nvSpPr>
          <p:cNvPr id="26" name="Text 3"/>
          <p:cNvSpPr/>
          <p:nvPr/>
        </p:nvSpPr>
        <p:spPr>
          <a:xfrm>
            <a:off x="838200" y="3390900"/>
            <a:ext cx="3020735" cy="266700"/>
          </a:xfrm>
          <a:prstGeom prst="rect">
            <a:avLst/>
          </a:prstGeom>
          <a:noFill/>
          <a:ln/>
        </p:spPr>
        <p:txBody>
          <a:bodyPr vert="horz" wrap="square" lIns="0" tIns="0" rIns="0" bIns="0" rtlCol="0" anchor="t"/>
          <a:lstStyle/>
          <a:p>
            <a:pPr marL="0" indent="0">
              <a:lnSpc>
                <a:spcPts val="2100"/>
              </a:lnSpc>
              <a:buNone/>
            </a:pPr>
            <a:r>
              <a:rPr lang="en-US" sz="1500" b="1" dirty="0">
                <a:solidFill>
                  <a:srgbClr val="232F3E"/>
                </a:solidFill>
                <a:latin typeface="ui-sans-serif" pitchFamily="34" charset="0"/>
                <a:ea typeface="ui-sans-serif" pitchFamily="34" charset="-122"/>
                <a:cs typeface="ui-sans-serif" pitchFamily="34" charset="-120"/>
              </a:rPr>
              <a:t>Compute Savings Plans</a:t>
            </a:r>
            <a:endParaRPr lang="en-US" sz="1500" dirty="0"/>
          </a:p>
        </p:txBody>
      </p:sp>
      <p:sp>
        <p:nvSpPr>
          <p:cNvPr id="27" name="Text 4"/>
          <p:cNvSpPr/>
          <p:nvPr/>
        </p:nvSpPr>
        <p:spPr>
          <a:xfrm>
            <a:off x="1047750" y="3695700"/>
            <a:ext cx="2143661" cy="266700"/>
          </a:xfrm>
          <a:prstGeom prst="rect">
            <a:avLst/>
          </a:prstGeom>
          <a:noFill/>
          <a:ln/>
        </p:spPr>
        <p:txBody>
          <a:bodyPr vert="horz" wrap="square" lIns="0" tIns="0" rIns="0" bIns="0" rtlCol="0" anchor="t"/>
          <a:lstStyle/>
          <a:p>
            <a:pPr marL="0" indent="0">
              <a:lnSpc>
                <a:spcPts val="2100"/>
              </a:lnSpc>
              <a:buNone/>
            </a:pPr>
            <a:r>
              <a:rPr lang="en-US" sz="1350" b="1" dirty="0">
                <a:solidFill>
                  <a:srgbClr val="000000"/>
                </a:solidFill>
                <a:latin typeface="ui-sans-serif" pitchFamily="34" charset="0"/>
                <a:ea typeface="ui-sans-serif" pitchFamily="34" charset="-122"/>
                <a:cs typeface="ui-sans-serif" pitchFamily="34" charset="-120"/>
              </a:rPr>
              <a:t>Up to 66% savings</a:t>
            </a:r>
            <a:endParaRPr lang="en-US" sz="1350" dirty="0"/>
          </a:p>
        </p:txBody>
      </p:sp>
      <p:sp>
        <p:nvSpPr>
          <p:cNvPr id="28" name="Text 5"/>
          <p:cNvSpPr/>
          <p:nvPr/>
        </p:nvSpPr>
        <p:spPr>
          <a:xfrm>
            <a:off x="1143000" y="4114800"/>
            <a:ext cx="4312503" cy="228600"/>
          </a:xfrm>
          <a:prstGeom prst="rect">
            <a:avLst/>
          </a:prstGeom>
          <a:noFill/>
          <a:ln/>
        </p:spPr>
        <p:txBody>
          <a:bodyPr vert="horz" wrap="square" lIns="0" tIns="0" rIns="0" bIns="0" rtlCol="0" anchor="t"/>
          <a:lstStyle/>
          <a:p>
            <a:pPr marL="0" indent="0" algn="l">
              <a:lnSpc>
                <a:spcPts val="1800"/>
              </a:lnSpc>
              <a:buNone/>
            </a:pPr>
            <a:r>
              <a:rPr lang="en-US" sz="1200" dirty="0">
                <a:solidFill>
                  <a:srgbClr val="000000"/>
                </a:solidFill>
                <a:latin typeface="ui-sans-serif" pitchFamily="34" charset="0"/>
                <a:ea typeface="ui-sans-serif" pitchFamily="34" charset="-122"/>
                <a:cs typeface="ui-sans-serif" pitchFamily="34" charset="-120"/>
              </a:rPr>
              <a:t>Highest flexibility - applies to any EC2 instance</a:t>
            </a:r>
            <a:endParaRPr lang="en-US" sz="1200" dirty="0"/>
          </a:p>
        </p:txBody>
      </p:sp>
      <p:sp>
        <p:nvSpPr>
          <p:cNvPr id="29" name="Text 6"/>
          <p:cNvSpPr/>
          <p:nvPr/>
        </p:nvSpPr>
        <p:spPr>
          <a:xfrm>
            <a:off x="1143000" y="4419600"/>
            <a:ext cx="3714393" cy="228600"/>
          </a:xfrm>
          <a:prstGeom prst="rect">
            <a:avLst/>
          </a:prstGeom>
          <a:noFill/>
          <a:ln/>
        </p:spPr>
        <p:txBody>
          <a:bodyPr vert="horz" wrap="square" lIns="0" tIns="0" rIns="0" bIns="0" rtlCol="0" anchor="t"/>
          <a:lstStyle/>
          <a:p>
            <a:pPr marL="0" indent="0" algn="l">
              <a:lnSpc>
                <a:spcPts val="1800"/>
              </a:lnSpc>
              <a:buNone/>
            </a:pPr>
            <a:r>
              <a:rPr lang="en-US" sz="1200" dirty="0">
                <a:solidFill>
                  <a:srgbClr val="000000"/>
                </a:solidFill>
                <a:latin typeface="ui-sans-serif" pitchFamily="34" charset="0"/>
                <a:ea typeface="ui-sans-serif" pitchFamily="34" charset="-122"/>
                <a:cs typeface="ui-sans-serif" pitchFamily="34" charset="-120"/>
              </a:rPr>
              <a:t>Covers EC2, Fargate, and Lambda usage</a:t>
            </a:r>
            <a:endParaRPr lang="en-US" sz="1200" dirty="0"/>
          </a:p>
        </p:txBody>
      </p:sp>
      <p:sp>
        <p:nvSpPr>
          <p:cNvPr id="30" name="Text 7"/>
          <p:cNvSpPr/>
          <p:nvPr/>
        </p:nvSpPr>
        <p:spPr>
          <a:xfrm>
            <a:off x="1143000" y="4724400"/>
            <a:ext cx="3996750" cy="228600"/>
          </a:xfrm>
          <a:prstGeom prst="rect">
            <a:avLst/>
          </a:prstGeom>
          <a:noFill/>
          <a:ln/>
        </p:spPr>
        <p:txBody>
          <a:bodyPr vert="horz" wrap="square" lIns="0" tIns="0" rIns="0" bIns="0" rtlCol="0" anchor="t"/>
          <a:lstStyle/>
          <a:p>
            <a:pPr marL="0" indent="0" algn="l">
              <a:lnSpc>
                <a:spcPts val="1800"/>
              </a:lnSpc>
              <a:buNone/>
            </a:pPr>
            <a:r>
              <a:rPr lang="en-US" sz="1200" dirty="0">
                <a:solidFill>
                  <a:srgbClr val="000000"/>
                </a:solidFill>
                <a:latin typeface="ui-sans-serif" pitchFamily="34" charset="0"/>
                <a:ea typeface="ui-sans-serif" pitchFamily="34" charset="-122"/>
                <a:cs typeface="ui-sans-serif" pitchFamily="34" charset="-120"/>
              </a:rPr>
              <a:t>Change instance types, regions, or services</a:t>
            </a:r>
            <a:endParaRPr lang="en-US" sz="1200" dirty="0"/>
          </a:p>
        </p:txBody>
      </p:sp>
      <p:sp>
        <p:nvSpPr>
          <p:cNvPr id="31" name="Text 8"/>
          <p:cNvSpPr/>
          <p:nvPr/>
        </p:nvSpPr>
        <p:spPr>
          <a:xfrm>
            <a:off x="6477000" y="3390900"/>
            <a:ext cx="3530263" cy="266700"/>
          </a:xfrm>
          <a:prstGeom prst="rect">
            <a:avLst/>
          </a:prstGeom>
          <a:noFill/>
          <a:ln/>
        </p:spPr>
        <p:txBody>
          <a:bodyPr vert="horz" wrap="square" lIns="0" tIns="0" rIns="0" bIns="0" rtlCol="0" anchor="t"/>
          <a:lstStyle/>
          <a:p>
            <a:pPr marL="0" indent="0">
              <a:lnSpc>
                <a:spcPts val="2100"/>
              </a:lnSpc>
              <a:buNone/>
            </a:pPr>
            <a:r>
              <a:rPr lang="en-US" sz="1500" b="1" dirty="0">
                <a:solidFill>
                  <a:srgbClr val="232F3E"/>
                </a:solidFill>
                <a:latin typeface="ui-sans-serif" pitchFamily="34" charset="0"/>
                <a:ea typeface="ui-sans-serif" pitchFamily="34" charset="-122"/>
                <a:cs typeface="ui-sans-serif" pitchFamily="34" charset="-120"/>
              </a:rPr>
              <a:t>EC2 Instance Savings Plans</a:t>
            </a:r>
            <a:endParaRPr lang="en-US" sz="1500" dirty="0"/>
          </a:p>
        </p:txBody>
      </p:sp>
      <p:sp>
        <p:nvSpPr>
          <p:cNvPr id="32" name="Text 9"/>
          <p:cNvSpPr/>
          <p:nvPr/>
        </p:nvSpPr>
        <p:spPr>
          <a:xfrm>
            <a:off x="6686550" y="3695700"/>
            <a:ext cx="2143661" cy="266700"/>
          </a:xfrm>
          <a:prstGeom prst="rect">
            <a:avLst/>
          </a:prstGeom>
          <a:noFill/>
          <a:ln/>
        </p:spPr>
        <p:txBody>
          <a:bodyPr vert="horz" wrap="square" lIns="0" tIns="0" rIns="0" bIns="0" rtlCol="0" anchor="t"/>
          <a:lstStyle/>
          <a:p>
            <a:pPr marL="0" indent="0">
              <a:lnSpc>
                <a:spcPts val="2100"/>
              </a:lnSpc>
              <a:buNone/>
            </a:pPr>
            <a:r>
              <a:rPr lang="en-US" sz="1350" b="1" dirty="0">
                <a:solidFill>
                  <a:srgbClr val="000000"/>
                </a:solidFill>
                <a:latin typeface="ui-sans-serif" pitchFamily="34" charset="0"/>
                <a:ea typeface="ui-sans-serif" pitchFamily="34" charset="-122"/>
                <a:cs typeface="ui-sans-serif" pitchFamily="34" charset="-120"/>
              </a:rPr>
              <a:t>Up to 72% savings</a:t>
            </a:r>
            <a:endParaRPr lang="en-US" sz="1350" dirty="0"/>
          </a:p>
        </p:txBody>
      </p:sp>
      <p:sp>
        <p:nvSpPr>
          <p:cNvPr id="33" name="Text 10"/>
          <p:cNvSpPr/>
          <p:nvPr/>
        </p:nvSpPr>
        <p:spPr>
          <a:xfrm>
            <a:off x="6781800" y="4114800"/>
            <a:ext cx="3348454" cy="228600"/>
          </a:xfrm>
          <a:prstGeom prst="rect">
            <a:avLst/>
          </a:prstGeom>
          <a:noFill/>
          <a:ln/>
        </p:spPr>
        <p:txBody>
          <a:bodyPr vert="horz" wrap="square" lIns="0" tIns="0" rIns="0" bIns="0" rtlCol="0" anchor="t"/>
          <a:lstStyle/>
          <a:p>
            <a:pPr marL="0" indent="0" algn="l">
              <a:lnSpc>
                <a:spcPts val="1800"/>
              </a:lnSpc>
              <a:buNone/>
            </a:pPr>
            <a:r>
              <a:rPr lang="en-US" sz="1200" dirty="0">
                <a:solidFill>
                  <a:srgbClr val="000000"/>
                </a:solidFill>
                <a:latin typeface="ui-sans-serif" pitchFamily="34" charset="0"/>
                <a:ea typeface="ui-sans-serif" pitchFamily="34" charset="-122"/>
                <a:cs typeface="ui-sans-serif" pitchFamily="34" charset="-120"/>
              </a:rPr>
              <a:t>Deepest discounts for EC2 instances</a:t>
            </a:r>
            <a:endParaRPr lang="en-US" sz="1200" dirty="0"/>
          </a:p>
        </p:txBody>
      </p:sp>
      <p:sp>
        <p:nvSpPr>
          <p:cNvPr id="34" name="Text 11"/>
          <p:cNvSpPr/>
          <p:nvPr/>
        </p:nvSpPr>
        <p:spPr>
          <a:xfrm>
            <a:off x="6781800" y="4419600"/>
            <a:ext cx="3642955" cy="228600"/>
          </a:xfrm>
          <a:prstGeom prst="rect">
            <a:avLst/>
          </a:prstGeom>
          <a:noFill/>
          <a:ln/>
        </p:spPr>
        <p:txBody>
          <a:bodyPr vert="horz" wrap="square" lIns="0" tIns="0" rIns="0" bIns="0" rtlCol="0" anchor="t"/>
          <a:lstStyle/>
          <a:p>
            <a:pPr marL="0" indent="0" algn="l">
              <a:lnSpc>
                <a:spcPts val="1800"/>
              </a:lnSpc>
              <a:buNone/>
            </a:pPr>
            <a:r>
              <a:rPr lang="en-US" sz="1200" dirty="0">
                <a:solidFill>
                  <a:srgbClr val="000000"/>
                </a:solidFill>
                <a:latin typeface="ui-sans-serif" pitchFamily="34" charset="0"/>
                <a:ea typeface="ui-sans-serif" pitchFamily="34" charset="-122"/>
                <a:cs typeface="ui-sans-serif" pitchFamily="34" charset="-120"/>
              </a:rPr>
              <a:t>Commitment to specific instance family</a:t>
            </a:r>
            <a:endParaRPr lang="en-US" sz="1200" dirty="0"/>
          </a:p>
        </p:txBody>
      </p:sp>
      <p:sp>
        <p:nvSpPr>
          <p:cNvPr id="35" name="Text 12"/>
          <p:cNvSpPr/>
          <p:nvPr/>
        </p:nvSpPr>
        <p:spPr>
          <a:xfrm>
            <a:off x="6781800" y="4724400"/>
            <a:ext cx="4374475" cy="228600"/>
          </a:xfrm>
          <a:prstGeom prst="rect">
            <a:avLst/>
          </a:prstGeom>
          <a:noFill/>
          <a:ln/>
        </p:spPr>
        <p:txBody>
          <a:bodyPr vert="horz" wrap="square" lIns="0" tIns="0" rIns="0" bIns="0" rtlCol="0" anchor="t"/>
          <a:lstStyle/>
          <a:p>
            <a:pPr marL="0" indent="0" algn="l">
              <a:lnSpc>
                <a:spcPts val="1800"/>
              </a:lnSpc>
              <a:buNone/>
            </a:pPr>
            <a:r>
              <a:rPr lang="en-US" sz="1200" dirty="0">
                <a:solidFill>
                  <a:srgbClr val="000000"/>
                </a:solidFill>
                <a:latin typeface="ui-sans-serif" pitchFamily="34" charset="0"/>
                <a:ea typeface="ui-sans-serif" pitchFamily="34" charset="-122"/>
                <a:cs typeface="ui-sans-serif" pitchFamily="34" charset="-120"/>
              </a:rPr>
              <a:t>Change between instances in committed family</a:t>
            </a:r>
            <a:endParaRPr lang="en-US" sz="1200" dirty="0"/>
          </a:p>
        </p:txBody>
      </p:sp>
      <p:sp>
        <p:nvSpPr>
          <p:cNvPr id="36" name="Text 13"/>
          <p:cNvSpPr/>
          <p:nvPr/>
        </p:nvSpPr>
        <p:spPr>
          <a:xfrm>
            <a:off x="762000" y="5562600"/>
            <a:ext cx="10668000" cy="266700"/>
          </a:xfrm>
          <a:prstGeom prst="rect">
            <a:avLst/>
          </a:prstGeom>
          <a:noFill/>
          <a:ln/>
        </p:spPr>
        <p:txBody>
          <a:bodyPr vert="horz" wrap="square" lIns="0" tIns="0" rIns="0" bIns="0" rtlCol="0" anchor="t"/>
          <a:lstStyle/>
          <a:p>
            <a:pPr marL="0" indent="0">
              <a:lnSpc>
                <a:spcPts val="2100"/>
              </a:lnSpc>
              <a:buNone/>
            </a:pPr>
            <a:r>
              <a:rPr lang="en-US" sz="1350" b="1" dirty="0">
                <a:solidFill>
                  <a:srgbClr val="232F3E"/>
                </a:solidFill>
                <a:latin typeface="ui-sans-serif" pitchFamily="34" charset="0"/>
                <a:ea typeface="ui-sans-serif" pitchFamily="34" charset="-122"/>
                <a:cs typeface="ui-sans-serif" pitchFamily="34" charset="-120"/>
              </a:rPr>
              <a:t>Key Benefits</a:t>
            </a:r>
            <a:endParaRPr lang="en-US" sz="1350" dirty="0"/>
          </a:p>
        </p:txBody>
      </p:sp>
      <p:sp>
        <p:nvSpPr>
          <p:cNvPr id="37" name="Text 14"/>
          <p:cNvSpPr/>
          <p:nvPr/>
        </p:nvSpPr>
        <p:spPr>
          <a:xfrm>
            <a:off x="1066800" y="5924550"/>
            <a:ext cx="2726948" cy="228600"/>
          </a:xfrm>
          <a:prstGeom prst="rect">
            <a:avLst/>
          </a:prstGeom>
          <a:noFill/>
          <a:ln/>
        </p:spPr>
        <p:txBody>
          <a:bodyPr vert="horz" wrap="square" lIns="0" tIns="0" rIns="0" bIns="0" rtlCol="0" anchor="t"/>
          <a:lstStyle/>
          <a:p>
            <a:pPr marL="0" indent="0">
              <a:lnSpc>
                <a:spcPts val="1800"/>
              </a:lnSpc>
              <a:buNone/>
            </a:pPr>
            <a:r>
              <a:rPr lang="en-US" sz="1200" dirty="0">
                <a:solidFill>
                  <a:srgbClr val="000000"/>
                </a:solidFill>
                <a:latin typeface="ui-sans-serif" pitchFamily="34" charset="0"/>
                <a:ea typeface="ui-sans-serif" pitchFamily="34" charset="-122"/>
                <a:cs typeface="ui-sans-serif" pitchFamily="34" charset="-120"/>
              </a:rPr>
              <a:t>1 or 3-year term commitment</a:t>
            </a:r>
            <a:endParaRPr lang="en-US" sz="1200" dirty="0"/>
          </a:p>
        </p:txBody>
      </p:sp>
      <p:sp>
        <p:nvSpPr>
          <p:cNvPr id="38" name="Text 15"/>
          <p:cNvSpPr/>
          <p:nvPr/>
        </p:nvSpPr>
        <p:spPr>
          <a:xfrm>
            <a:off x="4606826" y="5924550"/>
            <a:ext cx="2307253" cy="228600"/>
          </a:xfrm>
          <a:prstGeom prst="rect">
            <a:avLst/>
          </a:prstGeom>
          <a:noFill/>
          <a:ln/>
        </p:spPr>
        <p:txBody>
          <a:bodyPr vert="horz" wrap="square" lIns="0" tIns="0" rIns="0" bIns="0" rtlCol="0" anchor="t"/>
          <a:lstStyle/>
          <a:p>
            <a:pPr marL="0" indent="0">
              <a:lnSpc>
                <a:spcPts val="1800"/>
              </a:lnSpc>
              <a:buNone/>
            </a:pPr>
            <a:r>
              <a:rPr lang="en-US" sz="1200" dirty="0">
                <a:solidFill>
                  <a:srgbClr val="000000"/>
                </a:solidFill>
                <a:latin typeface="ui-sans-serif" pitchFamily="34" charset="0"/>
                <a:ea typeface="ui-sans-serif" pitchFamily="34" charset="-122"/>
                <a:cs typeface="ui-sans-serif" pitchFamily="34" charset="-120"/>
              </a:rPr>
              <a:t>Consistent $/hour pricing</a:t>
            </a:r>
            <a:endParaRPr lang="en-US" sz="1200" dirty="0"/>
          </a:p>
        </p:txBody>
      </p:sp>
      <p:sp>
        <p:nvSpPr>
          <p:cNvPr id="39" name="Text 16"/>
          <p:cNvSpPr/>
          <p:nvPr/>
        </p:nvSpPr>
        <p:spPr>
          <a:xfrm>
            <a:off x="8280350" y="5924550"/>
            <a:ext cx="2766596" cy="228600"/>
          </a:xfrm>
          <a:prstGeom prst="rect">
            <a:avLst/>
          </a:prstGeom>
          <a:noFill/>
          <a:ln/>
        </p:spPr>
        <p:txBody>
          <a:bodyPr vert="horz" wrap="square" lIns="0" tIns="0" rIns="0" bIns="0" rtlCol="0" anchor="t"/>
          <a:lstStyle/>
          <a:p>
            <a:pPr marL="0" indent="0">
              <a:lnSpc>
                <a:spcPts val="1800"/>
              </a:lnSpc>
              <a:buNone/>
            </a:pPr>
            <a:r>
              <a:rPr lang="en-US" sz="1200" dirty="0">
                <a:solidFill>
                  <a:srgbClr val="000000"/>
                </a:solidFill>
                <a:latin typeface="ui-sans-serif" pitchFamily="34" charset="0"/>
                <a:ea typeface="ui-sans-serif" pitchFamily="34" charset="-122"/>
                <a:cs typeface="ui-sans-serif" pitchFamily="34" charset="-120"/>
              </a:rPr>
              <a:t>Flexible usage across services</a:t>
            </a:r>
            <a:endParaRPr lang="en-US" sz="1200" dirty="0"/>
          </a:p>
        </p:txBody>
      </p:sp>
      <p:sp>
        <p:nvSpPr>
          <p:cNvPr id="42" name="TextBox 41">
            <a:extLst>
              <a:ext uri="{FF2B5EF4-FFF2-40B4-BE49-F238E27FC236}">
                <a16:creationId xmlns:a16="http://schemas.microsoft.com/office/drawing/2014/main" id="{F2E32C9D-5AD9-1A86-91D1-BA356B863715}"/>
              </a:ext>
            </a:extLst>
          </p:cNvPr>
          <p:cNvSpPr txBox="1"/>
          <p:nvPr/>
        </p:nvSpPr>
        <p:spPr>
          <a:xfrm>
            <a:off x="1647681" y="6300491"/>
            <a:ext cx="8936929" cy="369332"/>
          </a:xfrm>
          <a:prstGeom prst="rect">
            <a:avLst/>
          </a:prstGeom>
          <a:noFill/>
        </p:spPr>
        <p:txBody>
          <a:bodyPr wrap="square">
            <a:spAutoFit/>
          </a:bodyPr>
          <a:lstStyle/>
          <a:p>
            <a:r>
              <a:rPr lang="en-US" dirty="0">
                <a:solidFill>
                  <a:schemeClr val="accent2">
                    <a:lumMod val="75000"/>
                  </a:schemeClr>
                </a:solidFill>
              </a:rPr>
              <a:t>Note: - Savings Plans provide pricing discounts only and do not include capacity reservation</a:t>
            </a:r>
            <a:endParaRPr lang="en-IN" dirty="0">
              <a:solidFill>
                <a:schemeClr val="accent2">
                  <a:lumMod val="75000"/>
                </a:schemeClr>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pic>
        <p:nvPicPr>
          <p:cNvPr id="3" name="Image 1" descr="preencoded.png"/>
          <p:cNvPicPr>
            <a:picLocks noChangeAspect="1"/>
          </p:cNvPicPr>
          <p:nvPr/>
        </p:nvPicPr>
        <p:blipFill>
          <a:blip r:embed="rId4"/>
          <a:stretch>
            <a:fillRect/>
          </a:stretch>
        </p:blipFill>
        <p:spPr>
          <a:xfrm>
            <a:off x="0" y="0"/>
            <a:ext cx="12192000" cy="76200"/>
          </a:xfrm>
          <a:prstGeom prst="rect">
            <a:avLst/>
          </a:prstGeom>
        </p:spPr>
      </p:pic>
      <p:pic>
        <p:nvPicPr>
          <p:cNvPr id="4" name="Image 2" descr="preencoded.png"/>
          <p:cNvPicPr>
            <a:picLocks noChangeAspect="1"/>
          </p:cNvPicPr>
          <p:nvPr/>
        </p:nvPicPr>
        <p:blipFill>
          <a:blip r:embed="rId5"/>
          <a:stretch>
            <a:fillRect/>
          </a:stretch>
        </p:blipFill>
        <p:spPr>
          <a:xfrm>
            <a:off x="609600" y="3581400"/>
            <a:ext cx="152400" cy="152400"/>
          </a:xfrm>
          <a:prstGeom prst="rect">
            <a:avLst/>
          </a:prstGeom>
        </p:spPr>
      </p:pic>
      <p:pic>
        <p:nvPicPr>
          <p:cNvPr id="5" name="Image 3" descr="preencoded.png"/>
          <p:cNvPicPr>
            <a:picLocks noChangeAspect="1"/>
          </p:cNvPicPr>
          <p:nvPr/>
        </p:nvPicPr>
        <p:blipFill>
          <a:blip r:embed="rId5"/>
          <a:stretch>
            <a:fillRect/>
          </a:stretch>
        </p:blipFill>
        <p:spPr>
          <a:xfrm>
            <a:off x="609600" y="3886200"/>
            <a:ext cx="152400" cy="152400"/>
          </a:xfrm>
          <a:prstGeom prst="rect">
            <a:avLst/>
          </a:prstGeom>
        </p:spPr>
      </p:pic>
      <p:pic>
        <p:nvPicPr>
          <p:cNvPr id="6" name="Image 4" descr="preencoded.png"/>
          <p:cNvPicPr>
            <a:picLocks noChangeAspect="1"/>
          </p:cNvPicPr>
          <p:nvPr/>
        </p:nvPicPr>
        <p:blipFill>
          <a:blip r:embed="rId5"/>
          <a:stretch>
            <a:fillRect/>
          </a:stretch>
        </p:blipFill>
        <p:spPr>
          <a:xfrm>
            <a:off x="609600" y="4191000"/>
            <a:ext cx="152400" cy="152400"/>
          </a:xfrm>
          <a:prstGeom prst="rect">
            <a:avLst/>
          </a:prstGeom>
        </p:spPr>
      </p:pic>
      <p:pic>
        <p:nvPicPr>
          <p:cNvPr id="7" name="Image 5" descr="preencoded.png"/>
          <p:cNvPicPr>
            <a:picLocks noChangeAspect="1"/>
          </p:cNvPicPr>
          <p:nvPr/>
        </p:nvPicPr>
        <p:blipFill>
          <a:blip r:embed="rId6"/>
          <a:stretch>
            <a:fillRect/>
          </a:stretch>
        </p:blipFill>
        <p:spPr>
          <a:xfrm>
            <a:off x="4267200" y="1257300"/>
            <a:ext cx="3581400" cy="2381250"/>
          </a:xfrm>
          <a:prstGeom prst="rect">
            <a:avLst/>
          </a:prstGeom>
        </p:spPr>
      </p:pic>
      <p:pic>
        <p:nvPicPr>
          <p:cNvPr id="8" name="Image 6" descr="preencoded.png"/>
          <p:cNvPicPr>
            <a:picLocks noChangeAspect="1"/>
          </p:cNvPicPr>
          <p:nvPr/>
        </p:nvPicPr>
        <p:blipFill>
          <a:blip r:embed="rId7"/>
          <a:stretch>
            <a:fillRect/>
          </a:stretch>
        </p:blipFill>
        <p:spPr>
          <a:xfrm>
            <a:off x="4267200" y="1257300"/>
            <a:ext cx="3581400" cy="381000"/>
          </a:xfrm>
          <a:prstGeom prst="rect">
            <a:avLst/>
          </a:prstGeom>
        </p:spPr>
      </p:pic>
      <p:pic>
        <p:nvPicPr>
          <p:cNvPr id="9" name="Image 7" descr="preencoded.png"/>
          <p:cNvPicPr>
            <a:picLocks noChangeAspect="1"/>
          </p:cNvPicPr>
          <p:nvPr/>
        </p:nvPicPr>
        <p:blipFill>
          <a:blip r:embed="rId8"/>
          <a:stretch>
            <a:fillRect/>
          </a:stretch>
        </p:blipFill>
        <p:spPr>
          <a:xfrm>
            <a:off x="4381500" y="1371600"/>
            <a:ext cx="171450" cy="152400"/>
          </a:xfrm>
          <a:prstGeom prst="rect">
            <a:avLst/>
          </a:prstGeom>
        </p:spPr>
      </p:pic>
      <p:pic>
        <p:nvPicPr>
          <p:cNvPr id="10" name="Image 8" descr="preencoded.png"/>
          <p:cNvPicPr>
            <a:picLocks noChangeAspect="1"/>
          </p:cNvPicPr>
          <p:nvPr/>
        </p:nvPicPr>
        <p:blipFill>
          <a:blip r:embed="rId9"/>
          <a:stretch>
            <a:fillRect/>
          </a:stretch>
        </p:blipFill>
        <p:spPr>
          <a:xfrm>
            <a:off x="4381500" y="1981200"/>
            <a:ext cx="2514600" cy="57150"/>
          </a:xfrm>
          <a:prstGeom prst="rect">
            <a:avLst/>
          </a:prstGeom>
        </p:spPr>
      </p:pic>
      <p:pic>
        <p:nvPicPr>
          <p:cNvPr id="11" name="Image 9" descr="preencoded.png"/>
          <p:cNvPicPr>
            <a:picLocks noChangeAspect="1"/>
          </p:cNvPicPr>
          <p:nvPr/>
        </p:nvPicPr>
        <p:blipFill>
          <a:blip r:embed="rId10"/>
          <a:stretch>
            <a:fillRect/>
          </a:stretch>
        </p:blipFill>
        <p:spPr>
          <a:xfrm>
            <a:off x="4381500" y="2343150"/>
            <a:ext cx="2011561" cy="57150"/>
          </a:xfrm>
          <a:prstGeom prst="rect">
            <a:avLst/>
          </a:prstGeom>
        </p:spPr>
      </p:pic>
      <p:pic>
        <p:nvPicPr>
          <p:cNvPr id="12" name="Image 10" descr="preencoded.png"/>
          <p:cNvPicPr>
            <a:picLocks noChangeAspect="1"/>
          </p:cNvPicPr>
          <p:nvPr/>
        </p:nvPicPr>
        <p:blipFill>
          <a:blip r:embed="rId11"/>
          <a:stretch>
            <a:fillRect/>
          </a:stretch>
        </p:blipFill>
        <p:spPr>
          <a:xfrm>
            <a:off x="8001000" y="1257300"/>
            <a:ext cx="3581400" cy="2381250"/>
          </a:xfrm>
          <a:prstGeom prst="rect">
            <a:avLst/>
          </a:prstGeom>
        </p:spPr>
      </p:pic>
      <p:pic>
        <p:nvPicPr>
          <p:cNvPr id="13" name="Image 11" descr="preencoded.png"/>
          <p:cNvPicPr>
            <a:picLocks noChangeAspect="1"/>
          </p:cNvPicPr>
          <p:nvPr/>
        </p:nvPicPr>
        <p:blipFill>
          <a:blip r:embed="rId7"/>
          <a:stretch>
            <a:fillRect/>
          </a:stretch>
        </p:blipFill>
        <p:spPr>
          <a:xfrm>
            <a:off x="8001000" y="1257300"/>
            <a:ext cx="3581400" cy="381000"/>
          </a:xfrm>
          <a:prstGeom prst="rect">
            <a:avLst/>
          </a:prstGeom>
        </p:spPr>
      </p:pic>
      <p:pic>
        <p:nvPicPr>
          <p:cNvPr id="14" name="Image 12" descr="preencoded.png"/>
          <p:cNvPicPr>
            <a:picLocks noChangeAspect="1"/>
          </p:cNvPicPr>
          <p:nvPr/>
        </p:nvPicPr>
        <p:blipFill>
          <a:blip r:embed="rId12"/>
          <a:stretch>
            <a:fillRect/>
          </a:stretch>
        </p:blipFill>
        <p:spPr>
          <a:xfrm>
            <a:off x="8115300" y="1371600"/>
            <a:ext cx="152400" cy="152400"/>
          </a:xfrm>
          <a:prstGeom prst="rect">
            <a:avLst/>
          </a:prstGeom>
        </p:spPr>
      </p:pic>
      <p:pic>
        <p:nvPicPr>
          <p:cNvPr id="15" name="Image 13" descr="preencoded.png"/>
          <p:cNvPicPr>
            <a:picLocks noChangeAspect="1"/>
          </p:cNvPicPr>
          <p:nvPr/>
        </p:nvPicPr>
        <p:blipFill>
          <a:blip r:embed="rId13"/>
          <a:stretch>
            <a:fillRect/>
          </a:stretch>
        </p:blipFill>
        <p:spPr>
          <a:xfrm>
            <a:off x="8115300" y="1752600"/>
            <a:ext cx="3352800" cy="381000"/>
          </a:xfrm>
          <a:prstGeom prst="rect">
            <a:avLst/>
          </a:prstGeom>
        </p:spPr>
      </p:pic>
      <p:pic>
        <p:nvPicPr>
          <p:cNvPr id="16" name="Image 14" descr="preencoded.png"/>
          <p:cNvPicPr>
            <a:picLocks noChangeAspect="1"/>
          </p:cNvPicPr>
          <p:nvPr/>
        </p:nvPicPr>
        <p:blipFill>
          <a:blip r:embed="rId14"/>
          <a:stretch>
            <a:fillRect/>
          </a:stretch>
        </p:blipFill>
        <p:spPr>
          <a:xfrm>
            <a:off x="8191500" y="1857375"/>
            <a:ext cx="152400" cy="152400"/>
          </a:xfrm>
          <a:prstGeom prst="rect">
            <a:avLst/>
          </a:prstGeom>
        </p:spPr>
      </p:pic>
      <p:pic>
        <p:nvPicPr>
          <p:cNvPr id="17" name="Image 15" descr="preencoded.png"/>
          <p:cNvPicPr>
            <a:picLocks noChangeAspect="1"/>
          </p:cNvPicPr>
          <p:nvPr/>
        </p:nvPicPr>
        <p:blipFill>
          <a:blip r:embed="rId15"/>
          <a:stretch>
            <a:fillRect/>
          </a:stretch>
        </p:blipFill>
        <p:spPr>
          <a:xfrm>
            <a:off x="4267200" y="3790950"/>
            <a:ext cx="3581400" cy="2305050"/>
          </a:xfrm>
          <a:prstGeom prst="rect">
            <a:avLst/>
          </a:prstGeom>
        </p:spPr>
      </p:pic>
      <p:pic>
        <p:nvPicPr>
          <p:cNvPr id="18" name="Image 16" descr="preencoded.png"/>
          <p:cNvPicPr>
            <a:picLocks noChangeAspect="1"/>
          </p:cNvPicPr>
          <p:nvPr/>
        </p:nvPicPr>
        <p:blipFill>
          <a:blip r:embed="rId7"/>
          <a:stretch>
            <a:fillRect/>
          </a:stretch>
        </p:blipFill>
        <p:spPr>
          <a:xfrm>
            <a:off x="4267200" y="3790950"/>
            <a:ext cx="3581400" cy="381000"/>
          </a:xfrm>
          <a:prstGeom prst="rect">
            <a:avLst/>
          </a:prstGeom>
        </p:spPr>
      </p:pic>
      <p:pic>
        <p:nvPicPr>
          <p:cNvPr id="19" name="Image 17" descr="preencoded.png"/>
          <p:cNvPicPr>
            <a:picLocks noChangeAspect="1"/>
          </p:cNvPicPr>
          <p:nvPr/>
        </p:nvPicPr>
        <p:blipFill>
          <a:blip r:embed="rId16"/>
          <a:stretch>
            <a:fillRect/>
          </a:stretch>
        </p:blipFill>
        <p:spPr>
          <a:xfrm>
            <a:off x="4381500" y="3905250"/>
            <a:ext cx="152400" cy="152400"/>
          </a:xfrm>
          <a:prstGeom prst="rect">
            <a:avLst/>
          </a:prstGeom>
        </p:spPr>
      </p:pic>
      <p:pic>
        <p:nvPicPr>
          <p:cNvPr id="20" name="Image 18" descr="preencoded.png"/>
          <p:cNvPicPr>
            <a:picLocks noChangeAspect="1"/>
          </p:cNvPicPr>
          <p:nvPr/>
        </p:nvPicPr>
        <p:blipFill>
          <a:blip r:embed="rId17"/>
          <a:stretch>
            <a:fillRect/>
          </a:stretch>
        </p:blipFill>
        <p:spPr>
          <a:xfrm>
            <a:off x="4381500" y="4476750"/>
            <a:ext cx="1117550" cy="114300"/>
          </a:xfrm>
          <a:prstGeom prst="rect">
            <a:avLst/>
          </a:prstGeom>
        </p:spPr>
      </p:pic>
      <p:pic>
        <p:nvPicPr>
          <p:cNvPr id="21" name="Image 19" descr="preencoded.png"/>
          <p:cNvPicPr>
            <a:picLocks noChangeAspect="1"/>
          </p:cNvPicPr>
          <p:nvPr/>
        </p:nvPicPr>
        <p:blipFill>
          <a:blip r:embed="rId18"/>
          <a:stretch>
            <a:fillRect/>
          </a:stretch>
        </p:blipFill>
        <p:spPr>
          <a:xfrm>
            <a:off x="5537150" y="4476750"/>
            <a:ext cx="838200" cy="114300"/>
          </a:xfrm>
          <a:prstGeom prst="rect">
            <a:avLst/>
          </a:prstGeom>
        </p:spPr>
      </p:pic>
      <p:pic>
        <p:nvPicPr>
          <p:cNvPr id="22" name="Image 20" descr="preencoded.png"/>
          <p:cNvPicPr>
            <a:picLocks noChangeAspect="1"/>
          </p:cNvPicPr>
          <p:nvPr/>
        </p:nvPicPr>
        <p:blipFill>
          <a:blip r:embed="rId19"/>
          <a:stretch>
            <a:fillRect/>
          </a:stretch>
        </p:blipFill>
        <p:spPr>
          <a:xfrm>
            <a:off x="8001000" y="3790950"/>
            <a:ext cx="3581400" cy="2305050"/>
          </a:xfrm>
          <a:prstGeom prst="rect">
            <a:avLst/>
          </a:prstGeom>
        </p:spPr>
      </p:pic>
      <p:pic>
        <p:nvPicPr>
          <p:cNvPr id="23" name="Image 21" descr="preencoded.png"/>
          <p:cNvPicPr>
            <a:picLocks noChangeAspect="1"/>
          </p:cNvPicPr>
          <p:nvPr/>
        </p:nvPicPr>
        <p:blipFill>
          <a:blip r:embed="rId20"/>
          <a:stretch>
            <a:fillRect/>
          </a:stretch>
        </p:blipFill>
        <p:spPr>
          <a:xfrm>
            <a:off x="8001000" y="3790950"/>
            <a:ext cx="3581400" cy="381000"/>
          </a:xfrm>
          <a:prstGeom prst="rect">
            <a:avLst/>
          </a:prstGeom>
        </p:spPr>
      </p:pic>
      <p:pic>
        <p:nvPicPr>
          <p:cNvPr id="24" name="Image 22" descr="preencoded.png"/>
          <p:cNvPicPr>
            <a:picLocks noChangeAspect="1"/>
          </p:cNvPicPr>
          <p:nvPr/>
        </p:nvPicPr>
        <p:blipFill>
          <a:blip r:embed="rId21"/>
          <a:stretch>
            <a:fillRect/>
          </a:stretch>
        </p:blipFill>
        <p:spPr>
          <a:xfrm>
            <a:off x="8115300" y="3905250"/>
            <a:ext cx="114300" cy="152400"/>
          </a:xfrm>
          <a:prstGeom prst="rect">
            <a:avLst/>
          </a:prstGeom>
        </p:spPr>
      </p:pic>
      <p:pic>
        <p:nvPicPr>
          <p:cNvPr id="25" name="Image 23" descr="preencoded.png"/>
          <p:cNvPicPr>
            <a:picLocks noChangeAspect="1"/>
          </p:cNvPicPr>
          <p:nvPr/>
        </p:nvPicPr>
        <p:blipFill>
          <a:blip r:embed="rId22"/>
          <a:stretch>
            <a:fillRect/>
          </a:stretch>
        </p:blipFill>
        <p:spPr>
          <a:xfrm>
            <a:off x="8115300" y="4305300"/>
            <a:ext cx="114300" cy="152400"/>
          </a:xfrm>
          <a:prstGeom prst="rect">
            <a:avLst/>
          </a:prstGeom>
        </p:spPr>
      </p:pic>
      <p:pic>
        <p:nvPicPr>
          <p:cNvPr id="26" name="Image 24" descr="preencoded.png"/>
          <p:cNvPicPr>
            <a:picLocks noChangeAspect="1"/>
          </p:cNvPicPr>
          <p:nvPr/>
        </p:nvPicPr>
        <p:blipFill>
          <a:blip r:embed="rId22"/>
          <a:stretch>
            <a:fillRect/>
          </a:stretch>
        </p:blipFill>
        <p:spPr>
          <a:xfrm>
            <a:off x="8115300" y="4533900"/>
            <a:ext cx="114300" cy="152400"/>
          </a:xfrm>
          <a:prstGeom prst="rect">
            <a:avLst/>
          </a:prstGeom>
        </p:spPr>
      </p:pic>
      <p:pic>
        <p:nvPicPr>
          <p:cNvPr id="27" name="Image 25" descr="preencoded.png"/>
          <p:cNvPicPr>
            <a:picLocks noChangeAspect="1"/>
          </p:cNvPicPr>
          <p:nvPr/>
        </p:nvPicPr>
        <p:blipFill>
          <a:blip r:embed="rId23"/>
          <a:stretch>
            <a:fillRect/>
          </a:stretch>
        </p:blipFill>
        <p:spPr>
          <a:xfrm>
            <a:off x="0" y="6096000"/>
            <a:ext cx="12192000" cy="762000"/>
          </a:xfrm>
          <a:prstGeom prst="rect">
            <a:avLst/>
          </a:prstGeom>
        </p:spPr>
      </p:pic>
      <p:pic>
        <p:nvPicPr>
          <p:cNvPr id="28" name="Image 26" descr="preencoded.png"/>
          <p:cNvPicPr>
            <a:picLocks noChangeAspect="1"/>
          </p:cNvPicPr>
          <p:nvPr/>
        </p:nvPicPr>
        <p:blipFill>
          <a:blip r:embed="rId24"/>
          <a:stretch>
            <a:fillRect/>
          </a:stretch>
        </p:blipFill>
        <p:spPr>
          <a:xfrm>
            <a:off x="9848106" y="6324600"/>
            <a:ext cx="304800" cy="304800"/>
          </a:xfrm>
          <a:prstGeom prst="rect">
            <a:avLst/>
          </a:prstGeom>
        </p:spPr>
      </p:pic>
      <p:pic>
        <p:nvPicPr>
          <p:cNvPr id="29" name="Image 27" descr="preencoded.png"/>
          <p:cNvPicPr>
            <a:picLocks noChangeAspect="1"/>
          </p:cNvPicPr>
          <p:nvPr/>
        </p:nvPicPr>
        <p:blipFill>
          <a:blip r:embed="rId25"/>
          <a:stretch>
            <a:fillRect/>
          </a:stretch>
        </p:blipFill>
        <p:spPr>
          <a:xfrm>
            <a:off x="9905256" y="6400800"/>
            <a:ext cx="190500" cy="152400"/>
          </a:xfrm>
          <a:prstGeom prst="rect">
            <a:avLst/>
          </a:prstGeom>
        </p:spPr>
      </p:pic>
      <p:sp>
        <p:nvSpPr>
          <p:cNvPr id="30" name="Text 0"/>
          <p:cNvSpPr/>
          <p:nvPr/>
        </p:nvSpPr>
        <p:spPr>
          <a:xfrm>
            <a:off x="609600" y="304800"/>
            <a:ext cx="13167360" cy="381000"/>
          </a:xfrm>
          <a:prstGeom prst="rect">
            <a:avLst/>
          </a:prstGeom>
          <a:noFill/>
          <a:ln/>
        </p:spPr>
        <p:txBody>
          <a:bodyPr vert="horz" wrap="square" lIns="0" tIns="0" rIns="0" bIns="0" rtlCol="0" anchor="t"/>
          <a:lstStyle/>
          <a:p>
            <a:pPr marL="0" indent="0">
              <a:lnSpc>
                <a:spcPts val="3000"/>
              </a:lnSpc>
              <a:buNone/>
            </a:pPr>
            <a:r>
              <a:rPr lang="en-US" sz="2700" b="1" dirty="0">
                <a:solidFill>
                  <a:srgbClr val="1F2937"/>
                </a:solidFill>
                <a:latin typeface="ui-sans-serif" pitchFamily="34" charset="0"/>
                <a:ea typeface="ui-sans-serif" pitchFamily="34" charset="-122"/>
                <a:cs typeface="ui-sans-serif" pitchFamily="34" charset="-120"/>
              </a:rPr>
              <a:t>Billing Dashboard Walk-through</a:t>
            </a:r>
            <a:endParaRPr lang="en-US" sz="2700" dirty="0"/>
          </a:p>
        </p:txBody>
      </p:sp>
      <p:sp>
        <p:nvSpPr>
          <p:cNvPr id="31" name="Text 1"/>
          <p:cNvSpPr/>
          <p:nvPr/>
        </p:nvSpPr>
        <p:spPr>
          <a:xfrm>
            <a:off x="609600" y="762000"/>
            <a:ext cx="10972800" cy="266700"/>
          </a:xfrm>
          <a:prstGeom prst="rect">
            <a:avLst/>
          </a:prstGeom>
          <a:noFill/>
          <a:ln/>
        </p:spPr>
        <p:txBody>
          <a:bodyPr vert="horz" wrap="square" lIns="0" tIns="0" rIns="0" bIns="0" rtlCol="0" anchor="t"/>
          <a:lstStyle/>
          <a:p>
            <a:pPr marL="0" indent="0">
              <a:lnSpc>
                <a:spcPts val="2100"/>
              </a:lnSpc>
              <a:buNone/>
            </a:pPr>
            <a:r>
              <a:rPr lang="en-US" sz="1500" dirty="0">
                <a:solidFill>
                  <a:srgbClr val="4B5563"/>
                </a:solidFill>
                <a:latin typeface="ui-sans-serif" pitchFamily="34" charset="0"/>
                <a:ea typeface="ui-sans-serif" pitchFamily="34" charset="-122"/>
                <a:cs typeface="ui-sans-serif" pitchFamily="34" charset="-120"/>
              </a:rPr>
              <a:t>A centralized view of your AWS spending</a:t>
            </a:r>
            <a:endParaRPr lang="en-US" sz="1500" dirty="0"/>
          </a:p>
        </p:txBody>
      </p:sp>
      <p:sp>
        <p:nvSpPr>
          <p:cNvPr id="32" name="Text 2"/>
          <p:cNvSpPr/>
          <p:nvPr/>
        </p:nvSpPr>
        <p:spPr>
          <a:xfrm>
            <a:off x="609600" y="1257300"/>
            <a:ext cx="3352800" cy="609600"/>
          </a:xfrm>
          <a:prstGeom prst="rect">
            <a:avLst/>
          </a:prstGeom>
          <a:noFill/>
          <a:ln/>
        </p:spPr>
        <p:txBody>
          <a:bodyPr vert="horz" wrap="square" lIns="0" tIns="0" rIns="0" bIns="0" rtlCol="0" anchor="t"/>
          <a:lstStyle/>
          <a:p>
            <a:pPr marL="0" indent="0">
              <a:lnSpc>
                <a:spcPts val="2400"/>
              </a:lnSpc>
              <a:buNone/>
            </a:pPr>
            <a:r>
              <a:rPr lang="en-US" sz="1800" b="1" dirty="0">
                <a:solidFill>
                  <a:srgbClr val="374151"/>
                </a:solidFill>
                <a:latin typeface="ui-sans-serif" pitchFamily="34" charset="0"/>
                <a:ea typeface="ui-sans-serif" pitchFamily="34" charset="-122"/>
                <a:cs typeface="ui-sans-serif" pitchFamily="34" charset="-120"/>
              </a:rPr>
              <a:t>What is the Billing Dashboard?</a:t>
            </a:r>
            <a:endParaRPr lang="en-US" sz="1800" dirty="0"/>
          </a:p>
        </p:txBody>
      </p:sp>
      <p:sp>
        <p:nvSpPr>
          <p:cNvPr id="33" name="Text 3"/>
          <p:cNvSpPr/>
          <p:nvPr/>
        </p:nvSpPr>
        <p:spPr>
          <a:xfrm>
            <a:off x="609600" y="1981200"/>
            <a:ext cx="3352800" cy="914400"/>
          </a:xfrm>
          <a:prstGeom prst="rect">
            <a:avLst/>
          </a:prstGeom>
          <a:noFill/>
          <a:ln/>
        </p:spPr>
        <p:txBody>
          <a:bodyPr vert="horz" wrap="square" lIns="0" tIns="0" rIns="0" bIns="0" rtlCol="0" anchor="t"/>
          <a:lstStyle/>
          <a:p>
            <a:pPr marL="0" indent="0">
              <a:lnSpc>
                <a:spcPts val="1800"/>
              </a:lnSpc>
              <a:buNone/>
            </a:pPr>
            <a:r>
              <a:rPr lang="en-US" sz="1200" dirty="0">
                <a:solidFill>
                  <a:srgbClr val="4B5563"/>
                </a:solidFill>
                <a:latin typeface="ui-sans-serif" pitchFamily="34" charset="0"/>
                <a:ea typeface="ui-sans-serif" pitchFamily="34" charset="-122"/>
                <a:cs typeface="ui-sans-serif" pitchFamily="34" charset="-120"/>
              </a:rPr>
              <a:t>The AWS Billing Dashboard provides a high-level summary of your AWS spending, offering immediate insights into your financial posture.</a:t>
            </a:r>
            <a:endParaRPr lang="en-US" sz="1200" dirty="0"/>
          </a:p>
        </p:txBody>
      </p:sp>
      <p:sp>
        <p:nvSpPr>
          <p:cNvPr id="34" name="Text 4"/>
          <p:cNvSpPr/>
          <p:nvPr/>
        </p:nvSpPr>
        <p:spPr>
          <a:xfrm>
            <a:off x="609600" y="3124200"/>
            <a:ext cx="3352800" cy="304800"/>
          </a:xfrm>
          <a:prstGeom prst="rect">
            <a:avLst/>
          </a:prstGeom>
          <a:noFill/>
          <a:ln/>
        </p:spPr>
        <p:txBody>
          <a:bodyPr vert="horz" wrap="square" lIns="0" tIns="0" rIns="0" bIns="0" rtlCol="0" anchor="t"/>
          <a:lstStyle/>
          <a:p>
            <a:pPr marL="0" indent="0">
              <a:lnSpc>
                <a:spcPts val="2400"/>
              </a:lnSpc>
              <a:buNone/>
            </a:pPr>
            <a:r>
              <a:rPr lang="en-US" sz="1800" b="1" dirty="0">
                <a:solidFill>
                  <a:srgbClr val="374151"/>
                </a:solidFill>
                <a:latin typeface="ui-sans-serif" pitchFamily="34" charset="0"/>
                <a:ea typeface="ui-sans-serif" pitchFamily="34" charset="-122"/>
                <a:cs typeface="ui-sans-serif" pitchFamily="34" charset="-120"/>
              </a:rPr>
              <a:t>Key Benefits</a:t>
            </a:r>
            <a:endParaRPr lang="en-US" sz="1800" dirty="0"/>
          </a:p>
        </p:txBody>
      </p:sp>
      <p:sp>
        <p:nvSpPr>
          <p:cNvPr id="35" name="Text 5"/>
          <p:cNvSpPr/>
          <p:nvPr/>
        </p:nvSpPr>
        <p:spPr>
          <a:xfrm>
            <a:off x="838200" y="3543300"/>
            <a:ext cx="3352026" cy="228600"/>
          </a:xfrm>
          <a:prstGeom prst="rect">
            <a:avLst/>
          </a:prstGeom>
          <a:noFill/>
          <a:ln/>
        </p:spPr>
        <p:txBody>
          <a:bodyPr vert="horz" wrap="square" lIns="0" tIns="0" rIns="0" bIns="0" rtlCol="0" anchor="t"/>
          <a:lstStyle/>
          <a:p>
            <a:pPr marL="0" indent="0" algn="l">
              <a:lnSpc>
                <a:spcPts val="1800"/>
              </a:lnSpc>
              <a:buNone/>
            </a:pPr>
            <a:r>
              <a:rPr lang="en-US" sz="1200" dirty="0">
                <a:solidFill>
                  <a:srgbClr val="4B5563"/>
                </a:solidFill>
                <a:latin typeface="ui-sans-serif" pitchFamily="34" charset="0"/>
                <a:ea typeface="ui-sans-serif" pitchFamily="34" charset="-122"/>
                <a:cs typeface="ui-sans-serif" pitchFamily="34" charset="-120"/>
              </a:rPr>
              <a:t>Quick visibility into current spending</a:t>
            </a:r>
            <a:endParaRPr lang="en-US" sz="1200" dirty="0"/>
          </a:p>
        </p:txBody>
      </p:sp>
      <p:sp>
        <p:nvSpPr>
          <p:cNvPr id="36" name="Text 6"/>
          <p:cNvSpPr/>
          <p:nvPr/>
        </p:nvSpPr>
        <p:spPr>
          <a:xfrm>
            <a:off x="838200" y="3848100"/>
            <a:ext cx="2433697" cy="228600"/>
          </a:xfrm>
          <a:prstGeom prst="rect">
            <a:avLst/>
          </a:prstGeom>
          <a:noFill/>
          <a:ln/>
        </p:spPr>
        <p:txBody>
          <a:bodyPr vert="horz" wrap="square" lIns="0" tIns="0" rIns="0" bIns="0" rtlCol="0" anchor="t"/>
          <a:lstStyle/>
          <a:p>
            <a:pPr marL="0" indent="0" algn="l">
              <a:lnSpc>
                <a:spcPts val="1800"/>
              </a:lnSpc>
              <a:buNone/>
            </a:pPr>
            <a:r>
              <a:rPr lang="en-US" sz="1200" dirty="0">
                <a:solidFill>
                  <a:srgbClr val="4B5563"/>
                </a:solidFill>
                <a:latin typeface="ui-sans-serif" pitchFamily="34" charset="0"/>
                <a:ea typeface="ui-sans-serif" pitchFamily="34" charset="-122"/>
                <a:cs typeface="ui-sans-serif" pitchFamily="34" charset="-120"/>
              </a:rPr>
              <a:t>Forecasting of future costs</a:t>
            </a:r>
            <a:endParaRPr lang="en-US" sz="1200" dirty="0"/>
          </a:p>
        </p:txBody>
      </p:sp>
      <p:sp>
        <p:nvSpPr>
          <p:cNvPr id="37" name="Text 7"/>
          <p:cNvSpPr/>
          <p:nvPr/>
        </p:nvSpPr>
        <p:spPr>
          <a:xfrm>
            <a:off x="838200" y="4152900"/>
            <a:ext cx="3678317" cy="228600"/>
          </a:xfrm>
          <a:prstGeom prst="rect">
            <a:avLst/>
          </a:prstGeom>
          <a:noFill/>
          <a:ln/>
        </p:spPr>
        <p:txBody>
          <a:bodyPr vert="horz" wrap="square" lIns="0" tIns="0" rIns="0" bIns="0" rtlCol="0" anchor="t"/>
          <a:lstStyle/>
          <a:p>
            <a:pPr marL="0" indent="0" algn="l">
              <a:lnSpc>
                <a:spcPts val="1800"/>
              </a:lnSpc>
              <a:buNone/>
            </a:pPr>
            <a:r>
              <a:rPr lang="en-US" sz="1200" dirty="0">
                <a:solidFill>
                  <a:srgbClr val="4B5563"/>
                </a:solidFill>
                <a:latin typeface="ui-sans-serif" pitchFamily="34" charset="0"/>
                <a:ea typeface="ui-sans-serif" pitchFamily="34" charset="-122"/>
                <a:cs typeface="ui-sans-serif" pitchFamily="34" charset="-120"/>
              </a:rPr>
              <a:t>Customizable widgets for specific needs</a:t>
            </a:r>
            <a:endParaRPr lang="en-US" sz="1200" dirty="0"/>
          </a:p>
        </p:txBody>
      </p:sp>
      <p:sp>
        <p:nvSpPr>
          <p:cNvPr id="38" name="Text 8"/>
          <p:cNvSpPr/>
          <p:nvPr/>
        </p:nvSpPr>
        <p:spPr>
          <a:xfrm>
            <a:off x="4629150" y="1333500"/>
            <a:ext cx="3352800" cy="228600"/>
          </a:xfrm>
          <a:prstGeom prst="rect">
            <a:avLst/>
          </a:prstGeom>
          <a:noFill/>
          <a:ln/>
        </p:spPr>
        <p:txBody>
          <a:bodyPr vert="horz" wrap="square" lIns="0" tIns="0" rIns="0" bIns="0" rtlCol="0" anchor="t"/>
          <a:lstStyle/>
          <a:p>
            <a:pPr marL="0" indent="0">
              <a:lnSpc>
                <a:spcPts val="1800"/>
              </a:lnSpc>
              <a:buNone/>
            </a:pPr>
            <a:r>
              <a:rPr lang="en-US" sz="1200" dirty="0">
                <a:solidFill>
                  <a:srgbClr val="374151"/>
                </a:solidFill>
                <a:latin typeface="ui-sans-serif" pitchFamily="34" charset="0"/>
                <a:ea typeface="ui-sans-serif" pitchFamily="34" charset="-122"/>
                <a:cs typeface="ui-sans-serif" pitchFamily="34" charset="-120"/>
              </a:rPr>
              <a:t>Cost Summary</a:t>
            </a:r>
            <a:endParaRPr lang="en-US" sz="1200" dirty="0"/>
          </a:p>
        </p:txBody>
      </p:sp>
      <p:sp>
        <p:nvSpPr>
          <p:cNvPr id="39" name="Text 9"/>
          <p:cNvSpPr/>
          <p:nvPr/>
        </p:nvSpPr>
        <p:spPr>
          <a:xfrm>
            <a:off x="4381500" y="1752600"/>
            <a:ext cx="1141571" cy="190500"/>
          </a:xfrm>
          <a:prstGeom prst="rect">
            <a:avLst/>
          </a:prstGeom>
          <a:noFill/>
          <a:ln/>
        </p:spPr>
        <p:txBody>
          <a:bodyPr vert="horz" wrap="square" lIns="0" tIns="0" rIns="0" bIns="0" rtlCol="0" anchor="t"/>
          <a:lstStyle/>
          <a:p>
            <a:pPr marL="0" indent="0">
              <a:lnSpc>
                <a:spcPts val="1500"/>
              </a:lnSpc>
              <a:buNone/>
            </a:pPr>
            <a:r>
              <a:rPr lang="en-US" sz="1050" dirty="0">
                <a:solidFill>
                  <a:srgbClr val="6B7280"/>
                </a:solidFill>
                <a:latin typeface="ui-sans-serif" pitchFamily="34" charset="0"/>
                <a:ea typeface="ui-sans-serif" pitchFamily="34" charset="-122"/>
                <a:cs typeface="ui-sans-serif" pitchFamily="34" charset="-120"/>
              </a:rPr>
              <a:t>Month-to-date</a:t>
            </a:r>
            <a:endParaRPr lang="en-US" sz="1050" dirty="0"/>
          </a:p>
        </p:txBody>
      </p:sp>
      <p:sp>
        <p:nvSpPr>
          <p:cNvPr id="40" name="Text 10"/>
          <p:cNvSpPr/>
          <p:nvPr/>
        </p:nvSpPr>
        <p:spPr>
          <a:xfrm>
            <a:off x="7169944" y="1752600"/>
            <a:ext cx="677228" cy="190500"/>
          </a:xfrm>
          <a:prstGeom prst="rect">
            <a:avLst/>
          </a:prstGeom>
          <a:noFill/>
          <a:ln/>
        </p:spPr>
        <p:txBody>
          <a:bodyPr vert="horz" wrap="square" lIns="0" tIns="0" rIns="0" bIns="0" rtlCol="0" anchor="t"/>
          <a:lstStyle/>
          <a:p>
            <a:pPr marL="0" indent="0">
              <a:lnSpc>
                <a:spcPts val="1500"/>
              </a:lnSpc>
              <a:buNone/>
            </a:pPr>
            <a:r>
              <a:rPr lang="en-US" sz="1050" dirty="0">
                <a:solidFill>
                  <a:srgbClr val="6B7280"/>
                </a:solidFill>
                <a:latin typeface="ui-sans-serif" pitchFamily="34" charset="0"/>
                <a:ea typeface="ui-sans-serif" pitchFamily="34" charset="-122"/>
                <a:cs typeface="ui-sans-serif" pitchFamily="34" charset="-120"/>
              </a:rPr>
              <a:t>Forecast</a:t>
            </a:r>
            <a:endParaRPr lang="en-US" sz="1050" dirty="0"/>
          </a:p>
        </p:txBody>
      </p:sp>
      <p:sp>
        <p:nvSpPr>
          <p:cNvPr id="41" name="Text 11"/>
          <p:cNvSpPr/>
          <p:nvPr/>
        </p:nvSpPr>
        <p:spPr>
          <a:xfrm>
            <a:off x="4381500" y="2114550"/>
            <a:ext cx="903684" cy="190500"/>
          </a:xfrm>
          <a:prstGeom prst="rect">
            <a:avLst/>
          </a:prstGeom>
          <a:noFill/>
          <a:ln/>
        </p:spPr>
        <p:txBody>
          <a:bodyPr vert="horz" wrap="square" lIns="0" tIns="0" rIns="0" bIns="0" rtlCol="0" anchor="t"/>
          <a:lstStyle/>
          <a:p>
            <a:pPr marL="0" indent="0">
              <a:lnSpc>
                <a:spcPts val="1500"/>
              </a:lnSpc>
              <a:buNone/>
            </a:pPr>
            <a:r>
              <a:rPr lang="en-US" sz="1050" dirty="0">
                <a:solidFill>
                  <a:srgbClr val="6B7280"/>
                </a:solidFill>
                <a:latin typeface="ui-sans-serif" pitchFamily="34" charset="0"/>
                <a:ea typeface="ui-sans-serif" pitchFamily="34" charset="-122"/>
                <a:cs typeface="ui-sans-serif" pitchFamily="34" charset="-120"/>
              </a:rPr>
              <a:t>Last month</a:t>
            </a:r>
            <a:endParaRPr lang="en-US" sz="1050" dirty="0"/>
          </a:p>
        </p:txBody>
      </p:sp>
      <p:sp>
        <p:nvSpPr>
          <p:cNvPr id="42" name="Text 12"/>
          <p:cNvSpPr/>
          <p:nvPr/>
        </p:nvSpPr>
        <p:spPr>
          <a:xfrm>
            <a:off x="6766173" y="2114550"/>
            <a:ext cx="1161752" cy="190500"/>
          </a:xfrm>
          <a:prstGeom prst="rect">
            <a:avLst/>
          </a:prstGeom>
          <a:noFill/>
          <a:ln/>
        </p:spPr>
        <p:txBody>
          <a:bodyPr vert="horz" wrap="square" lIns="0" tIns="0" rIns="0" bIns="0" rtlCol="0" anchor="t"/>
          <a:lstStyle/>
          <a:p>
            <a:pPr marL="0" indent="0">
              <a:lnSpc>
                <a:spcPts val="1500"/>
              </a:lnSpc>
              <a:buNone/>
            </a:pPr>
            <a:r>
              <a:rPr lang="en-US" sz="1050" dirty="0">
                <a:solidFill>
                  <a:srgbClr val="6B7280"/>
                </a:solidFill>
                <a:latin typeface="ui-sans-serif" pitchFamily="34" charset="0"/>
                <a:ea typeface="ui-sans-serif" pitchFamily="34" charset="-122"/>
                <a:cs typeface="ui-sans-serif" pitchFamily="34" charset="-120"/>
              </a:rPr>
              <a:t>Current period</a:t>
            </a:r>
            <a:endParaRPr lang="en-US" sz="1050" dirty="0"/>
          </a:p>
        </p:txBody>
      </p:sp>
      <p:sp>
        <p:nvSpPr>
          <p:cNvPr id="43" name="Text 13"/>
          <p:cNvSpPr/>
          <p:nvPr/>
        </p:nvSpPr>
        <p:spPr>
          <a:xfrm>
            <a:off x="8343900" y="1333500"/>
            <a:ext cx="3352800" cy="228600"/>
          </a:xfrm>
          <a:prstGeom prst="rect">
            <a:avLst/>
          </a:prstGeom>
          <a:noFill/>
          <a:ln/>
        </p:spPr>
        <p:txBody>
          <a:bodyPr vert="horz" wrap="square" lIns="0" tIns="0" rIns="0" bIns="0" rtlCol="0" anchor="t"/>
          <a:lstStyle/>
          <a:p>
            <a:pPr marL="0" indent="0">
              <a:lnSpc>
                <a:spcPts val="1800"/>
              </a:lnSpc>
              <a:buNone/>
            </a:pPr>
            <a:r>
              <a:rPr lang="en-US" sz="1200" dirty="0">
                <a:solidFill>
                  <a:srgbClr val="374151"/>
                </a:solidFill>
                <a:latin typeface="ui-sans-serif" pitchFamily="34" charset="0"/>
                <a:ea typeface="ui-sans-serif" pitchFamily="34" charset="-122"/>
                <a:cs typeface="ui-sans-serif" pitchFamily="34" charset="-120"/>
              </a:rPr>
              <a:t>Cost Monitor</a:t>
            </a:r>
            <a:endParaRPr lang="en-US" sz="1200" dirty="0"/>
          </a:p>
        </p:txBody>
      </p:sp>
      <p:sp>
        <p:nvSpPr>
          <p:cNvPr id="44" name="Text 14"/>
          <p:cNvSpPr/>
          <p:nvPr/>
        </p:nvSpPr>
        <p:spPr>
          <a:xfrm>
            <a:off x="8420100" y="1828800"/>
            <a:ext cx="2012037" cy="190500"/>
          </a:xfrm>
          <a:prstGeom prst="rect">
            <a:avLst/>
          </a:prstGeom>
          <a:noFill/>
          <a:ln/>
        </p:spPr>
        <p:txBody>
          <a:bodyPr vert="horz" wrap="square" lIns="0" tIns="0" rIns="0" bIns="0" rtlCol="0" anchor="t"/>
          <a:lstStyle/>
          <a:p>
            <a:pPr marL="0" indent="0">
              <a:lnSpc>
                <a:spcPts val="1500"/>
              </a:lnSpc>
              <a:buNone/>
            </a:pPr>
            <a:r>
              <a:rPr lang="en-US" sz="1050" dirty="0">
                <a:solidFill>
                  <a:srgbClr val="A16207"/>
                </a:solidFill>
                <a:latin typeface="ui-sans-serif" pitchFamily="34" charset="0"/>
                <a:ea typeface="ui-sans-serif" pitchFamily="34" charset="-122"/>
                <a:cs typeface="ui-sans-serif" pitchFamily="34" charset="-120"/>
              </a:rPr>
              <a:t>Budget overrun detected</a:t>
            </a:r>
            <a:endParaRPr lang="en-US" sz="1050" dirty="0"/>
          </a:p>
        </p:txBody>
      </p:sp>
      <p:sp>
        <p:nvSpPr>
          <p:cNvPr id="45" name="Text 15"/>
          <p:cNvSpPr/>
          <p:nvPr/>
        </p:nvSpPr>
        <p:spPr>
          <a:xfrm>
            <a:off x="8115300" y="2209800"/>
            <a:ext cx="4023360" cy="190500"/>
          </a:xfrm>
          <a:prstGeom prst="rect">
            <a:avLst/>
          </a:prstGeom>
          <a:noFill/>
          <a:ln/>
        </p:spPr>
        <p:txBody>
          <a:bodyPr vert="horz" wrap="square" lIns="0" tIns="0" rIns="0" bIns="0" rtlCol="0" anchor="t"/>
          <a:lstStyle/>
          <a:p>
            <a:pPr marL="0" indent="0">
              <a:lnSpc>
                <a:spcPts val="1500"/>
              </a:lnSpc>
              <a:buNone/>
            </a:pPr>
            <a:r>
              <a:rPr lang="en-US" sz="1050" dirty="0">
                <a:solidFill>
                  <a:srgbClr val="4B5563"/>
                </a:solidFill>
                <a:latin typeface="ui-sans-serif" pitchFamily="34" charset="0"/>
                <a:ea typeface="ui-sans-serif" pitchFamily="34" charset="-122"/>
                <a:cs typeface="ui-sans-serif" pitchFamily="34" charset="-120"/>
              </a:rPr>
              <a:t>Alerts to budget overruns</a:t>
            </a:r>
            <a:endParaRPr lang="en-US" sz="1050" dirty="0"/>
          </a:p>
        </p:txBody>
      </p:sp>
      <p:sp>
        <p:nvSpPr>
          <p:cNvPr id="46" name="Text 16"/>
          <p:cNvSpPr/>
          <p:nvPr/>
        </p:nvSpPr>
        <p:spPr>
          <a:xfrm>
            <a:off x="4610100" y="3867150"/>
            <a:ext cx="3352800" cy="228600"/>
          </a:xfrm>
          <a:prstGeom prst="rect">
            <a:avLst/>
          </a:prstGeom>
          <a:noFill/>
          <a:ln/>
        </p:spPr>
        <p:txBody>
          <a:bodyPr vert="horz" wrap="square" lIns="0" tIns="0" rIns="0" bIns="0" rtlCol="0" anchor="t"/>
          <a:lstStyle/>
          <a:p>
            <a:pPr marL="0" indent="0">
              <a:lnSpc>
                <a:spcPts val="1800"/>
              </a:lnSpc>
              <a:buNone/>
            </a:pPr>
            <a:r>
              <a:rPr lang="en-US" sz="1200" dirty="0">
                <a:solidFill>
                  <a:srgbClr val="374151"/>
                </a:solidFill>
                <a:latin typeface="ui-sans-serif" pitchFamily="34" charset="0"/>
                <a:ea typeface="ui-sans-serif" pitchFamily="34" charset="-122"/>
                <a:cs typeface="ui-sans-serif" pitchFamily="34" charset="-120"/>
              </a:rPr>
              <a:t>Cost Breakdown</a:t>
            </a:r>
            <a:endParaRPr lang="en-US" sz="1200" dirty="0"/>
          </a:p>
        </p:txBody>
      </p:sp>
      <p:sp>
        <p:nvSpPr>
          <p:cNvPr id="47" name="Text 17"/>
          <p:cNvSpPr/>
          <p:nvPr/>
        </p:nvSpPr>
        <p:spPr>
          <a:xfrm>
            <a:off x="4381500" y="4286250"/>
            <a:ext cx="644366" cy="152400"/>
          </a:xfrm>
          <a:prstGeom prst="rect">
            <a:avLst/>
          </a:prstGeom>
          <a:noFill/>
          <a:ln/>
        </p:spPr>
        <p:txBody>
          <a:bodyPr vert="horz" wrap="square" lIns="0" tIns="0" rIns="0" bIns="0" rtlCol="0" anchor="t"/>
          <a:lstStyle/>
          <a:p>
            <a:pPr marL="0" indent="0">
              <a:lnSpc>
                <a:spcPts val="1200"/>
              </a:lnSpc>
              <a:buNone/>
            </a:pPr>
            <a:r>
              <a:rPr lang="en-US" sz="900" dirty="0">
                <a:solidFill>
                  <a:srgbClr val="6B7280"/>
                </a:solidFill>
                <a:latin typeface="ui-sans-serif" pitchFamily="34" charset="0"/>
                <a:ea typeface="ui-sans-serif" pitchFamily="34" charset="-122"/>
                <a:cs typeface="ui-sans-serif" pitchFamily="34" charset="-120"/>
              </a:rPr>
              <a:t>Service A</a:t>
            </a:r>
            <a:endParaRPr lang="en-US" sz="900" dirty="0"/>
          </a:p>
        </p:txBody>
      </p:sp>
      <p:sp>
        <p:nvSpPr>
          <p:cNvPr id="48" name="Text 18"/>
          <p:cNvSpPr/>
          <p:nvPr/>
        </p:nvSpPr>
        <p:spPr>
          <a:xfrm>
            <a:off x="7197030" y="4286250"/>
            <a:ext cx="644723" cy="152400"/>
          </a:xfrm>
          <a:prstGeom prst="rect">
            <a:avLst/>
          </a:prstGeom>
          <a:noFill/>
          <a:ln/>
        </p:spPr>
        <p:txBody>
          <a:bodyPr vert="horz" wrap="square" lIns="0" tIns="0" rIns="0" bIns="0" rtlCol="0" anchor="t"/>
          <a:lstStyle/>
          <a:p>
            <a:pPr marL="0" indent="0">
              <a:lnSpc>
                <a:spcPts val="1200"/>
              </a:lnSpc>
              <a:buNone/>
            </a:pPr>
            <a:r>
              <a:rPr lang="en-US" sz="900" dirty="0">
                <a:solidFill>
                  <a:srgbClr val="6B7280"/>
                </a:solidFill>
                <a:latin typeface="ui-sans-serif" pitchFamily="34" charset="0"/>
                <a:ea typeface="ui-sans-serif" pitchFamily="34" charset="-122"/>
                <a:cs typeface="ui-sans-serif" pitchFamily="34" charset="-120"/>
              </a:rPr>
              <a:t>Service B</a:t>
            </a:r>
            <a:endParaRPr lang="en-US" sz="900" dirty="0"/>
          </a:p>
        </p:txBody>
      </p:sp>
      <p:sp>
        <p:nvSpPr>
          <p:cNvPr id="49" name="Text 19"/>
          <p:cNvSpPr/>
          <p:nvPr/>
        </p:nvSpPr>
        <p:spPr>
          <a:xfrm>
            <a:off x="4381500" y="4667250"/>
            <a:ext cx="4023360" cy="190500"/>
          </a:xfrm>
          <a:prstGeom prst="rect">
            <a:avLst/>
          </a:prstGeom>
          <a:noFill/>
          <a:ln/>
        </p:spPr>
        <p:txBody>
          <a:bodyPr vert="horz" wrap="square" lIns="0" tIns="0" rIns="0" bIns="0" rtlCol="0" anchor="t"/>
          <a:lstStyle/>
          <a:p>
            <a:pPr marL="0" indent="0">
              <a:lnSpc>
                <a:spcPts val="1500"/>
              </a:lnSpc>
              <a:buNone/>
            </a:pPr>
            <a:r>
              <a:rPr lang="en-US" sz="1050" dirty="0">
                <a:solidFill>
                  <a:srgbClr val="4B5563"/>
                </a:solidFill>
                <a:latin typeface="ui-sans-serif" pitchFamily="34" charset="0"/>
                <a:ea typeface="ui-sans-serif" pitchFamily="34" charset="-122"/>
                <a:cs typeface="ui-sans-serif" pitchFamily="34" charset="-120"/>
              </a:rPr>
              <a:t>Visual cost categories</a:t>
            </a:r>
            <a:endParaRPr lang="en-US" sz="1050" dirty="0"/>
          </a:p>
        </p:txBody>
      </p:sp>
      <p:sp>
        <p:nvSpPr>
          <p:cNvPr id="50" name="Text 20"/>
          <p:cNvSpPr/>
          <p:nvPr/>
        </p:nvSpPr>
        <p:spPr>
          <a:xfrm>
            <a:off x="8305800" y="3867150"/>
            <a:ext cx="4023360" cy="228600"/>
          </a:xfrm>
          <a:prstGeom prst="rect">
            <a:avLst/>
          </a:prstGeom>
          <a:noFill/>
          <a:ln/>
        </p:spPr>
        <p:txBody>
          <a:bodyPr vert="horz" wrap="square" lIns="0" tIns="0" rIns="0" bIns="0" rtlCol="0" anchor="t"/>
          <a:lstStyle/>
          <a:p>
            <a:pPr marL="0" indent="0">
              <a:lnSpc>
                <a:spcPts val="1800"/>
              </a:lnSpc>
              <a:buNone/>
            </a:pPr>
            <a:r>
              <a:rPr lang="en-US" sz="1200" dirty="0">
                <a:solidFill>
                  <a:srgbClr val="374151"/>
                </a:solidFill>
                <a:latin typeface="ui-sans-serif" pitchFamily="34" charset="0"/>
                <a:ea typeface="ui-sans-serif" pitchFamily="34" charset="-122"/>
                <a:cs typeface="ui-sans-serif" pitchFamily="34" charset="-120"/>
              </a:rPr>
              <a:t>Recommended Actions</a:t>
            </a:r>
            <a:endParaRPr lang="en-US" sz="1200" dirty="0"/>
          </a:p>
        </p:txBody>
      </p:sp>
      <p:sp>
        <p:nvSpPr>
          <p:cNvPr id="51" name="Text 21"/>
          <p:cNvSpPr/>
          <p:nvPr/>
        </p:nvSpPr>
        <p:spPr>
          <a:xfrm>
            <a:off x="8267700" y="4286250"/>
            <a:ext cx="1543943" cy="190500"/>
          </a:xfrm>
          <a:prstGeom prst="rect">
            <a:avLst/>
          </a:prstGeom>
          <a:noFill/>
          <a:ln/>
        </p:spPr>
        <p:txBody>
          <a:bodyPr vert="horz" wrap="square" lIns="0" tIns="0" rIns="0" bIns="0" rtlCol="0" anchor="t"/>
          <a:lstStyle/>
          <a:p>
            <a:pPr marL="0" indent="0" algn="l">
              <a:lnSpc>
                <a:spcPts val="1500"/>
              </a:lnSpc>
              <a:buNone/>
            </a:pPr>
            <a:r>
              <a:rPr lang="en-US" sz="1050" dirty="0">
                <a:solidFill>
                  <a:srgbClr val="4B5563"/>
                </a:solidFill>
                <a:latin typeface="ui-sans-serif" pitchFamily="34" charset="0"/>
                <a:ea typeface="ui-sans-serif" pitchFamily="34" charset="-122"/>
                <a:cs typeface="ui-sans-serif" pitchFamily="34" charset="-120"/>
              </a:rPr>
              <a:t>Optimize resources</a:t>
            </a:r>
            <a:endParaRPr lang="en-US" sz="1050" dirty="0"/>
          </a:p>
        </p:txBody>
      </p:sp>
      <p:sp>
        <p:nvSpPr>
          <p:cNvPr id="52" name="Text 22"/>
          <p:cNvSpPr/>
          <p:nvPr/>
        </p:nvSpPr>
        <p:spPr>
          <a:xfrm>
            <a:off x="8267700" y="4514850"/>
            <a:ext cx="1917025" cy="190500"/>
          </a:xfrm>
          <a:prstGeom prst="rect">
            <a:avLst/>
          </a:prstGeom>
          <a:noFill/>
          <a:ln/>
        </p:spPr>
        <p:txBody>
          <a:bodyPr vert="horz" wrap="square" lIns="0" tIns="0" rIns="0" bIns="0" rtlCol="0" anchor="t"/>
          <a:lstStyle/>
          <a:p>
            <a:pPr marL="0" indent="0" algn="l">
              <a:lnSpc>
                <a:spcPts val="1500"/>
              </a:lnSpc>
              <a:buNone/>
            </a:pPr>
            <a:r>
              <a:rPr lang="en-US" sz="1050" dirty="0">
                <a:solidFill>
                  <a:srgbClr val="4B5563"/>
                </a:solidFill>
                <a:latin typeface="ui-sans-serif" pitchFamily="34" charset="0"/>
                <a:ea typeface="ui-sans-serif" pitchFamily="34" charset="-122"/>
                <a:cs typeface="ui-sans-serif" pitchFamily="34" charset="-120"/>
              </a:rPr>
              <a:t>Review unused services</a:t>
            </a:r>
            <a:endParaRPr lang="en-US" sz="1050" dirty="0"/>
          </a:p>
        </p:txBody>
      </p:sp>
      <p:sp>
        <p:nvSpPr>
          <p:cNvPr id="53" name="Text 23"/>
          <p:cNvSpPr/>
          <p:nvPr/>
        </p:nvSpPr>
        <p:spPr>
          <a:xfrm>
            <a:off x="228600" y="6362700"/>
            <a:ext cx="1026200" cy="228600"/>
          </a:xfrm>
          <a:prstGeom prst="rect">
            <a:avLst/>
          </a:prstGeom>
          <a:noFill/>
          <a:ln/>
        </p:spPr>
        <p:txBody>
          <a:bodyPr vert="horz" wrap="square" lIns="0" tIns="0" rIns="0" bIns="0" rtlCol="0" anchor="t"/>
          <a:lstStyle/>
          <a:p>
            <a:pPr marL="0" indent="0">
              <a:lnSpc>
                <a:spcPts val="1800"/>
              </a:lnSpc>
              <a:buNone/>
            </a:pPr>
            <a:endParaRPr lang="en-US" sz="1200" dirty="0"/>
          </a:p>
        </p:txBody>
      </p:sp>
      <p:sp>
        <p:nvSpPr>
          <p:cNvPr id="55" name="Text 9">
            <a:extLst>
              <a:ext uri="{FF2B5EF4-FFF2-40B4-BE49-F238E27FC236}">
                <a16:creationId xmlns:a16="http://schemas.microsoft.com/office/drawing/2014/main" id="{6D0DD948-A8A5-4CA8-6420-5F22E843B18A}"/>
              </a:ext>
            </a:extLst>
          </p:cNvPr>
          <p:cNvSpPr/>
          <p:nvPr/>
        </p:nvSpPr>
        <p:spPr>
          <a:xfrm>
            <a:off x="10226129" y="6343650"/>
            <a:ext cx="412016" cy="228600"/>
          </a:xfrm>
          <a:prstGeom prst="rect">
            <a:avLst/>
          </a:prstGeom>
          <a:noFill/>
          <a:ln/>
        </p:spPr>
        <p:txBody>
          <a:bodyPr vert="horz" wrap="square" lIns="0" tIns="0" rIns="0" bIns="0" rtlCol="0" anchor="t"/>
          <a:lstStyle/>
          <a:p>
            <a:pPr marL="0" indent="0">
              <a:lnSpc>
                <a:spcPts val="1800"/>
              </a:lnSpc>
              <a:buNone/>
            </a:pPr>
            <a:r>
              <a:rPr lang="en-US" sz="1200" dirty="0">
                <a:solidFill>
                  <a:srgbClr val="4B5563"/>
                </a:solidFill>
                <a:latin typeface="ui-sans-serif" pitchFamily="34" charset="0"/>
                <a:ea typeface="ui-sans-serif" pitchFamily="34" charset="-122"/>
                <a:cs typeface="ui-sans-serif" pitchFamily="34" charset="-120"/>
              </a:rPr>
              <a:t>AWS</a:t>
            </a:r>
            <a:endParaRPr lang="en-US" sz="12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pic>
        <p:nvPicPr>
          <p:cNvPr id="3" name="Image 1" descr="preencoded.png"/>
          <p:cNvPicPr>
            <a:picLocks noChangeAspect="1"/>
          </p:cNvPicPr>
          <p:nvPr/>
        </p:nvPicPr>
        <p:blipFill>
          <a:blip r:embed="rId4"/>
          <a:stretch>
            <a:fillRect/>
          </a:stretch>
        </p:blipFill>
        <p:spPr>
          <a:xfrm>
            <a:off x="0" y="0"/>
            <a:ext cx="12192000" cy="304800"/>
          </a:xfrm>
          <a:prstGeom prst="rect">
            <a:avLst/>
          </a:prstGeom>
        </p:spPr>
      </p:pic>
      <p:pic>
        <p:nvPicPr>
          <p:cNvPr id="4" name="Image 2" descr="preencoded.png"/>
          <p:cNvPicPr>
            <a:picLocks noChangeAspect="1"/>
          </p:cNvPicPr>
          <p:nvPr/>
        </p:nvPicPr>
        <p:blipFill>
          <a:blip r:embed="rId5"/>
          <a:stretch>
            <a:fillRect/>
          </a:stretch>
        </p:blipFill>
        <p:spPr>
          <a:xfrm>
            <a:off x="609600" y="1066800"/>
            <a:ext cx="952500" cy="38100"/>
          </a:xfrm>
          <a:prstGeom prst="rect">
            <a:avLst/>
          </a:prstGeom>
        </p:spPr>
      </p:pic>
      <p:pic>
        <p:nvPicPr>
          <p:cNvPr id="5" name="Image 3" descr="preencoded.png"/>
          <p:cNvPicPr>
            <a:picLocks noChangeAspect="1"/>
          </p:cNvPicPr>
          <p:nvPr/>
        </p:nvPicPr>
        <p:blipFill>
          <a:blip r:embed="rId6"/>
          <a:stretch>
            <a:fillRect/>
          </a:stretch>
        </p:blipFill>
        <p:spPr>
          <a:xfrm>
            <a:off x="609600" y="1257300"/>
            <a:ext cx="1891903" cy="495300"/>
          </a:xfrm>
          <a:prstGeom prst="rect">
            <a:avLst/>
          </a:prstGeom>
        </p:spPr>
      </p:pic>
      <p:pic>
        <p:nvPicPr>
          <p:cNvPr id="6" name="Image 4" descr="preencoded.png"/>
          <p:cNvPicPr>
            <a:picLocks noChangeAspect="1"/>
          </p:cNvPicPr>
          <p:nvPr/>
        </p:nvPicPr>
        <p:blipFill>
          <a:blip r:embed="rId7"/>
          <a:stretch>
            <a:fillRect/>
          </a:stretch>
        </p:blipFill>
        <p:spPr>
          <a:xfrm>
            <a:off x="2492877" y="1257300"/>
            <a:ext cx="2270075" cy="495300"/>
          </a:xfrm>
          <a:prstGeom prst="rect">
            <a:avLst/>
          </a:prstGeom>
        </p:spPr>
      </p:pic>
      <p:pic>
        <p:nvPicPr>
          <p:cNvPr id="7" name="Image 5" descr="preencoded.png"/>
          <p:cNvPicPr>
            <a:picLocks noChangeAspect="1"/>
          </p:cNvPicPr>
          <p:nvPr/>
        </p:nvPicPr>
        <p:blipFill>
          <a:blip r:embed="rId8"/>
          <a:stretch>
            <a:fillRect/>
          </a:stretch>
        </p:blipFill>
        <p:spPr>
          <a:xfrm>
            <a:off x="2467120" y="1352550"/>
            <a:ext cx="228600" cy="304800"/>
          </a:xfrm>
          <a:prstGeom prst="rect">
            <a:avLst/>
          </a:prstGeom>
        </p:spPr>
      </p:pic>
      <p:pic>
        <p:nvPicPr>
          <p:cNvPr id="8" name="Image 6" descr="preencoded.png"/>
          <p:cNvPicPr>
            <a:picLocks noChangeAspect="1"/>
          </p:cNvPicPr>
          <p:nvPr/>
        </p:nvPicPr>
        <p:blipFill>
          <a:blip r:embed="rId9"/>
          <a:stretch>
            <a:fillRect/>
          </a:stretch>
        </p:blipFill>
        <p:spPr>
          <a:xfrm>
            <a:off x="4771579" y="1257300"/>
            <a:ext cx="2270075" cy="495300"/>
          </a:xfrm>
          <a:prstGeom prst="rect">
            <a:avLst/>
          </a:prstGeom>
        </p:spPr>
      </p:pic>
      <p:pic>
        <p:nvPicPr>
          <p:cNvPr id="9" name="Image 7" descr="preencoded.png"/>
          <p:cNvPicPr>
            <a:picLocks noChangeAspect="1"/>
          </p:cNvPicPr>
          <p:nvPr/>
        </p:nvPicPr>
        <p:blipFill>
          <a:blip r:embed="rId10"/>
          <a:stretch>
            <a:fillRect/>
          </a:stretch>
        </p:blipFill>
        <p:spPr>
          <a:xfrm>
            <a:off x="4903414" y="1352550"/>
            <a:ext cx="200025" cy="304800"/>
          </a:xfrm>
          <a:prstGeom prst="rect">
            <a:avLst/>
          </a:prstGeom>
        </p:spPr>
      </p:pic>
      <p:pic>
        <p:nvPicPr>
          <p:cNvPr id="10" name="Image 8" descr="preencoded.png"/>
          <p:cNvPicPr>
            <a:picLocks noChangeAspect="1"/>
          </p:cNvPicPr>
          <p:nvPr/>
        </p:nvPicPr>
        <p:blipFill>
          <a:blip r:embed="rId9"/>
          <a:stretch>
            <a:fillRect/>
          </a:stretch>
        </p:blipFill>
        <p:spPr>
          <a:xfrm>
            <a:off x="7041654" y="1257300"/>
            <a:ext cx="2270075" cy="495300"/>
          </a:xfrm>
          <a:prstGeom prst="rect">
            <a:avLst/>
          </a:prstGeom>
        </p:spPr>
      </p:pic>
      <p:pic>
        <p:nvPicPr>
          <p:cNvPr id="11" name="Image 9" descr="preencoded.png"/>
          <p:cNvPicPr>
            <a:picLocks noChangeAspect="1"/>
          </p:cNvPicPr>
          <p:nvPr/>
        </p:nvPicPr>
        <p:blipFill>
          <a:blip r:embed="rId11"/>
          <a:stretch>
            <a:fillRect/>
          </a:stretch>
        </p:blipFill>
        <p:spPr>
          <a:xfrm>
            <a:off x="7079353" y="1352550"/>
            <a:ext cx="171450" cy="304800"/>
          </a:xfrm>
          <a:prstGeom prst="rect">
            <a:avLst/>
          </a:prstGeom>
        </p:spPr>
      </p:pic>
      <p:pic>
        <p:nvPicPr>
          <p:cNvPr id="12" name="Image 10" descr="preencoded.png"/>
          <p:cNvPicPr>
            <a:picLocks noChangeAspect="1"/>
          </p:cNvPicPr>
          <p:nvPr/>
        </p:nvPicPr>
        <p:blipFill>
          <a:blip r:embed="rId7"/>
          <a:stretch>
            <a:fillRect/>
          </a:stretch>
        </p:blipFill>
        <p:spPr>
          <a:xfrm>
            <a:off x="9311729" y="1257300"/>
            <a:ext cx="2270671" cy="495300"/>
          </a:xfrm>
          <a:prstGeom prst="rect">
            <a:avLst/>
          </a:prstGeom>
        </p:spPr>
      </p:pic>
      <p:pic>
        <p:nvPicPr>
          <p:cNvPr id="13" name="Image 11" descr="preencoded.png"/>
          <p:cNvPicPr>
            <a:picLocks noChangeAspect="1"/>
          </p:cNvPicPr>
          <p:nvPr/>
        </p:nvPicPr>
        <p:blipFill>
          <a:blip r:embed="rId12"/>
          <a:stretch>
            <a:fillRect/>
          </a:stretch>
        </p:blipFill>
        <p:spPr>
          <a:xfrm>
            <a:off x="9348375" y="1352550"/>
            <a:ext cx="228600" cy="304800"/>
          </a:xfrm>
          <a:prstGeom prst="rect">
            <a:avLst/>
          </a:prstGeom>
        </p:spPr>
      </p:pic>
      <p:pic>
        <p:nvPicPr>
          <p:cNvPr id="14" name="Image 12" descr="preencoded.png"/>
          <p:cNvPicPr>
            <a:picLocks noChangeAspect="1"/>
          </p:cNvPicPr>
          <p:nvPr/>
        </p:nvPicPr>
        <p:blipFill>
          <a:blip r:embed="rId13"/>
          <a:stretch>
            <a:fillRect/>
          </a:stretch>
        </p:blipFill>
        <p:spPr>
          <a:xfrm>
            <a:off x="609600" y="1752600"/>
            <a:ext cx="1891903" cy="571500"/>
          </a:xfrm>
          <a:prstGeom prst="rect">
            <a:avLst/>
          </a:prstGeom>
        </p:spPr>
      </p:pic>
      <p:pic>
        <p:nvPicPr>
          <p:cNvPr id="15" name="Image 13" descr="preencoded.png"/>
          <p:cNvPicPr>
            <a:picLocks noChangeAspect="1"/>
          </p:cNvPicPr>
          <p:nvPr/>
        </p:nvPicPr>
        <p:blipFill>
          <a:blip r:embed="rId14"/>
          <a:stretch>
            <a:fillRect/>
          </a:stretch>
        </p:blipFill>
        <p:spPr>
          <a:xfrm>
            <a:off x="685800" y="1962150"/>
            <a:ext cx="190500" cy="152400"/>
          </a:xfrm>
          <a:prstGeom prst="rect">
            <a:avLst/>
          </a:prstGeom>
        </p:spPr>
      </p:pic>
      <p:pic>
        <p:nvPicPr>
          <p:cNvPr id="16" name="Image 14" descr="preencoded.png"/>
          <p:cNvPicPr>
            <a:picLocks noChangeAspect="1"/>
          </p:cNvPicPr>
          <p:nvPr/>
        </p:nvPicPr>
        <p:blipFill>
          <a:blip r:embed="rId15"/>
          <a:stretch>
            <a:fillRect/>
          </a:stretch>
        </p:blipFill>
        <p:spPr>
          <a:xfrm>
            <a:off x="2501503" y="1752600"/>
            <a:ext cx="2270075" cy="571500"/>
          </a:xfrm>
          <a:prstGeom prst="rect">
            <a:avLst/>
          </a:prstGeom>
        </p:spPr>
      </p:pic>
      <p:pic>
        <p:nvPicPr>
          <p:cNvPr id="17" name="Image 15" descr="preencoded.png"/>
          <p:cNvPicPr>
            <a:picLocks noChangeAspect="1"/>
          </p:cNvPicPr>
          <p:nvPr/>
        </p:nvPicPr>
        <p:blipFill>
          <a:blip r:embed="rId16"/>
          <a:stretch>
            <a:fillRect/>
          </a:stretch>
        </p:blipFill>
        <p:spPr>
          <a:xfrm>
            <a:off x="3331666" y="2133600"/>
            <a:ext cx="609600" cy="76200"/>
          </a:xfrm>
          <a:prstGeom prst="rect">
            <a:avLst/>
          </a:prstGeom>
        </p:spPr>
      </p:pic>
      <p:pic>
        <p:nvPicPr>
          <p:cNvPr id="18" name="Image 16" descr="preencoded.png"/>
          <p:cNvPicPr>
            <a:picLocks noChangeAspect="1"/>
          </p:cNvPicPr>
          <p:nvPr/>
        </p:nvPicPr>
        <p:blipFill>
          <a:blip r:embed="rId17"/>
          <a:stretch>
            <a:fillRect/>
          </a:stretch>
        </p:blipFill>
        <p:spPr>
          <a:xfrm>
            <a:off x="4771579" y="1752600"/>
            <a:ext cx="2270075" cy="571500"/>
          </a:xfrm>
          <a:prstGeom prst="rect">
            <a:avLst/>
          </a:prstGeom>
        </p:spPr>
      </p:pic>
      <p:pic>
        <p:nvPicPr>
          <p:cNvPr id="19" name="Image 17" descr="preencoded.png"/>
          <p:cNvPicPr>
            <a:picLocks noChangeAspect="1"/>
          </p:cNvPicPr>
          <p:nvPr/>
        </p:nvPicPr>
        <p:blipFill>
          <a:blip r:embed="rId18"/>
          <a:stretch>
            <a:fillRect/>
          </a:stretch>
        </p:blipFill>
        <p:spPr>
          <a:xfrm>
            <a:off x="5296942" y="2133600"/>
            <a:ext cx="1219200" cy="76200"/>
          </a:xfrm>
          <a:prstGeom prst="rect">
            <a:avLst/>
          </a:prstGeom>
        </p:spPr>
      </p:pic>
      <p:pic>
        <p:nvPicPr>
          <p:cNvPr id="20" name="Image 18" descr="preencoded.png"/>
          <p:cNvPicPr>
            <a:picLocks noChangeAspect="1"/>
          </p:cNvPicPr>
          <p:nvPr/>
        </p:nvPicPr>
        <p:blipFill>
          <a:blip r:embed="rId17"/>
          <a:stretch>
            <a:fillRect/>
          </a:stretch>
        </p:blipFill>
        <p:spPr>
          <a:xfrm>
            <a:off x="7041654" y="1752600"/>
            <a:ext cx="2270075" cy="571500"/>
          </a:xfrm>
          <a:prstGeom prst="rect">
            <a:avLst/>
          </a:prstGeom>
        </p:spPr>
      </p:pic>
      <p:pic>
        <p:nvPicPr>
          <p:cNvPr id="21" name="Image 19" descr="preencoded.png"/>
          <p:cNvPicPr>
            <a:picLocks noChangeAspect="1"/>
          </p:cNvPicPr>
          <p:nvPr/>
        </p:nvPicPr>
        <p:blipFill>
          <a:blip r:embed="rId19"/>
          <a:stretch>
            <a:fillRect/>
          </a:stretch>
        </p:blipFill>
        <p:spPr>
          <a:xfrm>
            <a:off x="7414617" y="2133600"/>
            <a:ext cx="1524000" cy="76200"/>
          </a:xfrm>
          <a:prstGeom prst="rect">
            <a:avLst/>
          </a:prstGeom>
        </p:spPr>
      </p:pic>
      <p:pic>
        <p:nvPicPr>
          <p:cNvPr id="22" name="Image 20" descr="preencoded.png"/>
          <p:cNvPicPr>
            <a:picLocks noChangeAspect="1"/>
          </p:cNvPicPr>
          <p:nvPr/>
        </p:nvPicPr>
        <p:blipFill>
          <a:blip r:embed="rId15"/>
          <a:stretch>
            <a:fillRect/>
          </a:stretch>
        </p:blipFill>
        <p:spPr>
          <a:xfrm>
            <a:off x="9311729" y="1752600"/>
            <a:ext cx="2270671" cy="571500"/>
          </a:xfrm>
          <a:prstGeom prst="rect">
            <a:avLst/>
          </a:prstGeom>
        </p:spPr>
      </p:pic>
      <p:pic>
        <p:nvPicPr>
          <p:cNvPr id="23" name="Image 21" descr="preencoded.png"/>
          <p:cNvPicPr>
            <a:picLocks noChangeAspect="1"/>
          </p:cNvPicPr>
          <p:nvPr/>
        </p:nvPicPr>
        <p:blipFill>
          <a:blip r:embed="rId20"/>
          <a:stretch>
            <a:fillRect/>
          </a:stretch>
        </p:blipFill>
        <p:spPr>
          <a:xfrm>
            <a:off x="9837390" y="2133600"/>
            <a:ext cx="1219200" cy="76200"/>
          </a:xfrm>
          <a:prstGeom prst="rect">
            <a:avLst/>
          </a:prstGeom>
        </p:spPr>
      </p:pic>
      <p:pic>
        <p:nvPicPr>
          <p:cNvPr id="24" name="Image 22" descr="preencoded.png"/>
          <p:cNvPicPr>
            <a:picLocks noChangeAspect="1"/>
          </p:cNvPicPr>
          <p:nvPr/>
        </p:nvPicPr>
        <p:blipFill>
          <a:blip r:embed="rId13"/>
          <a:stretch>
            <a:fillRect/>
          </a:stretch>
        </p:blipFill>
        <p:spPr>
          <a:xfrm>
            <a:off x="609600" y="2324100"/>
            <a:ext cx="1891903" cy="571500"/>
          </a:xfrm>
          <a:prstGeom prst="rect">
            <a:avLst/>
          </a:prstGeom>
        </p:spPr>
      </p:pic>
      <p:pic>
        <p:nvPicPr>
          <p:cNvPr id="25" name="Image 23" descr="preencoded.png"/>
          <p:cNvPicPr>
            <a:picLocks noChangeAspect="1"/>
          </p:cNvPicPr>
          <p:nvPr/>
        </p:nvPicPr>
        <p:blipFill>
          <a:blip r:embed="rId21"/>
          <a:stretch>
            <a:fillRect/>
          </a:stretch>
        </p:blipFill>
        <p:spPr>
          <a:xfrm>
            <a:off x="685800" y="2533650"/>
            <a:ext cx="190500" cy="152400"/>
          </a:xfrm>
          <a:prstGeom prst="rect">
            <a:avLst/>
          </a:prstGeom>
        </p:spPr>
      </p:pic>
      <p:pic>
        <p:nvPicPr>
          <p:cNvPr id="26" name="Image 24" descr="preencoded.png"/>
          <p:cNvPicPr>
            <a:picLocks noChangeAspect="1"/>
          </p:cNvPicPr>
          <p:nvPr/>
        </p:nvPicPr>
        <p:blipFill>
          <a:blip r:embed="rId15"/>
          <a:stretch>
            <a:fillRect/>
          </a:stretch>
        </p:blipFill>
        <p:spPr>
          <a:xfrm>
            <a:off x="2501503" y="2324100"/>
            <a:ext cx="2270075" cy="571500"/>
          </a:xfrm>
          <a:prstGeom prst="rect">
            <a:avLst/>
          </a:prstGeom>
        </p:spPr>
      </p:pic>
      <p:pic>
        <p:nvPicPr>
          <p:cNvPr id="27" name="Image 25" descr="preencoded.png"/>
          <p:cNvPicPr>
            <a:picLocks noChangeAspect="1"/>
          </p:cNvPicPr>
          <p:nvPr/>
        </p:nvPicPr>
        <p:blipFill>
          <a:blip r:embed="rId16"/>
          <a:stretch>
            <a:fillRect/>
          </a:stretch>
        </p:blipFill>
        <p:spPr>
          <a:xfrm>
            <a:off x="3331666" y="2705100"/>
            <a:ext cx="609600" cy="76200"/>
          </a:xfrm>
          <a:prstGeom prst="rect">
            <a:avLst/>
          </a:prstGeom>
        </p:spPr>
      </p:pic>
      <p:pic>
        <p:nvPicPr>
          <p:cNvPr id="28" name="Image 26" descr="preencoded.png"/>
          <p:cNvPicPr>
            <a:picLocks noChangeAspect="1"/>
          </p:cNvPicPr>
          <p:nvPr/>
        </p:nvPicPr>
        <p:blipFill>
          <a:blip r:embed="rId17"/>
          <a:stretch>
            <a:fillRect/>
          </a:stretch>
        </p:blipFill>
        <p:spPr>
          <a:xfrm>
            <a:off x="4771579" y="2324100"/>
            <a:ext cx="2270075" cy="571500"/>
          </a:xfrm>
          <a:prstGeom prst="rect">
            <a:avLst/>
          </a:prstGeom>
        </p:spPr>
      </p:pic>
      <p:pic>
        <p:nvPicPr>
          <p:cNvPr id="29" name="Image 27" descr="preencoded.png"/>
          <p:cNvPicPr>
            <a:picLocks noChangeAspect="1"/>
          </p:cNvPicPr>
          <p:nvPr/>
        </p:nvPicPr>
        <p:blipFill>
          <a:blip r:embed="rId18"/>
          <a:stretch>
            <a:fillRect/>
          </a:stretch>
        </p:blipFill>
        <p:spPr>
          <a:xfrm>
            <a:off x="5296942" y="2705100"/>
            <a:ext cx="1219200" cy="76200"/>
          </a:xfrm>
          <a:prstGeom prst="rect">
            <a:avLst/>
          </a:prstGeom>
        </p:spPr>
      </p:pic>
      <p:pic>
        <p:nvPicPr>
          <p:cNvPr id="30" name="Image 28" descr="preencoded.png"/>
          <p:cNvPicPr>
            <a:picLocks noChangeAspect="1"/>
          </p:cNvPicPr>
          <p:nvPr/>
        </p:nvPicPr>
        <p:blipFill>
          <a:blip r:embed="rId17"/>
          <a:stretch>
            <a:fillRect/>
          </a:stretch>
        </p:blipFill>
        <p:spPr>
          <a:xfrm>
            <a:off x="7041654" y="2324100"/>
            <a:ext cx="2270075" cy="571500"/>
          </a:xfrm>
          <a:prstGeom prst="rect">
            <a:avLst/>
          </a:prstGeom>
        </p:spPr>
      </p:pic>
      <p:pic>
        <p:nvPicPr>
          <p:cNvPr id="31" name="Image 29" descr="preencoded.png"/>
          <p:cNvPicPr>
            <a:picLocks noChangeAspect="1"/>
          </p:cNvPicPr>
          <p:nvPr/>
        </p:nvPicPr>
        <p:blipFill>
          <a:blip r:embed="rId22"/>
          <a:stretch>
            <a:fillRect/>
          </a:stretch>
        </p:blipFill>
        <p:spPr>
          <a:xfrm>
            <a:off x="7871817" y="2705100"/>
            <a:ext cx="609600" cy="76200"/>
          </a:xfrm>
          <a:prstGeom prst="rect">
            <a:avLst/>
          </a:prstGeom>
        </p:spPr>
      </p:pic>
      <p:pic>
        <p:nvPicPr>
          <p:cNvPr id="32" name="Image 30" descr="preencoded.png"/>
          <p:cNvPicPr>
            <a:picLocks noChangeAspect="1"/>
          </p:cNvPicPr>
          <p:nvPr/>
        </p:nvPicPr>
        <p:blipFill>
          <a:blip r:embed="rId15"/>
          <a:stretch>
            <a:fillRect/>
          </a:stretch>
        </p:blipFill>
        <p:spPr>
          <a:xfrm>
            <a:off x="9311729" y="2324100"/>
            <a:ext cx="2270671" cy="571500"/>
          </a:xfrm>
          <a:prstGeom prst="rect">
            <a:avLst/>
          </a:prstGeom>
        </p:spPr>
      </p:pic>
      <p:pic>
        <p:nvPicPr>
          <p:cNvPr id="33" name="Image 31" descr="preencoded.png"/>
          <p:cNvPicPr>
            <a:picLocks noChangeAspect="1"/>
          </p:cNvPicPr>
          <p:nvPr/>
        </p:nvPicPr>
        <p:blipFill>
          <a:blip r:embed="rId23"/>
          <a:stretch>
            <a:fillRect/>
          </a:stretch>
        </p:blipFill>
        <p:spPr>
          <a:xfrm>
            <a:off x="9837390" y="2705100"/>
            <a:ext cx="1219200" cy="76200"/>
          </a:xfrm>
          <a:prstGeom prst="rect">
            <a:avLst/>
          </a:prstGeom>
        </p:spPr>
      </p:pic>
      <p:pic>
        <p:nvPicPr>
          <p:cNvPr id="34" name="Image 32" descr="preencoded.png"/>
          <p:cNvPicPr>
            <a:picLocks noChangeAspect="1"/>
          </p:cNvPicPr>
          <p:nvPr/>
        </p:nvPicPr>
        <p:blipFill>
          <a:blip r:embed="rId13"/>
          <a:stretch>
            <a:fillRect/>
          </a:stretch>
        </p:blipFill>
        <p:spPr>
          <a:xfrm>
            <a:off x="609600" y="2895600"/>
            <a:ext cx="1891903" cy="571500"/>
          </a:xfrm>
          <a:prstGeom prst="rect">
            <a:avLst/>
          </a:prstGeom>
        </p:spPr>
      </p:pic>
      <p:pic>
        <p:nvPicPr>
          <p:cNvPr id="35" name="Image 33" descr="preencoded.png"/>
          <p:cNvPicPr>
            <a:picLocks noChangeAspect="1"/>
          </p:cNvPicPr>
          <p:nvPr/>
        </p:nvPicPr>
        <p:blipFill>
          <a:blip r:embed="rId24"/>
          <a:stretch>
            <a:fillRect/>
          </a:stretch>
        </p:blipFill>
        <p:spPr>
          <a:xfrm>
            <a:off x="685800" y="3105150"/>
            <a:ext cx="190500" cy="152400"/>
          </a:xfrm>
          <a:prstGeom prst="rect">
            <a:avLst/>
          </a:prstGeom>
        </p:spPr>
      </p:pic>
      <p:pic>
        <p:nvPicPr>
          <p:cNvPr id="36" name="Image 34" descr="preencoded.png"/>
          <p:cNvPicPr>
            <a:picLocks noChangeAspect="1"/>
          </p:cNvPicPr>
          <p:nvPr/>
        </p:nvPicPr>
        <p:blipFill>
          <a:blip r:embed="rId15"/>
          <a:stretch>
            <a:fillRect/>
          </a:stretch>
        </p:blipFill>
        <p:spPr>
          <a:xfrm>
            <a:off x="2501503" y="2895600"/>
            <a:ext cx="2270075" cy="571500"/>
          </a:xfrm>
          <a:prstGeom prst="rect">
            <a:avLst/>
          </a:prstGeom>
        </p:spPr>
      </p:pic>
      <p:pic>
        <p:nvPicPr>
          <p:cNvPr id="37" name="Image 35" descr="preencoded.png"/>
          <p:cNvPicPr>
            <a:picLocks noChangeAspect="1"/>
          </p:cNvPicPr>
          <p:nvPr/>
        </p:nvPicPr>
        <p:blipFill>
          <a:blip r:embed="rId16"/>
          <a:stretch>
            <a:fillRect/>
          </a:stretch>
        </p:blipFill>
        <p:spPr>
          <a:xfrm>
            <a:off x="3331666" y="3276600"/>
            <a:ext cx="609600" cy="76200"/>
          </a:xfrm>
          <a:prstGeom prst="rect">
            <a:avLst/>
          </a:prstGeom>
        </p:spPr>
      </p:pic>
      <p:pic>
        <p:nvPicPr>
          <p:cNvPr id="38" name="Image 36" descr="preencoded.png"/>
          <p:cNvPicPr>
            <a:picLocks noChangeAspect="1"/>
          </p:cNvPicPr>
          <p:nvPr/>
        </p:nvPicPr>
        <p:blipFill>
          <a:blip r:embed="rId17"/>
          <a:stretch>
            <a:fillRect/>
          </a:stretch>
        </p:blipFill>
        <p:spPr>
          <a:xfrm>
            <a:off x="4771579" y="2895600"/>
            <a:ext cx="2270075" cy="571500"/>
          </a:xfrm>
          <a:prstGeom prst="rect">
            <a:avLst/>
          </a:prstGeom>
        </p:spPr>
      </p:pic>
      <p:pic>
        <p:nvPicPr>
          <p:cNvPr id="39" name="Image 37" descr="preencoded.png"/>
          <p:cNvPicPr>
            <a:picLocks noChangeAspect="1"/>
          </p:cNvPicPr>
          <p:nvPr/>
        </p:nvPicPr>
        <p:blipFill>
          <a:blip r:embed="rId25"/>
          <a:stretch>
            <a:fillRect/>
          </a:stretch>
        </p:blipFill>
        <p:spPr>
          <a:xfrm>
            <a:off x="5449342" y="3276600"/>
            <a:ext cx="914400" cy="76200"/>
          </a:xfrm>
          <a:prstGeom prst="rect">
            <a:avLst/>
          </a:prstGeom>
        </p:spPr>
      </p:pic>
      <p:pic>
        <p:nvPicPr>
          <p:cNvPr id="40" name="Image 38" descr="preencoded.png"/>
          <p:cNvPicPr>
            <a:picLocks noChangeAspect="1"/>
          </p:cNvPicPr>
          <p:nvPr/>
        </p:nvPicPr>
        <p:blipFill>
          <a:blip r:embed="rId17"/>
          <a:stretch>
            <a:fillRect/>
          </a:stretch>
        </p:blipFill>
        <p:spPr>
          <a:xfrm>
            <a:off x="7041654" y="2895600"/>
            <a:ext cx="2270075" cy="571500"/>
          </a:xfrm>
          <a:prstGeom prst="rect">
            <a:avLst/>
          </a:prstGeom>
        </p:spPr>
      </p:pic>
      <p:pic>
        <p:nvPicPr>
          <p:cNvPr id="41" name="Image 39" descr="preencoded.png"/>
          <p:cNvPicPr>
            <a:picLocks noChangeAspect="1"/>
          </p:cNvPicPr>
          <p:nvPr/>
        </p:nvPicPr>
        <p:blipFill>
          <a:blip r:embed="rId26"/>
          <a:stretch>
            <a:fillRect/>
          </a:stretch>
        </p:blipFill>
        <p:spPr>
          <a:xfrm>
            <a:off x="7948017" y="3276600"/>
            <a:ext cx="457200" cy="76200"/>
          </a:xfrm>
          <a:prstGeom prst="rect">
            <a:avLst/>
          </a:prstGeom>
        </p:spPr>
      </p:pic>
      <p:pic>
        <p:nvPicPr>
          <p:cNvPr id="42" name="Image 40" descr="preencoded.png"/>
          <p:cNvPicPr>
            <a:picLocks noChangeAspect="1"/>
          </p:cNvPicPr>
          <p:nvPr/>
        </p:nvPicPr>
        <p:blipFill>
          <a:blip r:embed="rId15"/>
          <a:stretch>
            <a:fillRect/>
          </a:stretch>
        </p:blipFill>
        <p:spPr>
          <a:xfrm>
            <a:off x="9311729" y="2895600"/>
            <a:ext cx="2270671" cy="571500"/>
          </a:xfrm>
          <a:prstGeom prst="rect">
            <a:avLst/>
          </a:prstGeom>
        </p:spPr>
      </p:pic>
      <p:pic>
        <p:nvPicPr>
          <p:cNvPr id="43" name="Image 41" descr="preencoded.png"/>
          <p:cNvPicPr>
            <a:picLocks noChangeAspect="1"/>
          </p:cNvPicPr>
          <p:nvPr/>
        </p:nvPicPr>
        <p:blipFill>
          <a:blip r:embed="rId20"/>
          <a:stretch>
            <a:fillRect/>
          </a:stretch>
        </p:blipFill>
        <p:spPr>
          <a:xfrm>
            <a:off x="9837390" y="3276600"/>
            <a:ext cx="1219200" cy="76200"/>
          </a:xfrm>
          <a:prstGeom prst="rect">
            <a:avLst/>
          </a:prstGeom>
        </p:spPr>
      </p:pic>
      <p:pic>
        <p:nvPicPr>
          <p:cNvPr id="44" name="Image 42" descr="preencoded.png"/>
          <p:cNvPicPr>
            <a:picLocks noChangeAspect="1"/>
          </p:cNvPicPr>
          <p:nvPr/>
        </p:nvPicPr>
        <p:blipFill>
          <a:blip r:embed="rId27"/>
          <a:stretch>
            <a:fillRect/>
          </a:stretch>
        </p:blipFill>
        <p:spPr>
          <a:xfrm>
            <a:off x="609600" y="3467100"/>
            <a:ext cx="1891903" cy="457200"/>
          </a:xfrm>
          <a:prstGeom prst="rect">
            <a:avLst/>
          </a:prstGeom>
        </p:spPr>
      </p:pic>
      <p:pic>
        <p:nvPicPr>
          <p:cNvPr id="45" name="Image 43" descr="preencoded.png"/>
          <p:cNvPicPr>
            <a:picLocks noChangeAspect="1"/>
          </p:cNvPicPr>
          <p:nvPr/>
        </p:nvPicPr>
        <p:blipFill>
          <a:blip r:embed="rId28"/>
          <a:stretch>
            <a:fillRect/>
          </a:stretch>
        </p:blipFill>
        <p:spPr>
          <a:xfrm>
            <a:off x="685800" y="3619500"/>
            <a:ext cx="190500" cy="152400"/>
          </a:xfrm>
          <a:prstGeom prst="rect">
            <a:avLst/>
          </a:prstGeom>
        </p:spPr>
      </p:pic>
      <p:pic>
        <p:nvPicPr>
          <p:cNvPr id="46" name="Image 44" descr="preencoded.png"/>
          <p:cNvPicPr>
            <a:picLocks noChangeAspect="1"/>
          </p:cNvPicPr>
          <p:nvPr/>
        </p:nvPicPr>
        <p:blipFill>
          <a:blip r:embed="rId29"/>
          <a:stretch>
            <a:fillRect/>
          </a:stretch>
        </p:blipFill>
        <p:spPr>
          <a:xfrm>
            <a:off x="2501503" y="3467100"/>
            <a:ext cx="2270075" cy="457200"/>
          </a:xfrm>
          <a:prstGeom prst="rect">
            <a:avLst/>
          </a:prstGeom>
        </p:spPr>
      </p:pic>
      <p:pic>
        <p:nvPicPr>
          <p:cNvPr id="47" name="Image 45" descr="preencoded.png"/>
          <p:cNvPicPr>
            <a:picLocks noChangeAspect="1"/>
          </p:cNvPicPr>
          <p:nvPr/>
        </p:nvPicPr>
        <p:blipFill>
          <a:blip r:embed="rId30"/>
          <a:stretch>
            <a:fillRect/>
          </a:stretch>
        </p:blipFill>
        <p:spPr>
          <a:xfrm>
            <a:off x="4771579" y="3467100"/>
            <a:ext cx="2270075" cy="457200"/>
          </a:xfrm>
          <a:prstGeom prst="rect">
            <a:avLst/>
          </a:prstGeom>
        </p:spPr>
      </p:pic>
      <p:pic>
        <p:nvPicPr>
          <p:cNvPr id="48" name="Image 46" descr="preencoded.png"/>
          <p:cNvPicPr>
            <a:picLocks noChangeAspect="1"/>
          </p:cNvPicPr>
          <p:nvPr/>
        </p:nvPicPr>
        <p:blipFill>
          <a:blip r:embed="rId30"/>
          <a:stretch>
            <a:fillRect/>
          </a:stretch>
        </p:blipFill>
        <p:spPr>
          <a:xfrm>
            <a:off x="7041654" y="3467100"/>
            <a:ext cx="2270075" cy="457200"/>
          </a:xfrm>
          <a:prstGeom prst="rect">
            <a:avLst/>
          </a:prstGeom>
        </p:spPr>
      </p:pic>
      <p:pic>
        <p:nvPicPr>
          <p:cNvPr id="49" name="Image 47" descr="preencoded.png"/>
          <p:cNvPicPr>
            <a:picLocks noChangeAspect="1"/>
          </p:cNvPicPr>
          <p:nvPr/>
        </p:nvPicPr>
        <p:blipFill>
          <a:blip r:embed="rId29"/>
          <a:stretch>
            <a:fillRect/>
          </a:stretch>
        </p:blipFill>
        <p:spPr>
          <a:xfrm>
            <a:off x="9311729" y="3467100"/>
            <a:ext cx="2270671" cy="457200"/>
          </a:xfrm>
          <a:prstGeom prst="rect">
            <a:avLst/>
          </a:prstGeom>
        </p:spPr>
      </p:pic>
      <p:pic>
        <p:nvPicPr>
          <p:cNvPr id="50" name="Image 48" descr="preencoded.png"/>
          <p:cNvPicPr>
            <a:picLocks noChangeAspect="1"/>
          </p:cNvPicPr>
          <p:nvPr/>
        </p:nvPicPr>
        <p:blipFill>
          <a:blip r:embed="rId27"/>
          <a:stretch>
            <a:fillRect/>
          </a:stretch>
        </p:blipFill>
        <p:spPr>
          <a:xfrm>
            <a:off x="609600" y="3924300"/>
            <a:ext cx="1891903" cy="457200"/>
          </a:xfrm>
          <a:prstGeom prst="rect">
            <a:avLst/>
          </a:prstGeom>
        </p:spPr>
      </p:pic>
      <p:pic>
        <p:nvPicPr>
          <p:cNvPr id="51" name="Image 49" descr="preencoded.png"/>
          <p:cNvPicPr>
            <a:picLocks noChangeAspect="1"/>
          </p:cNvPicPr>
          <p:nvPr/>
        </p:nvPicPr>
        <p:blipFill>
          <a:blip r:embed="rId31"/>
          <a:stretch>
            <a:fillRect/>
          </a:stretch>
        </p:blipFill>
        <p:spPr>
          <a:xfrm>
            <a:off x="685800" y="4076700"/>
            <a:ext cx="190500" cy="152400"/>
          </a:xfrm>
          <a:prstGeom prst="rect">
            <a:avLst/>
          </a:prstGeom>
        </p:spPr>
      </p:pic>
      <p:pic>
        <p:nvPicPr>
          <p:cNvPr id="52" name="Image 50" descr="preencoded.png"/>
          <p:cNvPicPr>
            <a:picLocks noChangeAspect="1"/>
          </p:cNvPicPr>
          <p:nvPr/>
        </p:nvPicPr>
        <p:blipFill>
          <a:blip r:embed="rId29"/>
          <a:stretch>
            <a:fillRect/>
          </a:stretch>
        </p:blipFill>
        <p:spPr>
          <a:xfrm>
            <a:off x="2501503" y="3924300"/>
            <a:ext cx="2270075" cy="457200"/>
          </a:xfrm>
          <a:prstGeom prst="rect">
            <a:avLst/>
          </a:prstGeom>
        </p:spPr>
      </p:pic>
      <p:pic>
        <p:nvPicPr>
          <p:cNvPr id="53" name="Image 51" descr="preencoded.png"/>
          <p:cNvPicPr>
            <a:picLocks noChangeAspect="1"/>
          </p:cNvPicPr>
          <p:nvPr/>
        </p:nvPicPr>
        <p:blipFill>
          <a:blip r:embed="rId30"/>
          <a:stretch>
            <a:fillRect/>
          </a:stretch>
        </p:blipFill>
        <p:spPr>
          <a:xfrm>
            <a:off x="4771579" y="3924300"/>
            <a:ext cx="2270075" cy="457200"/>
          </a:xfrm>
          <a:prstGeom prst="rect">
            <a:avLst/>
          </a:prstGeom>
        </p:spPr>
      </p:pic>
      <p:pic>
        <p:nvPicPr>
          <p:cNvPr id="54" name="Image 52" descr="preencoded.png"/>
          <p:cNvPicPr>
            <a:picLocks noChangeAspect="1"/>
          </p:cNvPicPr>
          <p:nvPr/>
        </p:nvPicPr>
        <p:blipFill>
          <a:blip r:embed="rId30"/>
          <a:stretch>
            <a:fillRect/>
          </a:stretch>
        </p:blipFill>
        <p:spPr>
          <a:xfrm>
            <a:off x="7041654" y="3924300"/>
            <a:ext cx="2270075" cy="457200"/>
          </a:xfrm>
          <a:prstGeom prst="rect">
            <a:avLst/>
          </a:prstGeom>
        </p:spPr>
      </p:pic>
      <p:pic>
        <p:nvPicPr>
          <p:cNvPr id="55" name="Image 53" descr="preencoded.png"/>
          <p:cNvPicPr>
            <a:picLocks noChangeAspect="1"/>
          </p:cNvPicPr>
          <p:nvPr/>
        </p:nvPicPr>
        <p:blipFill>
          <a:blip r:embed="rId29"/>
          <a:stretch>
            <a:fillRect/>
          </a:stretch>
        </p:blipFill>
        <p:spPr>
          <a:xfrm>
            <a:off x="9311729" y="3924300"/>
            <a:ext cx="2270671" cy="457200"/>
          </a:xfrm>
          <a:prstGeom prst="rect">
            <a:avLst/>
          </a:prstGeom>
        </p:spPr>
      </p:pic>
      <p:pic>
        <p:nvPicPr>
          <p:cNvPr id="56" name="Image 54" descr="preencoded.png"/>
          <p:cNvPicPr>
            <a:picLocks noChangeAspect="1"/>
          </p:cNvPicPr>
          <p:nvPr/>
        </p:nvPicPr>
        <p:blipFill>
          <a:blip r:embed="rId32"/>
          <a:stretch>
            <a:fillRect/>
          </a:stretch>
        </p:blipFill>
        <p:spPr>
          <a:xfrm>
            <a:off x="609600" y="4610100"/>
            <a:ext cx="10972800" cy="1028700"/>
          </a:xfrm>
          <a:prstGeom prst="rect">
            <a:avLst/>
          </a:prstGeom>
        </p:spPr>
      </p:pic>
      <p:pic>
        <p:nvPicPr>
          <p:cNvPr id="57" name="Image 55" descr="preencoded.png"/>
          <p:cNvPicPr>
            <a:picLocks noChangeAspect="1"/>
          </p:cNvPicPr>
          <p:nvPr/>
        </p:nvPicPr>
        <p:blipFill>
          <a:blip r:embed="rId33"/>
          <a:stretch>
            <a:fillRect/>
          </a:stretch>
        </p:blipFill>
        <p:spPr>
          <a:xfrm>
            <a:off x="762000" y="4800600"/>
            <a:ext cx="142875" cy="266700"/>
          </a:xfrm>
          <a:prstGeom prst="rect">
            <a:avLst/>
          </a:prstGeom>
        </p:spPr>
      </p:pic>
      <p:sp>
        <p:nvSpPr>
          <p:cNvPr id="58" name="Text 0"/>
          <p:cNvSpPr/>
          <p:nvPr/>
        </p:nvSpPr>
        <p:spPr>
          <a:xfrm>
            <a:off x="609600" y="609600"/>
            <a:ext cx="10972800" cy="381000"/>
          </a:xfrm>
          <a:prstGeom prst="rect">
            <a:avLst/>
          </a:prstGeom>
          <a:noFill/>
          <a:ln/>
        </p:spPr>
        <p:txBody>
          <a:bodyPr vert="horz" wrap="square" lIns="0" tIns="0" rIns="0" bIns="0" rtlCol="0" anchor="t"/>
          <a:lstStyle/>
          <a:p>
            <a:pPr marL="0" indent="0">
              <a:lnSpc>
                <a:spcPts val="3000"/>
              </a:lnSpc>
              <a:buNone/>
            </a:pPr>
            <a:r>
              <a:rPr lang="en-US" sz="2700" b="1" dirty="0">
                <a:solidFill>
                  <a:srgbClr val="232F3E"/>
                </a:solidFill>
                <a:latin typeface="ui-sans-serif" pitchFamily="34" charset="0"/>
                <a:ea typeface="ui-sans-serif" pitchFamily="34" charset="-122"/>
                <a:cs typeface="ui-sans-serif" pitchFamily="34" charset="-120"/>
              </a:rPr>
              <a:t>Pricing Model Comparison</a:t>
            </a:r>
            <a:endParaRPr lang="en-US" sz="2700" dirty="0"/>
          </a:p>
        </p:txBody>
      </p:sp>
      <p:sp>
        <p:nvSpPr>
          <p:cNvPr id="59" name="Text 1"/>
          <p:cNvSpPr/>
          <p:nvPr/>
        </p:nvSpPr>
        <p:spPr>
          <a:xfrm>
            <a:off x="2520216" y="1354348"/>
            <a:ext cx="1364099" cy="266700"/>
          </a:xfrm>
          <a:prstGeom prst="rect">
            <a:avLst/>
          </a:prstGeom>
          <a:noFill/>
          <a:ln/>
        </p:spPr>
        <p:txBody>
          <a:bodyPr vert="horz" wrap="square" lIns="0" tIns="0" rIns="0" bIns="0" rtlCol="0" anchor="t"/>
          <a:lstStyle/>
          <a:p>
            <a:pPr marL="0" indent="0" algn="ctr">
              <a:lnSpc>
                <a:spcPts val="2100"/>
              </a:lnSpc>
              <a:buNone/>
            </a:pPr>
            <a:r>
              <a:rPr lang="en-US" sz="1350" b="1" dirty="0">
                <a:solidFill>
                  <a:srgbClr val="000000"/>
                </a:solidFill>
                <a:latin typeface="ui-sans-serif" pitchFamily="34" charset="0"/>
                <a:ea typeface="ui-sans-serif" pitchFamily="34" charset="-122"/>
                <a:cs typeface="ui-sans-serif" pitchFamily="34" charset="-120"/>
              </a:rPr>
              <a:t>On-Demand</a:t>
            </a:r>
            <a:endParaRPr lang="en-US" sz="1350" dirty="0"/>
          </a:p>
        </p:txBody>
      </p:sp>
      <p:sp>
        <p:nvSpPr>
          <p:cNvPr id="60" name="Text 2"/>
          <p:cNvSpPr/>
          <p:nvPr/>
        </p:nvSpPr>
        <p:spPr>
          <a:xfrm>
            <a:off x="4994549" y="1371600"/>
            <a:ext cx="1082457" cy="266700"/>
          </a:xfrm>
          <a:prstGeom prst="rect">
            <a:avLst/>
          </a:prstGeom>
          <a:noFill/>
          <a:ln/>
        </p:spPr>
        <p:txBody>
          <a:bodyPr vert="horz" wrap="square" lIns="0" tIns="0" rIns="0" bIns="0" rtlCol="0" anchor="t"/>
          <a:lstStyle/>
          <a:p>
            <a:pPr marL="0" indent="0" algn="ctr">
              <a:lnSpc>
                <a:spcPts val="2100"/>
              </a:lnSpc>
              <a:buNone/>
            </a:pPr>
            <a:r>
              <a:rPr lang="en-US" sz="1350" b="1" dirty="0">
                <a:solidFill>
                  <a:srgbClr val="000000"/>
                </a:solidFill>
                <a:latin typeface="ui-sans-serif" pitchFamily="34" charset="0"/>
                <a:ea typeface="ui-sans-serif" pitchFamily="34" charset="-122"/>
                <a:cs typeface="ui-sans-serif" pitchFamily="34" charset="-120"/>
              </a:rPr>
              <a:t>Reserved</a:t>
            </a:r>
            <a:endParaRPr lang="en-US" sz="1350" dirty="0"/>
          </a:p>
        </p:txBody>
      </p:sp>
      <p:sp>
        <p:nvSpPr>
          <p:cNvPr id="61" name="Text 3"/>
          <p:cNvSpPr/>
          <p:nvPr/>
        </p:nvSpPr>
        <p:spPr>
          <a:xfrm>
            <a:off x="7239269" y="1371600"/>
            <a:ext cx="535245" cy="266700"/>
          </a:xfrm>
          <a:prstGeom prst="rect">
            <a:avLst/>
          </a:prstGeom>
          <a:noFill/>
          <a:ln/>
        </p:spPr>
        <p:txBody>
          <a:bodyPr vert="horz" wrap="square" lIns="0" tIns="0" rIns="0" bIns="0" rtlCol="0" anchor="t"/>
          <a:lstStyle/>
          <a:p>
            <a:pPr marL="0" indent="0" algn="ctr">
              <a:lnSpc>
                <a:spcPts val="2100"/>
              </a:lnSpc>
              <a:buNone/>
            </a:pPr>
            <a:r>
              <a:rPr lang="en-US" sz="1350" b="1" dirty="0">
                <a:solidFill>
                  <a:srgbClr val="000000"/>
                </a:solidFill>
                <a:latin typeface="ui-sans-serif" pitchFamily="34" charset="0"/>
                <a:ea typeface="ui-sans-serif" pitchFamily="34" charset="-122"/>
                <a:cs typeface="ui-sans-serif" pitchFamily="34" charset="-120"/>
              </a:rPr>
              <a:t>Spot</a:t>
            </a:r>
            <a:endParaRPr lang="en-US" sz="1350" dirty="0"/>
          </a:p>
        </p:txBody>
      </p:sp>
      <p:sp>
        <p:nvSpPr>
          <p:cNvPr id="62" name="Text 4"/>
          <p:cNvSpPr/>
          <p:nvPr/>
        </p:nvSpPr>
        <p:spPr>
          <a:xfrm>
            <a:off x="9495164" y="1371600"/>
            <a:ext cx="1201244" cy="266700"/>
          </a:xfrm>
          <a:prstGeom prst="rect">
            <a:avLst/>
          </a:prstGeom>
          <a:noFill/>
          <a:ln/>
        </p:spPr>
        <p:txBody>
          <a:bodyPr vert="horz" wrap="square" lIns="0" tIns="0" rIns="0" bIns="0" rtlCol="0" anchor="t"/>
          <a:lstStyle/>
          <a:p>
            <a:pPr marL="0" indent="0" algn="ctr">
              <a:lnSpc>
                <a:spcPts val="2100"/>
              </a:lnSpc>
              <a:buNone/>
            </a:pPr>
            <a:r>
              <a:rPr lang="en-US" sz="1350" b="1" dirty="0">
                <a:solidFill>
                  <a:srgbClr val="000000"/>
                </a:solidFill>
                <a:latin typeface="ui-sans-serif" pitchFamily="34" charset="0"/>
                <a:ea typeface="ui-sans-serif" pitchFamily="34" charset="-122"/>
                <a:cs typeface="ui-sans-serif" pitchFamily="34" charset="-120"/>
              </a:rPr>
              <a:t>Savings Plans</a:t>
            </a:r>
            <a:endParaRPr lang="en-US" sz="1350" dirty="0"/>
          </a:p>
        </p:txBody>
      </p:sp>
      <p:sp>
        <p:nvSpPr>
          <p:cNvPr id="63" name="Text 5"/>
          <p:cNvSpPr/>
          <p:nvPr/>
        </p:nvSpPr>
        <p:spPr>
          <a:xfrm>
            <a:off x="952500" y="1924050"/>
            <a:ext cx="2087404" cy="228600"/>
          </a:xfrm>
          <a:prstGeom prst="rect">
            <a:avLst/>
          </a:prstGeom>
          <a:noFill/>
          <a:ln/>
        </p:spPr>
        <p:txBody>
          <a:bodyPr vert="horz" wrap="square" lIns="0" tIns="0" rIns="0" bIns="0" rtlCol="0" anchor="t"/>
          <a:lstStyle/>
          <a:p>
            <a:pPr marL="0" indent="0" algn="l">
              <a:lnSpc>
                <a:spcPts val="1800"/>
              </a:lnSpc>
              <a:buNone/>
            </a:pPr>
            <a:r>
              <a:rPr lang="en-US" sz="1200" b="1" dirty="0">
                <a:solidFill>
                  <a:srgbClr val="232F3E"/>
                </a:solidFill>
                <a:latin typeface="ui-sans-serif" pitchFamily="34" charset="0"/>
                <a:ea typeface="ui-sans-serif" pitchFamily="34" charset="-122"/>
                <a:cs typeface="ui-sans-serif" pitchFamily="34" charset="-120"/>
              </a:rPr>
              <a:t>Cost Savings</a:t>
            </a:r>
            <a:endParaRPr lang="en-US" sz="1200" dirty="0"/>
          </a:p>
        </p:txBody>
      </p:sp>
      <p:sp>
        <p:nvSpPr>
          <p:cNvPr id="64" name="Text 6"/>
          <p:cNvSpPr/>
          <p:nvPr/>
        </p:nvSpPr>
        <p:spPr>
          <a:xfrm>
            <a:off x="2577703" y="1866900"/>
            <a:ext cx="2117675" cy="228600"/>
          </a:xfrm>
          <a:prstGeom prst="rect">
            <a:avLst/>
          </a:prstGeom>
          <a:noFill/>
          <a:ln/>
        </p:spPr>
        <p:txBody>
          <a:bodyPr vert="horz" wrap="square" lIns="0" tIns="0" rIns="0" bIns="0" rtlCol="0" anchor="t"/>
          <a:lstStyle/>
          <a:p>
            <a:pPr marL="0" indent="0" algn="l">
              <a:lnSpc>
                <a:spcPts val="1800"/>
              </a:lnSpc>
              <a:buNone/>
            </a:pPr>
            <a:r>
              <a:rPr lang="en-US" sz="1200" b="1" dirty="0">
                <a:solidFill>
                  <a:srgbClr val="000000"/>
                </a:solidFill>
                <a:latin typeface="ui-sans-serif" pitchFamily="34" charset="0"/>
                <a:ea typeface="ui-sans-serif" pitchFamily="34" charset="-122"/>
                <a:cs typeface="ui-sans-serif" pitchFamily="34" charset="-120"/>
              </a:rPr>
              <a:t>0%</a:t>
            </a:r>
            <a:endParaRPr lang="en-US" sz="1200" dirty="0"/>
          </a:p>
        </p:txBody>
      </p:sp>
      <p:sp>
        <p:nvSpPr>
          <p:cNvPr id="65" name="Text 7"/>
          <p:cNvSpPr/>
          <p:nvPr/>
        </p:nvSpPr>
        <p:spPr>
          <a:xfrm>
            <a:off x="4847779" y="1866900"/>
            <a:ext cx="2117675" cy="228600"/>
          </a:xfrm>
          <a:prstGeom prst="rect">
            <a:avLst/>
          </a:prstGeom>
          <a:noFill/>
          <a:ln/>
        </p:spPr>
        <p:txBody>
          <a:bodyPr vert="horz" wrap="square" lIns="0" tIns="0" rIns="0" bIns="0" rtlCol="0" anchor="t"/>
          <a:lstStyle/>
          <a:p>
            <a:pPr marL="0" indent="0" algn="l">
              <a:lnSpc>
                <a:spcPts val="1800"/>
              </a:lnSpc>
              <a:buNone/>
            </a:pPr>
            <a:r>
              <a:rPr lang="en-US" sz="1200" b="1" dirty="0">
                <a:solidFill>
                  <a:srgbClr val="000000"/>
                </a:solidFill>
                <a:latin typeface="ui-sans-serif" pitchFamily="34" charset="0"/>
                <a:ea typeface="ui-sans-serif" pitchFamily="34" charset="-122"/>
                <a:cs typeface="ui-sans-serif" pitchFamily="34" charset="-120"/>
              </a:rPr>
              <a:t>Up to 72%</a:t>
            </a:r>
            <a:endParaRPr lang="en-US" sz="1200" dirty="0"/>
          </a:p>
        </p:txBody>
      </p:sp>
      <p:sp>
        <p:nvSpPr>
          <p:cNvPr id="66" name="Text 8"/>
          <p:cNvSpPr/>
          <p:nvPr/>
        </p:nvSpPr>
        <p:spPr>
          <a:xfrm>
            <a:off x="7117854" y="1866900"/>
            <a:ext cx="2117675" cy="228600"/>
          </a:xfrm>
          <a:prstGeom prst="rect">
            <a:avLst/>
          </a:prstGeom>
          <a:noFill/>
          <a:ln/>
        </p:spPr>
        <p:txBody>
          <a:bodyPr vert="horz" wrap="square" lIns="0" tIns="0" rIns="0" bIns="0" rtlCol="0" anchor="t"/>
          <a:lstStyle/>
          <a:p>
            <a:pPr marL="0" indent="0" algn="l">
              <a:lnSpc>
                <a:spcPts val="1800"/>
              </a:lnSpc>
              <a:buNone/>
            </a:pPr>
            <a:r>
              <a:rPr lang="en-US" sz="1200" b="1" dirty="0">
                <a:solidFill>
                  <a:srgbClr val="000000"/>
                </a:solidFill>
                <a:latin typeface="ui-sans-serif" pitchFamily="34" charset="0"/>
                <a:ea typeface="ui-sans-serif" pitchFamily="34" charset="-122"/>
                <a:cs typeface="ui-sans-serif" pitchFamily="34" charset="-120"/>
              </a:rPr>
              <a:t>Up to 90%</a:t>
            </a:r>
            <a:endParaRPr lang="en-US" sz="1200" dirty="0"/>
          </a:p>
        </p:txBody>
      </p:sp>
      <p:sp>
        <p:nvSpPr>
          <p:cNvPr id="67" name="Text 9"/>
          <p:cNvSpPr/>
          <p:nvPr/>
        </p:nvSpPr>
        <p:spPr>
          <a:xfrm>
            <a:off x="9387929" y="1866900"/>
            <a:ext cx="2118271" cy="228600"/>
          </a:xfrm>
          <a:prstGeom prst="rect">
            <a:avLst/>
          </a:prstGeom>
          <a:noFill/>
          <a:ln/>
        </p:spPr>
        <p:txBody>
          <a:bodyPr vert="horz" wrap="square" lIns="0" tIns="0" rIns="0" bIns="0" rtlCol="0" anchor="t"/>
          <a:lstStyle/>
          <a:p>
            <a:pPr marL="0" indent="0" algn="l">
              <a:lnSpc>
                <a:spcPts val="1800"/>
              </a:lnSpc>
              <a:buNone/>
            </a:pPr>
            <a:r>
              <a:rPr lang="en-US" sz="1200" b="1" dirty="0">
                <a:solidFill>
                  <a:srgbClr val="000000"/>
                </a:solidFill>
                <a:latin typeface="ui-sans-serif" pitchFamily="34" charset="0"/>
                <a:ea typeface="ui-sans-serif" pitchFamily="34" charset="-122"/>
                <a:cs typeface="ui-sans-serif" pitchFamily="34" charset="-120"/>
              </a:rPr>
              <a:t>Up to 72%</a:t>
            </a:r>
            <a:endParaRPr lang="en-US" sz="1200" dirty="0"/>
          </a:p>
        </p:txBody>
      </p:sp>
      <p:sp>
        <p:nvSpPr>
          <p:cNvPr id="68" name="Text 10"/>
          <p:cNvSpPr/>
          <p:nvPr/>
        </p:nvSpPr>
        <p:spPr>
          <a:xfrm>
            <a:off x="952500" y="2495550"/>
            <a:ext cx="2087404" cy="228600"/>
          </a:xfrm>
          <a:prstGeom prst="rect">
            <a:avLst/>
          </a:prstGeom>
          <a:noFill/>
          <a:ln/>
        </p:spPr>
        <p:txBody>
          <a:bodyPr vert="horz" wrap="square" lIns="0" tIns="0" rIns="0" bIns="0" rtlCol="0" anchor="t"/>
          <a:lstStyle/>
          <a:p>
            <a:pPr marL="0" indent="0" algn="l">
              <a:lnSpc>
                <a:spcPts val="1800"/>
              </a:lnSpc>
              <a:buNone/>
            </a:pPr>
            <a:r>
              <a:rPr lang="en-US" sz="1200" b="1" dirty="0">
                <a:solidFill>
                  <a:srgbClr val="232F3E"/>
                </a:solidFill>
                <a:latin typeface="ui-sans-serif" pitchFamily="34" charset="0"/>
                <a:ea typeface="ui-sans-serif" pitchFamily="34" charset="-122"/>
                <a:cs typeface="ui-sans-serif" pitchFamily="34" charset="-120"/>
              </a:rPr>
              <a:t>Commitment</a:t>
            </a:r>
            <a:endParaRPr lang="en-US" sz="1200" dirty="0"/>
          </a:p>
        </p:txBody>
      </p:sp>
      <p:sp>
        <p:nvSpPr>
          <p:cNvPr id="69" name="Text 11"/>
          <p:cNvSpPr/>
          <p:nvPr/>
        </p:nvSpPr>
        <p:spPr>
          <a:xfrm>
            <a:off x="2577703" y="2438400"/>
            <a:ext cx="2117675" cy="228600"/>
          </a:xfrm>
          <a:prstGeom prst="rect">
            <a:avLst/>
          </a:prstGeom>
          <a:noFill/>
          <a:ln/>
        </p:spPr>
        <p:txBody>
          <a:bodyPr vert="horz" wrap="square" lIns="0" tIns="0" rIns="0" bIns="0" rtlCol="0" anchor="t"/>
          <a:lstStyle/>
          <a:p>
            <a:pPr marL="0" indent="0" algn="l">
              <a:lnSpc>
                <a:spcPts val="1800"/>
              </a:lnSpc>
              <a:buNone/>
            </a:pPr>
            <a:r>
              <a:rPr lang="en-US" sz="1200" b="1" dirty="0">
                <a:solidFill>
                  <a:srgbClr val="000000"/>
                </a:solidFill>
                <a:latin typeface="ui-sans-serif" pitchFamily="34" charset="0"/>
                <a:ea typeface="ui-sans-serif" pitchFamily="34" charset="-122"/>
                <a:cs typeface="ui-sans-serif" pitchFamily="34" charset="-120"/>
              </a:rPr>
              <a:t>None</a:t>
            </a:r>
            <a:endParaRPr lang="en-US" sz="1200" dirty="0"/>
          </a:p>
        </p:txBody>
      </p:sp>
      <p:sp>
        <p:nvSpPr>
          <p:cNvPr id="70" name="Text 12"/>
          <p:cNvSpPr/>
          <p:nvPr/>
        </p:nvSpPr>
        <p:spPr>
          <a:xfrm>
            <a:off x="4847779" y="2438400"/>
            <a:ext cx="2117675" cy="228600"/>
          </a:xfrm>
          <a:prstGeom prst="rect">
            <a:avLst/>
          </a:prstGeom>
          <a:noFill/>
          <a:ln/>
        </p:spPr>
        <p:txBody>
          <a:bodyPr vert="horz" wrap="square" lIns="0" tIns="0" rIns="0" bIns="0" rtlCol="0" anchor="t"/>
          <a:lstStyle/>
          <a:p>
            <a:pPr marL="0" indent="0" algn="l">
              <a:lnSpc>
                <a:spcPts val="1800"/>
              </a:lnSpc>
              <a:buNone/>
            </a:pPr>
            <a:r>
              <a:rPr lang="en-US" sz="1200" b="1" dirty="0">
                <a:solidFill>
                  <a:srgbClr val="000000"/>
                </a:solidFill>
                <a:latin typeface="ui-sans-serif" pitchFamily="34" charset="0"/>
                <a:ea typeface="ui-sans-serif" pitchFamily="34" charset="-122"/>
                <a:cs typeface="ui-sans-serif" pitchFamily="34" charset="-120"/>
              </a:rPr>
              <a:t>1-3 years</a:t>
            </a:r>
            <a:endParaRPr lang="en-US" sz="1200" dirty="0"/>
          </a:p>
        </p:txBody>
      </p:sp>
      <p:sp>
        <p:nvSpPr>
          <p:cNvPr id="71" name="Text 13"/>
          <p:cNvSpPr/>
          <p:nvPr/>
        </p:nvSpPr>
        <p:spPr>
          <a:xfrm>
            <a:off x="7117854" y="2438400"/>
            <a:ext cx="2117675" cy="228600"/>
          </a:xfrm>
          <a:prstGeom prst="rect">
            <a:avLst/>
          </a:prstGeom>
          <a:noFill/>
          <a:ln/>
        </p:spPr>
        <p:txBody>
          <a:bodyPr vert="horz" wrap="square" lIns="0" tIns="0" rIns="0" bIns="0" rtlCol="0" anchor="t"/>
          <a:lstStyle/>
          <a:p>
            <a:pPr marL="0" indent="0" algn="l">
              <a:lnSpc>
                <a:spcPts val="1800"/>
              </a:lnSpc>
              <a:buNone/>
            </a:pPr>
            <a:r>
              <a:rPr lang="en-US" sz="1200" b="1" dirty="0">
                <a:solidFill>
                  <a:srgbClr val="000000"/>
                </a:solidFill>
                <a:latin typeface="ui-sans-serif" pitchFamily="34" charset="0"/>
                <a:ea typeface="ui-sans-serif" pitchFamily="34" charset="-122"/>
                <a:cs typeface="ui-sans-serif" pitchFamily="34" charset="-120"/>
              </a:rPr>
              <a:t>None</a:t>
            </a:r>
            <a:endParaRPr lang="en-US" sz="1200" dirty="0"/>
          </a:p>
        </p:txBody>
      </p:sp>
      <p:sp>
        <p:nvSpPr>
          <p:cNvPr id="72" name="Text 14"/>
          <p:cNvSpPr/>
          <p:nvPr/>
        </p:nvSpPr>
        <p:spPr>
          <a:xfrm>
            <a:off x="9387929" y="2438400"/>
            <a:ext cx="2118271" cy="228600"/>
          </a:xfrm>
          <a:prstGeom prst="rect">
            <a:avLst/>
          </a:prstGeom>
          <a:noFill/>
          <a:ln/>
        </p:spPr>
        <p:txBody>
          <a:bodyPr vert="horz" wrap="square" lIns="0" tIns="0" rIns="0" bIns="0" rtlCol="0" anchor="t"/>
          <a:lstStyle/>
          <a:p>
            <a:pPr marL="0" indent="0" algn="l">
              <a:lnSpc>
                <a:spcPts val="1800"/>
              </a:lnSpc>
              <a:buNone/>
            </a:pPr>
            <a:r>
              <a:rPr lang="en-US" sz="1200" b="1" dirty="0">
                <a:solidFill>
                  <a:srgbClr val="000000"/>
                </a:solidFill>
                <a:latin typeface="ui-sans-serif" pitchFamily="34" charset="0"/>
                <a:ea typeface="ui-sans-serif" pitchFamily="34" charset="-122"/>
                <a:cs typeface="ui-sans-serif" pitchFamily="34" charset="-120"/>
              </a:rPr>
              <a:t>1-3 years</a:t>
            </a:r>
            <a:endParaRPr lang="en-US" sz="1200" dirty="0"/>
          </a:p>
        </p:txBody>
      </p:sp>
      <p:sp>
        <p:nvSpPr>
          <p:cNvPr id="73" name="Text 15"/>
          <p:cNvSpPr/>
          <p:nvPr/>
        </p:nvSpPr>
        <p:spPr>
          <a:xfrm>
            <a:off x="952500" y="3067050"/>
            <a:ext cx="2087404" cy="228600"/>
          </a:xfrm>
          <a:prstGeom prst="rect">
            <a:avLst/>
          </a:prstGeom>
          <a:noFill/>
          <a:ln/>
        </p:spPr>
        <p:txBody>
          <a:bodyPr vert="horz" wrap="square" lIns="0" tIns="0" rIns="0" bIns="0" rtlCol="0" anchor="t"/>
          <a:lstStyle/>
          <a:p>
            <a:pPr marL="0" indent="0" algn="l">
              <a:lnSpc>
                <a:spcPts val="1800"/>
              </a:lnSpc>
              <a:buNone/>
            </a:pPr>
            <a:r>
              <a:rPr lang="en-US" sz="1200" b="1" dirty="0">
                <a:solidFill>
                  <a:srgbClr val="232F3E"/>
                </a:solidFill>
                <a:latin typeface="ui-sans-serif" pitchFamily="34" charset="0"/>
                <a:ea typeface="ui-sans-serif" pitchFamily="34" charset="-122"/>
                <a:cs typeface="ui-sans-serif" pitchFamily="34" charset="-120"/>
              </a:rPr>
              <a:t>Flexibility</a:t>
            </a:r>
            <a:endParaRPr lang="en-US" sz="1200" dirty="0"/>
          </a:p>
        </p:txBody>
      </p:sp>
      <p:sp>
        <p:nvSpPr>
          <p:cNvPr id="74" name="Text 16"/>
          <p:cNvSpPr/>
          <p:nvPr/>
        </p:nvSpPr>
        <p:spPr>
          <a:xfrm>
            <a:off x="2577703" y="3009900"/>
            <a:ext cx="2117675" cy="228600"/>
          </a:xfrm>
          <a:prstGeom prst="rect">
            <a:avLst/>
          </a:prstGeom>
          <a:noFill/>
          <a:ln/>
        </p:spPr>
        <p:txBody>
          <a:bodyPr vert="horz" wrap="square" lIns="0" tIns="0" rIns="0" bIns="0" rtlCol="0" anchor="t"/>
          <a:lstStyle/>
          <a:p>
            <a:pPr marL="0" indent="0" algn="l">
              <a:lnSpc>
                <a:spcPts val="1800"/>
              </a:lnSpc>
              <a:buNone/>
            </a:pPr>
            <a:r>
              <a:rPr lang="en-US" sz="1200" b="1" dirty="0">
                <a:solidFill>
                  <a:srgbClr val="000000"/>
                </a:solidFill>
                <a:latin typeface="ui-sans-serif" pitchFamily="34" charset="0"/>
                <a:ea typeface="ui-sans-serif" pitchFamily="34" charset="-122"/>
                <a:cs typeface="ui-sans-serif" pitchFamily="34" charset="-120"/>
              </a:rPr>
              <a:t>Max</a:t>
            </a:r>
            <a:endParaRPr lang="en-US" sz="1200" dirty="0"/>
          </a:p>
        </p:txBody>
      </p:sp>
      <p:sp>
        <p:nvSpPr>
          <p:cNvPr id="75" name="Text 17"/>
          <p:cNvSpPr/>
          <p:nvPr/>
        </p:nvSpPr>
        <p:spPr>
          <a:xfrm>
            <a:off x="4847779" y="3009900"/>
            <a:ext cx="2117675" cy="228600"/>
          </a:xfrm>
          <a:prstGeom prst="rect">
            <a:avLst/>
          </a:prstGeom>
          <a:noFill/>
          <a:ln/>
        </p:spPr>
        <p:txBody>
          <a:bodyPr vert="horz" wrap="square" lIns="0" tIns="0" rIns="0" bIns="0" rtlCol="0" anchor="t"/>
          <a:lstStyle/>
          <a:p>
            <a:pPr marL="0" indent="0" algn="l">
              <a:lnSpc>
                <a:spcPts val="1800"/>
              </a:lnSpc>
              <a:buNone/>
            </a:pPr>
            <a:r>
              <a:rPr lang="en-US" sz="1200" b="1" dirty="0">
                <a:solidFill>
                  <a:srgbClr val="000000"/>
                </a:solidFill>
                <a:latin typeface="ui-sans-serif" pitchFamily="34" charset="0"/>
                <a:ea typeface="ui-sans-serif" pitchFamily="34" charset="-122"/>
                <a:cs typeface="ui-sans-serif" pitchFamily="34" charset="-120"/>
              </a:rPr>
              <a:t>Med</a:t>
            </a:r>
            <a:endParaRPr lang="en-US" sz="1200" dirty="0"/>
          </a:p>
        </p:txBody>
      </p:sp>
      <p:sp>
        <p:nvSpPr>
          <p:cNvPr id="76" name="Text 18"/>
          <p:cNvSpPr/>
          <p:nvPr/>
        </p:nvSpPr>
        <p:spPr>
          <a:xfrm>
            <a:off x="7117854" y="3009900"/>
            <a:ext cx="2117675" cy="228600"/>
          </a:xfrm>
          <a:prstGeom prst="rect">
            <a:avLst/>
          </a:prstGeom>
          <a:noFill/>
          <a:ln/>
        </p:spPr>
        <p:txBody>
          <a:bodyPr vert="horz" wrap="square" lIns="0" tIns="0" rIns="0" bIns="0" rtlCol="0" anchor="t"/>
          <a:lstStyle/>
          <a:p>
            <a:pPr marL="0" indent="0" algn="l">
              <a:lnSpc>
                <a:spcPts val="1800"/>
              </a:lnSpc>
              <a:buNone/>
            </a:pPr>
            <a:r>
              <a:rPr lang="en-US" sz="1200" b="1" dirty="0">
                <a:solidFill>
                  <a:srgbClr val="000000"/>
                </a:solidFill>
                <a:latin typeface="ui-sans-serif" pitchFamily="34" charset="0"/>
                <a:ea typeface="ui-sans-serif" pitchFamily="34" charset="-122"/>
                <a:cs typeface="ui-sans-serif" pitchFamily="34" charset="-120"/>
              </a:rPr>
              <a:t>Low</a:t>
            </a:r>
            <a:endParaRPr lang="en-US" sz="1200" dirty="0"/>
          </a:p>
        </p:txBody>
      </p:sp>
      <p:sp>
        <p:nvSpPr>
          <p:cNvPr id="77" name="Text 19"/>
          <p:cNvSpPr/>
          <p:nvPr/>
        </p:nvSpPr>
        <p:spPr>
          <a:xfrm>
            <a:off x="9387929" y="3009900"/>
            <a:ext cx="2118271" cy="228600"/>
          </a:xfrm>
          <a:prstGeom prst="rect">
            <a:avLst/>
          </a:prstGeom>
          <a:noFill/>
          <a:ln/>
        </p:spPr>
        <p:txBody>
          <a:bodyPr vert="horz" wrap="square" lIns="0" tIns="0" rIns="0" bIns="0" rtlCol="0" anchor="t"/>
          <a:lstStyle/>
          <a:p>
            <a:pPr marL="0" indent="0" algn="l">
              <a:lnSpc>
                <a:spcPts val="1800"/>
              </a:lnSpc>
              <a:buNone/>
            </a:pPr>
            <a:r>
              <a:rPr lang="en-US" sz="1200" b="1" dirty="0">
                <a:solidFill>
                  <a:srgbClr val="000000"/>
                </a:solidFill>
                <a:latin typeface="ui-sans-serif" pitchFamily="34" charset="0"/>
                <a:ea typeface="ui-sans-serif" pitchFamily="34" charset="-122"/>
                <a:cs typeface="ui-sans-serif" pitchFamily="34" charset="-120"/>
              </a:rPr>
              <a:t>High</a:t>
            </a:r>
            <a:endParaRPr lang="en-US" sz="1200" dirty="0"/>
          </a:p>
        </p:txBody>
      </p:sp>
      <p:sp>
        <p:nvSpPr>
          <p:cNvPr id="78" name="Text 20"/>
          <p:cNvSpPr/>
          <p:nvPr/>
        </p:nvSpPr>
        <p:spPr>
          <a:xfrm>
            <a:off x="952500" y="3581400"/>
            <a:ext cx="2087404" cy="228600"/>
          </a:xfrm>
          <a:prstGeom prst="rect">
            <a:avLst/>
          </a:prstGeom>
          <a:noFill/>
          <a:ln/>
        </p:spPr>
        <p:txBody>
          <a:bodyPr vert="horz" wrap="square" lIns="0" tIns="0" rIns="0" bIns="0" rtlCol="0" anchor="t"/>
          <a:lstStyle/>
          <a:p>
            <a:pPr marL="0" indent="0" algn="l">
              <a:lnSpc>
                <a:spcPts val="1800"/>
              </a:lnSpc>
              <a:buNone/>
            </a:pPr>
            <a:r>
              <a:rPr lang="en-US" sz="1200" b="1" dirty="0">
                <a:solidFill>
                  <a:srgbClr val="232F3E"/>
                </a:solidFill>
                <a:latin typeface="ui-sans-serif" pitchFamily="34" charset="0"/>
                <a:ea typeface="ui-sans-serif" pitchFamily="34" charset="-122"/>
                <a:cs typeface="ui-sans-serif" pitchFamily="34" charset="-120"/>
              </a:rPr>
              <a:t>Payment Model</a:t>
            </a:r>
            <a:endParaRPr lang="en-US" sz="1200" dirty="0"/>
          </a:p>
        </p:txBody>
      </p:sp>
      <p:sp>
        <p:nvSpPr>
          <p:cNvPr id="79" name="Text 21"/>
          <p:cNvSpPr/>
          <p:nvPr/>
        </p:nvSpPr>
        <p:spPr>
          <a:xfrm>
            <a:off x="2577703" y="3581400"/>
            <a:ext cx="2541210" cy="228600"/>
          </a:xfrm>
          <a:prstGeom prst="rect">
            <a:avLst/>
          </a:prstGeom>
          <a:noFill/>
          <a:ln/>
        </p:spPr>
        <p:txBody>
          <a:bodyPr vert="horz" wrap="square" lIns="0" tIns="0" rIns="0" bIns="0" rtlCol="0" anchor="t"/>
          <a:lstStyle/>
          <a:p>
            <a:pPr marL="0" indent="0" algn="l">
              <a:lnSpc>
                <a:spcPts val="1800"/>
              </a:lnSpc>
              <a:buNone/>
            </a:pPr>
            <a:r>
              <a:rPr lang="en-US" sz="1200" b="1" dirty="0">
                <a:solidFill>
                  <a:srgbClr val="000000"/>
                </a:solidFill>
                <a:latin typeface="ui-sans-serif" pitchFamily="34" charset="0"/>
                <a:ea typeface="ui-sans-serif" pitchFamily="34" charset="-122"/>
                <a:cs typeface="ui-sans-serif" pitchFamily="34" charset="-120"/>
              </a:rPr>
              <a:t>Pay-as-you-go</a:t>
            </a:r>
            <a:endParaRPr lang="en-US" sz="1200" dirty="0"/>
          </a:p>
        </p:txBody>
      </p:sp>
      <p:sp>
        <p:nvSpPr>
          <p:cNvPr id="80" name="Text 22"/>
          <p:cNvSpPr/>
          <p:nvPr/>
        </p:nvSpPr>
        <p:spPr>
          <a:xfrm>
            <a:off x="4847779" y="3581400"/>
            <a:ext cx="2117675" cy="228600"/>
          </a:xfrm>
          <a:prstGeom prst="rect">
            <a:avLst/>
          </a:prstGeom>
          <a:noFill/>
          <a:ln/>
        </p:spPr>
        <p:txBody>
          <a:bodyPr vert="horz" wrap="square" lIns="0" tIns="0" rIns="0" bIns="0" rtlCol="0" anchor="t"/>
          <a:lstStyle/>
          <a:p>
            <a:pPr marL="0" indent="0" algn="l">
              <a:lnSpc>
                <a:spcPts val="1800"/>
              </a:lnSpc>
              <a:buNone/>
            </a:pPr>
            <a:r>
              <a:rPr lang="en-US" sz="1200" b="1" dirty="0">
                <a:solidFill>
                  <a:srgbClr val="000000"/>
                </a:solidFill>
                <a:latin typeface="ui-sans-serif" pitchFamily="34" charset="0"/>
                <a:ea typeface="ui-sans-serif" pitchFamily="34" charset="-122"/>
                <a:cs typeface="ui-sans-serif" pitchFamily="34" charset="-120"/>
              </a:rPr>
              <a:t>All/Prt/No</a:t>
            </a:r>
            <a:endParaRPr lang="en-US" sz="1200" dirty="0"/>
          </a:p>
        </p:txBody>
      </p:sp>
      <p:sp>
        <p:nvSpPr>
          <p:cNvPr id="81" name="Text 23"/>
          <p:cNvSpPr/>
          <p:nvPr/>
        </p:nvSpPr>
        <p:spPr>
          <a:xfrm>
            <a:off x="7117854" y="3581400"/>
            <a:ext cx="2117675" cy="228600"/>
          </a:xfrm>
          <a:prstGeom prst="rect">
            <a:avLst/>
          </a:prstGeom>
          <a:noFill/>
          <a:ln/>
        </p:spPr>
        <p:txBody>
          <a:bodyPr vert="horz" wrap="square" lIns="0" tIns="0" rIns="0" bIns="0" rtlCol="0" anchor="t"/>
          <a:lstStyle/>
          <a:p>
            <a:pPr marL="0" indent="0" algn="l">
              <a:lnSpc>
                <a:spcPts val="1800"/>
              </a:lnSpc>
              <a:buNone/>
            </a:pPr>
            <a:r>
              <a:rPr lang="en-US" sz="1200" b="1" dirty="0">
                <a:solidFill>
                  <a:srgbClr val="000000"/>
                </a:solidFill>
                <a:latin typeface="ui-sans-serif" pitchFamily="34" charset="0"/>
                <a:ea typeface="ui-sans-serif" pitchFamily="34" charset="-122"/>
                <a:cs typeface="ui-sans-serif" pitchFamily="34" charset="-120"/>
              </a:rPr>
              <a:t>Variable</a:t>
            </a:r>
            <a:endParaRPr lang="en-US" sz="1200" dirty="0"/>
          </a:p>
        </p:txBody>
      </p:sp>
      <p:sp>
        <p:nvSpPr>
          <p:cNvPr id="82" name="Text 24"/>
          <p:cNvSpPr/>
          <p:nvPr/>
        </p:nvSpPr>
        <p:spPr>
          <a:xfrm>
            <a:off x="9387929" y="3581400"/>
            <a:ext cx="2118271" cy="228600"/>
          </a:xfrm>
          <a:prstGeom prst="rect">
            <a:avLst/>
          </a:prstGeom>
          <a:noFill/>
          <a:ln/>
        </p:spPr>
        <p:txBody>
          <a:bodyPr vert="horz" wrap="square" lIns="0" tIns="0" rIns="0" bIns="0" rtlCol="0" anchor="t"/>
          <a:lstStyle/>
          <a:p>
            <a:pPr marL="0" indent="0" algn="l">
              <a:lnSpc>
                <a:spcPts val="1800"/>
              </a:lnSpc>
              <a:buNone/>
            </a:pPr>
            <a:r>
              <a:rPr lang="en-US" sz="1200" b="1" dirty="0">
                <a:solidFill>
                  <a:srgbClr val="000000"/>
                </a:solidFill>
                <a:latin typeface="ui-sans-serif" pitchFamily="34" charset="0"/>
                <a:ea typeface="ui-sans-serif" pitchFamily="34" charset="-122"/>
                <a:cs typeface="ui-sans-serif" pitchFamily="34" charset="-120"/>
              </a:rPr>
              <a:t>Hourly</a:t>
            </a:r>
            <a:endParaRPr lang="en-US" sz="1200" dirty="0"/>
          </a:p>
        </p:txBody>
      </p:sp>
      <p:sp>
        <p:nvSpPr>
          <p:cNvPr id="83" name="Text 25"/>
          <p:cNvSpPr/>
          <p:nvPr/>
        </p:nvSpPr>
        <p:spPr>
          <a:xfrm>
            <a:off x="952500" y="4038600"/>
            <a:ext cx="2087404" cy="228600"/>
          </a:xfrm>
          <a:prstGeom prst="rect">
            <a:avLst/>
          </a:prstGeom>
          <a:noFill/>
          <a:ln/>
        </p:spPr>
        <p:txBody>
          <a:bodyPr vert="horz" wrap="square" lIns="0" tIns="0" rIns="0" bIns="0" rtlCol="0" anchor="t"/>
          <a:lstStyle/>
          <a:p>
            <a:pPr marL="0" indent="0" algn="l">
              <a:lnSpc>
                <a:spcPts val="1800"/>
              </a:lnSpc>
              <a:buNone/>
            </a:pPr>
            <a:r>
              <a:rPr lang="en-US" sz="1200" b="1" dirty="0">
                <a:solidFill>
                  <a:srgbClr val="232F3E"/>
                </a:solidFill>
                <a:latin typeface="ui-sans-serif" pitchFamily="34" charset="0"/>
                <a:ea typeface="ui-sans-serif" pitchFamily="34" charset="-122"/>
                <a:cs typeface="ui-sans-serif" pitchFamily="34" charset="-120"/>
              </a:rPr>
              <a:t>Best Use Case</a:t>
            </a:r>
            <a:endParaRPr lang="en-US" sz="1200" dirty="0"/>
          </a:p>
        </p:txBody>
      </p:sp>
      <p:sp>
        <p:nvSpPr>
          <p:cNvPr id="84" name="Text 26"/>
          <p:cNvSpPr/>
          <p:nvPr/>
        </p:nvSpPr>
        <p:spPr>
          <a:xfrm>
            <a:off x="2577703" y="4038600"/>
            <a:ext cx="2541210" cy="228600"/>
          </a:xfrm>
          <a:prstGeom prst="rect">
            <a:avLst/>
          </a:prstGeom>
          <a:noFill/>
          <a:ln/>
        </p:spPr>
        <p:txBody>
          <a:bodyPr vert="horz" wrap="square" lIns="0" tIns="0" rIns="0" bIns="0" rtlCol="0" anchor="t"/>
          <a:lstStyle/>
          <a:p>
            <a:pPr marL="0" indent="0" algn="l">
              <a:lnSpc>
                <a:spcPts val="1800"/>
              </a:lnSpc>
              <a:buNone/>
            </a:pPr>
            <a:r>
              <a:rPr lang="en-US" sz="1200" b="1" dirty="0">
                <a:solidFill>
                  <a:srgbClr val="000000"/>
                </a:solidFill>
                <a:latin typeface="ui-sans-serif" pitchFamily="34" charset="0"/>
                <a:ea typeface="ui-sans-serif" pitchFamily="34" charset="-122"/>
                <a:cs typeface="ui-sans-serif" pitchFamily="34" charset="-120"/>
              </a:rPr>
              <a:t>Unpredictable</a:t>
            </a:r>
            <a:endParaRPr lang="en-US" sz="1200" dirty="0"/>
          </a:p>
        </p:txBody>
      </p:sp>
      <p:sp>
        <p:nvSpPr>
          <p:cNvPr id="85" name="Text 27"/>
          <p:cNvSpPr/>
          <p:nvPr/>
        </p:nvSpPr>
        <p:spPr>
          <a:xfrm>
            <a:off x="4847779" y="4038600"/>
            <a:ext cx="2541210" cy="228600"/>
          </a:xfrm>
          <a:prstGeom prst="rect">
            <a:avLst/>
          </a:prstGeom>
          <a:noFill/>
          <a:ln/>
        </p:spPr>
        <p:txBody>
          <a:bodyPr vert="horz" wrap="square" lIns="0" tIns="0" rIns="0" bIns="0" rtlCol="0" anchor="t"/>
          <a:lstStyle/>
          <a:p>
            <a:pPr marL="0" indent="0" algn="l">
              <a:lnSpc>
                <a:spcPts val="1800"/>
              </a:lnSpc>
              <a:buNone/>
            </a:pPr>
            <a:r>
              <a:rPr lang="en-US" sz="1200" b="1" dirty="0">
                <a:solidFill>
                  <a:srgbClr val="000000"/>
                </a:solidFill>
                <a:latin typeface="ui-sans-serif" pitchFamily="34" charset="0"/>
                <a:ea typeface="ui-sans-serif" pitchFamily="34" charset="-122"/>
                <a:cs typeface="ui-sans-serif" pitchFamily="34" charset="-120"/>
              </a:rPr>
              <a:t>Steady-state</a:t>
            </a:r>
            <a:endParaRPr lang="en-US" sz="1200" dirty="0"/>
          </a:p>
        </p:txBody>
      </p:sp>
      <p:sp>
        <p:nvSpPr>
          <p:cNvPr id="86" name="Text 28"/>
          <p:cNvSpPr/>
          <p:nvPr/>
        </p:nvSpPr>
        <p:spPr>
          <a:xfrm>
            <a:off x="7117854" y="4038600"/>
            <a:ext cx="2541210" cy="228600"/>
          </a:xfrm>
          <a:prstGeom prst="rect">
            <a:avLst/>
          </a:prstGeom>
          <a:noFill/>
          <a:ln/>
        </p:spPr>
        <p:txBody>
          <a:bodyPr vert="horz" wrap="square" lIns="0" tIns="0" rIns="0" bIns="0" rtlCol="0" anchor="t"/>
          <a:lstStyle/>
          <a:p>
            <a:pPr marL="0" indent="0" algn="l">
              <a:lnSpc>
                <a:spcPts val="1800"/>
              </a:lnSpc>
              <a:buNone/>
            </a:pPr>
            <a:r>
              <a:rPr lang="en-US" sz="1200" b="1" dirty="0">
                <a:solidFill>
                  <a:srgbClr val="000000"/>
                </a:solidFill>
                <a:latin typeface="ui-sans-serif" pitchFamily="34" charset="0"/>
                <a:ea typeface="ui-sans-serif" pitchFamily="34" charset="-122"/>
                <a:cs typeface="ui-sans-serif" pitchFamily="34" charset="-120"/>
              </a:rPr>
              <a:t>Fault-tolerant</a:t>
            </a:r>
            <a:endParaRPr lang="en-US" sz="1200" dirty="0"/>
          </a:p>
        </p:txBody>
      </p:sp>
      <p:sp>
        <p:nvSpPr>
          <p:cNvPr id="87" name="Text 29"/>
          <p:cNvSpPr/>
          <p:nvPr/>
        </p:nvSpPr>
        <p:spPr>
          <a:xfrm>
            <a:off x="9387929" y="4038600"/>
            <a:ext cx="2118271" cy="228600"/>
          </a:xfrm>
          <a:prstGeom prst="rect">
            <a:avLst/>
          </a:prstGeom>
          <a:noFill/>
          <a:ln/>
        </p:spPr>
        <p:txBody>
          <a:bodyPr vert="horz" wrap="square" lIns="0" tIns="0" rIns="0" bIns="0" rtlCol="0" anchor="t"/>
          <a:lstStyle/>
          <a:p>
            <a:pPr marL="0" indent="0" algn="l">
              <a:lnSpc>
                <a:spcPts val="1800"/>
              </a:lnSpc>
              <a:buNone/>
            </a:pPr>
            <a:r>
              <a:rPr lang="en-US" sz="1200" b="1" dirty="0">
                <a:solidFill>
                  <a:srgbClr val="000000"/>
                </a:solidFill>
                <a:latin typeface="ui-sans-serif" pitchFamily="34" charset="0"/>
                <a:ea typeface="ui-sans-serif" pitchFamily="34" charset="-122"/>
                <a:cs typeface="ui-sans-serif" pitchFamily="34" charset="-120"/>
              </a:rPr>
              <a:t>Consistent</a:t>
            </a:r>
            <a:endParaRPr lang="en-US" sz="1200" dirty="0"/>
          </a:p>
        </p:txBody>
      </p:sp>
      <p:sp>
        <p:nvSpPr>
          <p:cNvPr id="88" name="Text 30"/>
          <p:cNvSpPr/>
          <p:nvPr/>
        </p:nvSpPr>
        <p:spPr>
          <a:xfrm>
            <a:off x="1019175" y="4762500"/>
            <a:ext cx="10410825" cy="266700"/>
          </a:xfrm>
          <a:prstGeom prst="rect">
            <a:avLst/>
          </a:prstGeom>
          <a:noFill/>
          <a:ln/>
        </p:spPr>
        <p:txBody>
          <a:bodyPr vert="horz" wrap="square" lIns="0" tIns="0" rIns="0" bIns="0" rtlCol="0" anchor="t"/>
          <a:lstStyle/>
          <a:p>
            <a:pPr marL="0" indent="0">
              <a:lnSpc>
                <a:spcPts val="2100"/>
              </a:lnSpc>
              <a:buNone/>
            </a:pPr>
            <a:r>
              <a:rPr lang="en-US" sz="1350" b="1" dirty="0">
                <a:solidFill>
                  <a:srgbClr val="232F3E"/>
                </a:solidFill>
                <a:latin typeface="ui-sans-serif" pitchFamily="34" charset="0"/>
                <a:ea typeface="ui-sans-serif" pitchFamily="34" charset="-122"/>
                <a:cs typeface="ui-sans-serif" pitchFamily="34" charset="-120"/>
              </a:rPr>
              <a:t>Selection Guidance:</a:t>
            </a:r>
            <a:endParaRPr lang="en-US" sz="1350" dirty="0"/>
          </a:p>
        </p:txBody>
      </p:sp>
      <p:sp>
        <p:nvSpPr>
          <p:cNvPr id="89" name="Text 31"/>
          <p:cNvSpPr/>
          <p:nvPr/>
        </p:nvSpPr>
        <p:spPr>
          <a:xfrm>
            <a:off x="1019175" y="5029200"/>
            <a:ext cx="10410825" cy="457200"/>
          </a:xfrm>
          <a:prstGeom prst="rect">
            <a:avLst/>
          </a:prstGeom>
          <a:noFill/>
          <a:ln/>
        </p:spPr>
        <p:txBody>
          <a:bodyPr vert="horz" wrap="square" lIns="0" tIns="0" rIns="0" bIns="0" rtlCol="0" anchor="t"/>
          <a:lstStyle/>
          <a:p>
            <a:pPr marL="0" indent="0">
              <a:lnSpc>
                <a:spcPts val="1800"/>
              </a:lnSpc>
              <a:buNone/>
            </a:pPr>
            <a:r>
              <a:rPr lang="en-US" sz="1200" dirty="0">
                <a:solidFill>
                  <a:srgbClr val="4B5563"/>
                </a:solidFill>
                <a:latin typeface="ui-sans-serif" pitchFamily="34" charset="0"/>
                <a:ea typeface="ui-sans-serif" pitchFamily="34" charset="-122"/>
                <a:cs typeface="ui-sans-serif" pitchFamily="34" charset="-120"/>
              </a:rPr>
              <a:t>Choose based on your workload characteristics. Use Spot for fault-tolerant workloads, Reserved for steady-state, On-Demand for unpredictable needs, and Savings Plans for consistent usage across services.</a:t>
            </a:r>
            <a:endParaRPr lang="en-US" sz="120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pic>
        <p:nvPicPr>
          <p:cNvPr id="3" name="Image 1" descr="preencoded.png"/>
          <p:cNvPicPr>
            <a:picLocks noChangeAspect="1"/>
          </p:cNvPicPr>
          <p:nvPr/>
        </p:nvPicPr>
        <p:blipFill>
          <a:blip r:embed="rId4"/>
          <a:stretch>
            <a:fillRect/>
          </a:stretch>
        </p:blipFill>
        <p:spPr>
          <a:xfrm>
            <a:off x="609600" y="685800"/>
            <a:ext cx="1524000" cy="1266825"/>
          </a:xfrm>
          <a:prstGeom prst="rect">
            <a:avLst/>
          </a:prstGeom>
        </p:spPr>
      </p:pic>
      <p:pic>
        <p:nvPicPr>
          <p:cNvPr id="4" name="Image 2" descr="preencoded.png"/>
          <p:cNvPicPr>
            <a:picLocks noChangeAspect="1"/>
          </p:cNvPicPr>
          <p:nvPr/>
        </p:nvPicPr>
        <p:blipFill>
          <a:blip r:embed="rId5"/>
          <a:stretch>
            <a:fillRect/>
          </a:stretch>
        </p:blipFill>
        <p:spPr>
          <a:xfrm>
            <a:off x="9753600" y="4114800"/>
            <a:ext cx="857250" cy="704850"/>
          </a:xfrm>
          <a:prstGeom prst="rect">
            <a:avLst/>
          </a:prstGeom>
        </p:spPr>
      </p:pic>
      <p:pic>
        <p:nvPicPr>
          <p:cNvPr id="5" name="Image 3" descr="preencoded.png"/>
          <p:cNvPicPr>
            <a:picLocks noChangeAspect="1"/>
          </p:cNvPicPr>
          <p:nvPr/>
        </p:nvPicPr>
        <p:blipFill>
          <a:blip r:embed="rId6"/>
          <a:stretch>
            <a:fillRect/>
          </a:stretch>
        </p:blipFill>
        <p:spPr>
          <a:xfrm>
            <a:off x="609600" y="838200"/>
            <a:ext cx="762000" cy="38100"/>
          </a:xfrm>
          <a:prstGeom prst="rect">
            <a:avLst/>
          </a:prstGeom>
        </p:spPr>
      </p:pic>
      <p:pic>
        <p:nvPicPr>
          <p:cNvPr id="6" name="Image 4" descr="preencoded.png"/>
          <p:cNvPicPr>
            <a:picLocks noChangeAspect="1"/>
          </p:cNvPicPr>
          <p:nvPr/>
        </p:nvPicPr>
        <p:blipFill>
          <a:blip r:embed="rId7"/>
          <a:stretch>
            <a:fillRect/>
          </a:stretch>
        </p:blipFill>
        <p:spPr>
          <a:xfrm>
            <a:off x="5400675" y="2552700"/>
            <a:ext cx="342900" cy="457200"/>
          </a:xfrm>
          <a:prstGeom prst="rect">
            <a:avLst/>
          </a:prstGeom>
        </p:spPr>
      </p:pic>
      <p:pic>
        <p:nvPicPr>
          <p:cNvPr id="7" name="Image 5" descr="preencoded.png"/>
          <p:cNvPicPr>
            <a:picLocks noChangeAspect="1"/>
          </p:cNvPicPr>
          <p:nvPr/>
        </p:nvPicPr>
        <p:blipFill>
          <a:blip r:embed="rId8"/>
          <a:stretch>
            <a:fillRect/>
          </a:stretch>
        </p:blipFill>
        <p:spPr>
          <a:xfrm>
            <a:off x="5895975" y="2552700"/>
            <a:ext cx="400050" cy="457200"/>
          </a:xfrm>
          <a:prstGeom prst="rect">
            <a:avLst/>
          </a:prstGeom>
        </p:spPr>
      </p:pic>
      <p:pic>
        <p:nvPicPr>
          <p:cNvPr id="8" name="Image 6" descr="preencoded.png"/>
          <p:cNvPicPr>
            <a:picLocks noChangeAspect="1"/>
          </p:cNvPicPr>
          <p:nvPr/>
        </p:nvPicPr>
        <p:blipFill>
          <a:blip r:embed="rId9"/>
          <a:stretch>
            <a:fillRect/>
          </a:stretch>
        </p:blipFill>
        <p:spPr>
          <a:xfrm>
            <a:off x="6448425" y="2552700"/>
            <a:ext cx="342900" cy="457200"/>
          </a:xfrm>
          <a:prstGeom prst="rect">
            <a:avLst/>
          </a:prstGeom>
        </p:spPr>
      </p:pic>
      <p:pic>
        <p:nvPicPr>
          <p:cNvPr id="9" name="Image 7" descr="preencoded.png"/>
          <p:cNvPicPr>
            <a:picLocks noChangeAspect="1"/>
          </p:cNvPicPr>
          <p:nvPr/>
        </p:nvPicPr>
        <p:blipFill>
          <a:blip r:embed="rId10"/>
          <a:stretch>
            <a:fillRect/>
          </a:stretch>
        </p:blipFill>
        <p:spPr>
          <a:xfrm>
            <a:off x="5877818" y="3067050"/>
            <a:ext cx="133350" cy="133350"/>
          </a:xfrm>
          <a:prstGeom prst="rect">
            <a:avLst/>
          </a:prstGeom>
        </p:spPr>
      </p:pic>
      <p:pic>
        <p:nvPicPr>
          <p:cNvPr id="10" name="Image 8" descr="preencoded.png"/>
          <p:cNvPicPr>
            <a:picLocks noChangeAspect="1"/>
          </p:cNvPicPr>
          <p:nvPr/>
        </p:nvPicPr>
        <p:blipFill>
          <a:blip r:embed="rId11"/>
          <a:stretch>
            <a:fillRect/>
          </a:stretch>
        </p:blipFill>
        <p:spPr>
          <a:xfrm>
            <a:off x="609600" y="3695700"/>
            <a:ext cx="5372100" cy="685800"/>
          </a:xfrm>
          <a:prstGeom prst="rect">
            <a:avLst/>
          </a:prstGeom>
        </p:spPr>
      </p:pic>
      <p:pic>
        <p:nvPicPr>
          <p:cNvPr id="11" name="Image 9" descr="preencoded.png"/>
          <p:cNvPicPr>
            <a:picLocks noChangeAspect="1"/>
          </p:cNvPicPr>
          <p:nvPr/>
        </p:nvPicPr>
        <p:blipFill>
          <a:blip r:embed="rId12"/>
          <a:stretch>
            <a:fillRect/>
          </a:stretch>
        </p:blipFill>
        <p:spPr>
          <a:xfrm>
            <a:off x="762000" y="3848100"/>
            <a:ext cx="381000" cy="381000"/>
          </a:xfrm>
          <a:prstGeom prst="rect">
            <a:avLst/>
          </a:prstGeom>
        </p:spPr>
      </p:pic>
      <p:pic>
        <p:nvPicPr>
          <p:cNvPr id="12" name="Image 10" descr="preencoded.png"/>
          <p:cNvPicPr>
            <a:picLocks noChangeAspect="1"/>
          </p:cNvPicPr>
          <p:nvPr/>
        </p:nvPicPr>
        <p:blipFill>
          <a:blip r:embed="rId13"/>
          <a:stretch>
            <a:fillRect/>
          </a:stretch>
        </p:blipFill>
        <p:spPr>
          <a:xfrm>
            <a:off x="5543550" y="3857625"/>
            <a:ext cx="285750" cy="285750"/>
          </a:xfrm>
          <a:prstGeom prst="rect">
            <a:avLst/>
          </a:prstGeom>
        </p:spPr>
      </p:pic>
      <p:pic>
        <p:nvPicPr>
          <p:cNvPr id="13" name="Image 11" descr="preencoded.png"/>
          <p:cNvPicPr>
            <a:picLocks noChangeAspect="1"/>
          </p:cNvPicPr>
          <p:nvPr/>
        </p:nvPicPr>
        <p:blipFill>
          <a:blip r:embed="rId11"/>
          <a:stretch>
            <a:fillRect/>
          </a:stretch>
        </p:blipFill>
        <p:spPr>
          <a:xfrm>
            <a:off x="6210300" y="3695700"/>
            <a:ext cx="5372100" cy="685800"/>
          </a:xfrm>
          <a:prstGeom prst="rect">
            <a:avLst/>
          </a:prstGeom>
        </p:spPr>
      </p:pic>
      <p:pic>
        <p:nvPicPr>
          <p:cNvPr id="14" name="Image 12" descr="preencoded.png"/>
          <p:cNvPicPr>
            <a:picLocks noChangeAspect="1"/>
          </p:cNvPicPr>
          <p:nvPr/>
        </p:nvPicPr>
        <p:blipFill>
          <a:blip r:embed="rId14"/>
          <a:stretch>
            <a:fillRect/>
          </a:stretch>
        </p:blipFill>
        <p:spPr>
          <a:xfrm>
            <a:off x="6362700" y="3848100"/>
            <a:ext cx="381000" cy="381000"/>
          </a:xfrm>
          <a:prstGeom prst="rect">
            <a:avLst/>
          </a:prstGeom>
        </p:spPr>
      </p:pic>
      <p:pic>
        <p:nvPicPr>
          <p:cNvPr id="15" name="Image 13" descr="preencoded.png"/>
          <p:cNvPicPr>
            <a:picLocks noChangeAspect="1"/>
          </p:cNvPicPr>
          <p:nvPr/>
        </p:nvPicPr>
        <p:blipFill>
          <a:blip r:embed="rId15"/>
          <a:stretch>
            <a:fillRect/>
          </a:stretch>
        </p:blipFill>
        <p:spPr>
          <a:xfrm>
            <a:off x="11182350" y="3857625"/>
            <a:ext cx="247650" cy="285750"/>
          </a:xfrm>
          <a:prstGeom prst="rect">
            <a:avLst/>
          </a:prstGeom>
        </p:spPr>
      </p:pic>
      <p:pic>
        <p:nvPicPr>
          <p:cNvPr id="16" name="Image 14" descr="preencoded.png"/>
          <p:cNvPicPr>
            <a:picLocks noChangeAspect="1"/>
          </p:cNvPicPr>
          <p:nvPr/>
        </p:nvPicPr>
        <p:blipFill>
          <a:blip r:embed="rId11"/>
          <a:stretch>
            <a:fillRect/>
          </a:stretch>
        </p:blipFill>
        <p:spPr>
          <a:xfrm>
            <a:off x="609600" y="4610100"/>
            <a:ext cx="5372100" cy="685800"/>
          </a:xfrm>
          <a:prstGeom prst="rect">
            <a:avLst/>
          </a:prstGeom>
        </p:spPr>
      </p:pic>
      <p:pic>
        <p:nvPicPr>
          <p:cNvPr id="17" name="Image 15" descr="preencoded.png"/>
          <p:cNvPicPr>
            <a:picLocks noChangeAspect="1"/>
          </p:cNvPicPr>
          <p:nvPr/>
        </p:nvPicPr>
        <p:blipFill>
          <a:blip r:embed="rId16"/>
          <a:stretch>
            <a:fillRect/>
          </a:stretch>
        </p:blipFill>
        <p:spPr>
          <a:xfrm>
            <a:off x="762000" y="4762500"/>
            <a:ext cx="381000" cy="381000"/>
          </a:xfrm>
          <a:prstGeom prst="rect">
            <a:avLst/>
          </a:prstGeom>
        </p:spPr>
      </p:pic>
      <p:pic>
        <p:nvPicPr>
          <p:cNvPr id="18" name="Image 16" descr="preencoded.png"/>
          <p:cNvPicPr>
            <a:picLocks noChangeAspect="1"/>
          </p:cNvPicPr>
          <p:nvPr/>
        </p:nvPicPr>
        <p:blipFill>
          <a:blip r:embed="rId17"/>
          <a:stretch>
            <a:fillRect/>
          </a:stretch>
        </p:blipFill>
        <p:spPr>
          <a:xfrm>
            <a:off x="5610225" y="4772025"/>
            <a:ext cx="219075" cy="285750"/>
          </a:xfrm>
          <a:prstGeom prst="rect">
            <a:avLst/>
          </a:prstGeom>
        </p:spPr>
      </p:pic>
      <p:pic>
        <p:nvPicPr>
          <p:cNvPr id="19" name="Image 17" descr="preencoded.png"/>
          <p:cNvPicPr>
            <a:picLocks noChangeAspect="1"/>
          </p:cNvPicPr>
          <p:nvPr/>
        </p:nvPicPr>
        <p:blipFill>
          <a:blip r:embed="rId11"/>
          <a:stretch>
            <a:fillRect/>
          </a:stretch>
        </p:blipFill>
        <p:spPr>
          <a:xfrm>
            <a:off x="6210300" y="4610100"/>
            <a:ext cx="5372100" cy="685800"/>
          </a:xfrm>
          <a:prstGeom prst="rect">
            <a:avLst/>
          </a:prstGeom>
        </p:spPr>
      </p:pic>
      <p:pic>
        <p:nvPicPr>
          <p:cNvPr id="20" name="Image 18" descr="preencoded.png"/>
          <p:cNvPicPr>
            <a:picLocks noChangeAspect="1"/>
          </p:cNvPicPr>
          <p:nvPr/>
        </p:nvPicPr>
        <p:blipFill>
          <a:blip r:embed="rId18"/>
          <a:stretch>
            <a:fillRect/>
          </a:stretch>
        </p:blipFill>
        <p:spPr>
          <a:xfrm>
            <a:off x="6362700" y="4762500"/>
            <a:ext cx="381000" cy="381000"/>
          </a:xfrm>
          <a:prstGeom prst="rect">
            <a:avLst/>
          </a:prstGeom>
        </p:spPr>
      </p:pic>
      <p:pic>
        <p:nvPicPr>
          <p:cNvPr id="21" name="Image 19" descr="preencoded.png"/>
          <p:cNvPicPr>
            <a:picLocks noChangeAspect="1"/>
          </p:cNvPicPr>
          <p:nvPr/>
        </p:nvPicPr>
        <p:blipFill>
          <a:blip r:embed="rId19"/>
          <a:stretch>
            <a:fillRect/>
          </a:stretch>
        </p:blipFill>
        <p:spPr>
          <a:xfrm>
            <a:off x="11144250" y="4772025"/>
            <a:ext cx="285750" cy="285750"/>
          </a:xfrm>
          <a:prstGeom prst="rect">
            <a:avLst/>
          </a:prstGeom>
        </p:spPr>
      </p:pic>
      <p:sp>
        <p:nvSpPr>
          <p:cNvPr id="23" name="Text 0"/>
          <p:cNvSpPr/>
          <p:nvPr/>
        </p:nvSpPr>
        <p:spPr>
          <a:xfrm>
            <a:off x="609600" y="381000"/>
            <a:ext cx="13167360" cy="381000"/>
          </a:xfrm>
          <a:prstGeom prst="rect">
            <a:avLst/>
          </a:prstGeom>
          <a:noFill/>
          <a:ln/>
        </p:spPr>
        <p:txBody>
          <a:bodyPr vert="horz" wrap="square" lIns="0" tIns="0" rIns="0" bIns="0" rtlCol="0" anchor="t"/>
          <a:lstStyle/>
          <a:p>
            <a:pPr marL="0" indent="0">
              <a:lnSpc>
                <a:spcPts val="3000"/>
              </a:lnSpc>
              <a:buNone/>
            </a:pPr>
            <a:r>
              <a:rPr lang="en-US" sz="2700" b="1" dirty="0">
                <a:solidFill>
                  <a:srgbClr val="1F2937"/>
                </a:solidFill>
                <a:latin typeface="ui-sans-serif" pitchFamily="34" charset="0"/>
                <a:ea typeface="ui-sans-serif" pitchFamily="34" charset="-122"/>
                <a:cs typeface="ui-sans-serif" pitchFamily="34" charset="-120"/>
              </a:rPr>
              <a:t>Question 10: Spot Instances</a:t>
            </a:r>
            <a:endParaRPr lang="en-US" sz="2700" dirty="0"/>
          </a:p>
        </p:txBody>
      </p:sp>
      <p:sp>
        <p:nvSpPr>
          <p:cNvPr id="24" name="Text 1"/>
          <p:cNvSpPr/>
          <p:nvPr/>
        </p:nvSpPr>
        <p:spPr>
          <a:xfrm>
            <a:off x="609600" y="1333500"/>
            <a:ext cx="10972800" cy="609600"/>
          </a:xfrm>
          <a:prstGeom prst="rect">
            <a:avLst/>
          </a:prstGeom>
          <a:noFill/>
          <a:ln/>
        </p:spPr>
        <p:txBody>
          <a:bodyPr vert="horz" wrap="square" lIns="0" tIns="0" rIns="0" bIns="0" rtlCol="0" anchor="t"/>
          <a:lstStyle/>
          <a:p>
            <a:pPr marL="0" indent="0">
              <a:lnSpc>
                <a:spcPts val="2400"/>
              </a:lnSpc>
              <a:buNone/>
            </a:pPr>
            <a:r>
              <a:rPr lang="en-US" sz="1800" b="1" dirty="0">
                <a:solidFill>
                  <a:srgbClr val="374151"/>
                </a:solidFill>
                <a:latin typeface="ui-sans-serif" pitchFamily="34" charset="0"/>
                <a:ea typeface="ui-sans-serif" pitchFamily="34" charset="-122"/>
                <a:cs typeface="ui-sans-serif" pitchFamily="34" charset="-120"/>
              </a:rPr>
              <a:t>Which EC2 purchasing option offers the largest discount but comes with the risk of interruption?</a:t>
            </a:r>
            <a:endParaRPr lang="en-US" sz="1800" dirty="0"/>
          </a:p>
        </p:txBody>
      </p:sp>
      <p:sp>
        <p:nvSpPr>
          <p:cNvPr id="25" name="Text 2"/>
          <p:cNvSpPr/>
          <p:nvPr/>
        </p:nvSpPr>
        <p:spPr>
          <a:xfrm>
            <a:off x="5795367" y="2400300"/>
            <a:ext cx="1743789" cy="266700"/>
          </a:xfrm>
          <a:prstGeom prst="rect">
            <a:avLst/>
          </a:prstGeom>
          <a:noFill/>
          <a:ln/>
        </p:spPr>
        <p:txBody>
          <a:bodyPr vert="horz" wrap="square" lIns="0" tIns="0" rIns="0" bIns="0" rtlCol="0" anchor="t"/>
          <a:lstStyle/>
          <a:p>
            <a:pPr marL="0" indent="0">
              <a:lnSpc>
                <a:spcPts val="2100"/>
              </a:lnSpc>
              <a:buNone/>
            </a:pPr>
            <a:r>
              <a:rPr lang="en-US" sz="1500" b="1" dirty="0">
                <a:solidFill>
                  <a:srgbClr val="22C55E"/>
                </a:solidFill>
                <a:latin typeface="ui-sans-serif" pitchFamily="34" charset="0"/>
                <a:ea typeface="ui-sans-serif" pitchFamily="34" charset="-122"/>
                <a:cs typeface="ui-sans-serif" pitchFamily="34" charset="-120"/>
              </a:rPr>
              <a:t>Up to 90% off</a:t>
            </a:r>
            <a:endParaRPr lang="en-US" sz="1500" dirty="0"/>
          </a:p>
        </p:txBody>
      </p:sp>
      <p:sp>
        <p:nvSpPr>
          <p:cNvPr id="26" name="Text 3"/>
          <p:cNvSpPr/>
          <p:nvPr/>
        </p:nvSpPr>
        <p:spPr>
          <a:xfrm>
            <a:off x="6011168" y="3048000"/>
            <a:ext cx="1827728" cy="190500"/>
          </a:xfrm>
          <a:prstGeom prst="rect">
            <a:avLst/>
          </a:prstGeom>
          <a:noFill/>
          <a:ln/>
        </p:spPr>
        <p:txBody>
          <a:bodyPr vert="horz" wrap="square" lIns="0" tIns="0" rIns="0" bIns="0" rtlCol="0" anchor="t"/>
          <a:lstStyle/>
          <a:p>
            <a:pPr marL="0" indent="0">
              <a:lnSpc>
                <a:spcPts val="1500"/>
              </a:lnSpc>
              <a:buNone/>
            </a:pPr>
            <a:r>
              <a:rPr lang="en-US" sz="1050" dirty="0">
                <a:solidFill>
                  <a:srgbClr val="EF4444"/>
                </a:solidFill>
                <a:latin typeface="ui-sans-serif" pitchFamily="34" charset="0"/>
                <a:ea typeface="ui-sans-serif" pitchFamily="34" charset="-122"/>
                <a:cs typeface="ui-sans-serif" pitchFamily="34" charset="-120"/>
              </a:rPr>
              <a:t> Two-minute warning</a:t>
            </a:r>
            <a:endParaRPr lang="en-US" sz="1050" dirty="0"/>
          </a:p>
        </p:txBody>
      </p:sp>
      <p:sp>
        <p:nvSpPr>
          <p:cNvPr id="27" name="Text 4"/>
          <p:cNvSpPr/>
          <p:nvPr/>
        </p:nvSpPr>
        <p:spPr>
          <a:xfrm>
            <a:off x="893415" y="3848100"/>
            <a:ext cx="381000" cy="381000"/>
          </a:xfrm>
          <a:prstGeom prst="rect">
            <a:avLst/>
          </a:prstGeom>
          <a:noFill/>
          <a:ln/>
        </p:spPr>
        <p:txBody>
          <a:bodyPr vert="horz" wrap="square" lIns="0" tIns="0" rIns="0" bIns="0" rtlCol="0" anchor="t"/>
          <a:lstStyle/>
          <a:p>
            <a:pPr marL="0" indent="0">
              <a:lnSpc>
                <a:spcPts val="1800"/>
              </a:lnSpc>
              <a:buNone/>
            </a:pPr>
            <a:r>
              <a:rPr lang="en-US" sz="1200" b="1" dirty="0">
                <a:solidFill>
                  <a:srgbClr val="374151"/>
                </a:solidFill>
                <a:latin typeface="ui-sans-serif" pitchFamily="34" charset="0"/>
                <a:ea typeface="ui-sans-serif" pitchFamily="34" charset="-122"/>
                <a:cs typeface="ui-sans-serif" pitchFamily="34" charset="-120"/>
              </a:rPr>
              <a:t>A</a:t>
            </a:r>
            <a:endParaRPr lang="en-US" sz="1200" dirty="0"/>
          </a:p>
        </p:txBody>
      </p:sp>
      <p:sp>
        <p:nvSpPr>
          <p:cNvPr id="28" name="Text 5"/>
          <p:cNvSpPr/>
          <p:nvPr/>
        </p:nvSpPr>
        <p:spPr>
          <a:xfrm>
            <a:off x="1295400" y="3848100"/>
            <a:ext cx="4095750" cy="266700"/>
          </a:xfrm>
          <a:prstGeom prst="rect">
            <a:avLst/>
          </a:prstGeom>
          <a:noFill/>
          <a:ln/>
        </p:spPr>
        <p:txBody>
          <a:bodyPr vert="horz" wrap="square" lIns="0" tIns="0" rIns="0" bIns="0" rtlCol="0" anchor="t"/>
          <a:lstStyle/>
          <a:p>
            <a:pPr marL="0" indent="0">
              <a:lnSpc>
                <a:spcPts val="2100"/>
              </a:lnSpc>
              <a:buNone/>
            </a:pPr>
            <a:r>
              <a:rPr lang="en-US" sz="1350" dirty="0">
                <a:solidFill>
                  <a:srgbClr val="374151"/>
                </a:solidFill>
                <a:latin typeface="ui-sans-serif" pitchFamily="34" charset="0"/>
                <a:ea typeface="ui-sans-serif" pitchFamily="34" charset="-122"/>
                <a:cs typeface="ui-sans-serif" pitchFamily="34" charset="-120"/>
              </a:rPr>
              <a:t>On-Demand Instances</a:t>
            </a:r>
            <a:endParaRPr lang="en-US" sz="1350" dirty="0"/>
          </a:p>
        </p:txBody>
      </p:sp>
      <p:sp>
        <p:nvSpPr>
          <p:cNvPr id="29" name="Text 6"/>
          <p:cNvSpPr/>
          <p:nvPr/>
        </p:nvSpPr>
        <p:spPr>
          <a:xfrm>
            <a:off x="6495008" y="3848100"/>
            <a:ext cx="381000" cy="381000"/>
          </a:xfrm>
          <a:prstGeom prst="rect">
            <a:avLst/>
          </a:prstGeom>
          <a:noFill/>
          <a:ln/>
        </p:spPr>
        <p:txBody>
          <a:bodyPr vert="horz" wrap="square" lIns="0" tIns="0" rIns="0" bIns="0" rtlCol="0" anchor="t"/>
          <a:lstStyle/>
          <a:p>
            <a:pPr marL="0" indent="0">
              <a:lnSpc>
                <a:spcPts val="1800"/>
              </a:lnSpc>
              <a:buNone/>
            </a:pPr>
            <a:r>
              <a:rPr lang="en-US" sz="1200" b="1" dirty="0">
                <a:solidFill>
                  <a:srgbClr val="374151"/>
                </a:solidFill>
                <a:latin typeface="ui-sans-serif" pitchFamily="34" charset="0"/>
                <a:ea typeface="ui-sans-serif" pitchFamily="34" charset="-122"/>
                <a:cs typeface="ui-sans-serif" pitchFamily="34" charset="-120"/>
              </a:rPr>
              <a:t>B</a:t>
            </a:r>
            <a:endParaRPr lang="en-US" sz="1200" dirty="0"/>
          </a:p>
        </p:txBody>
      </p:sp>
      <p:sp>
        <p:nvSpPr>
          <p:cNvPr id="30" name="Text 7"/>
          <p:cNvSpPr/>
          <p:nvPr/>
        </p:nvSpPr>
        <p:spPr>
          <a:xfrm>
            <a:off x="6896100" y="3848100"/>
            <a:ext cx="4133850" cy="266700"/>
          </a:xfrm>
          <a:prstGeom prst="rect">
            <a:avLst/>
          </a:prstGeom>
          <a:noFill/>
          <a:ln/>
        </p:spPr>
        <p:txBody>
          <a:bodyPr vert="horz" wrap="square" lIns="0" tIns="0" rIns="0" bIns="0" rtlCol="0" anchor="t"/>
          <a:lstStyle/>
          <a:p>
            <a:pPr marL="0" indent="0">
              <a:lnSpc>
                <a:spcPts val="2100"/>
              </a:lnSpc>
              <a:buNone/>
            </a:pPr>
            <a:r>
              <a:rPr lang="en-US" sz="1350" dirty="0">
                <a:solidFill>
                  <a:srgbClr val="374151"/>
                </a:solidFill>
                <a:latin typeface="ui-sans-serif" pitchFamily="34" charset="0"/>
                <a:ea typeface="ui-sans-serif" pitchFamily="34" charset="-122"/>
                <a:cs typeface="ui-sans-serif" pitchFamily="34" charset="-120"/>
              </a:rPr>
              <a:t>Reserved Instances</a:t>
            </a:r>
            <a:endParaRPr lang="en-US" sz="1350" dirty="0"/>
          </a:p>
        </p:txBody>
      </p:sp>
      <p:sp>
        <p:nvSpPr>
          <p:cNvPr id="31" name="Text 8"/>
          <p:cNvSpPr/>
          <p:nvPr/>
        </p:nvSpPr>
        <p:spPr>
          <a:xfrm>
            <a:off x="896541" y="4762500"/>
            <a:ext cx="381000" cy="381000"/>
          </a:xfrm>
          <a:prstGeom prst="rect">
            <a:avLst/>
          </a:prstGeom>
          <a:noFill/>
          <a:ln/>
        </p:spPr>
        <p:txBody>
          <a:bodyPr vert="horz" wrap="square" lIns="0" tIns="0" rIns="0" bIns="0" rtlCol="0" anchor="t"/>
          <a:lstStyle/>
          <a:p>
            <a:pPr marL="0" indent="0">
              <a:lnSpc>
                <a:spcPts val="1800"/>
              </a:lnSpc>
              <a:buNone/>
            </a:pPr>
            <a:r>
              <a:rPr lang="en-US" sz="1200" b="1" dirty="0">
                <a:solidFill>
                  <a:srgbClr val="374151"/>
                </a:solidFill>
                <a:latin typeface="ui-sans-serif" pitchFamily="34" charset="0"/>
                <a:ea typeface="ui-sans-serif" pitchFamily="34" charset="-122"/>
                <a:cs typeface="ui-sans-serif" pitchFamily="34" charset="-120"/>
              </a:rPr>
              <a:t>C</a:t>
            </a:r>
            <a:endParaRPr lang="en-US" sz="1200" dirty="0"/>
          </a:p>
        </p:txBody>
      </p:sp>
      <p:sp>
        <p:nvSpPr>
          <p:cNvPr id="32" name="Text 9"/>
          <p:cNvSpPr/>
          <p:nvPr/>
        </p:nvSpPr>
        <p:spPr>
          <a:xfrm>
            <a:off x="1295400" y="4762500"/>
            <a:ext cx="4162425" cy="266700"/>
          </a:xfrm>
          <a:prstGeom prst="rect">
            <a:avLst/>
          </a:prstGeom>
          <a:noFill/>
          <a:ln/>
        </p:spPr>
        <p:txBody>
          <a:bodyPr vert="horz" wrap="square" lIns="0" tIns="0" rIns="0" bIns="0" rtlCol="0" anchor="t"/>
          <a:lstStyle/>
          <a:p>
            <a:pPr marL="0" indent="0">
              <a:lnSpc>
                <a:spcPts val="2100"/>
              </a:lnSpc>
              <a:buNone/>
            </a:pPr>
            <a:r>
              <a:rPr lang="en-US" sz="1350" dirty="0">
                <a:solidFill>
                  <a:srgbClr val="374151"/>
                </a:solidFill>
                <a:latin typeface="ui-sans-serif" pitchFamily="34" charset="0"/>
                <a:ea typeface="ui-sans-serif" pitchFamily="34" charset="-122"/>
                <a:cs typeface="ui-sans-serif" pitchFamily="34" charset="-120"/>
              </a:rPr>
              <a:t>Spot Instances</a:t>
            </a:r>
            <a:endParaRPr lang="en-US" sz="1350" dirty="0"/>
          </a:p>
        </p:txBody>
      </p:sp>
      <p:sp>
        <p:nvSpPr>
          <p:cNvPr id="33" name="Text 10"/>
          <p:cNvSpPr/>
          <p:nvPr/>
        </p:nvSpPr>
        <p:spPr>
          <a:xfrm>
            <a:off x="6489948" y="4762500"/>
            <a:ext cx="381000" cy="381000"/>
          </a:xfrm>
          <a:prstGeom prst="rect">
            <a:avLst/>
          </a:prstGeom>
          <a:noFill/>
          <a:ln/>
        </p:spPr>
        <p:txBody>
          <a:bodyPr vert="horz" wrap="square" lIns="0" tIns="0" rIns="0" bIns="0" rtlCol="0" anchor="t"/>
          <a:lstStyle/>
          <a:p>
            <a:pPr marL="0" indent="0">
              <a:lnSpc>
                <a:spcPts val="1800"/>
              </a:lnSpc>
              <a:buNone/>
            </a:pPr>
            <a:r>
              <a:rPr lang="en-US" sz="1200" b="1" dirty="0">
                <a:solidFill>
                  <a:srgbClr val="374151"/>
                </a:solidFill>
                <a:latin typeface="ui-sans-serif" pitchFamily="34" charset="0"/>
                <a:ea typeface="ui-sans-serif" pitchFamily="34" charset="-122"/>
                <a:cs typeface="ui-sans-serif" pitchFamily="34" charset="-120"/>
              </a:rPr>
              <a:t>D</a:t>
            </a:r>
            <a:endParaRPr lang="en-US" sz="1200" dirty="0"/>
          </a:p>
        </p:txBody>
      </p:sp>
      <p:sp>
        <p:nvSpPr>
          <p:cNvPr id="34" name="Text 11"/>
          <p:cNvSpPr/>
          <p:nvPr/>
        </p:nvSpPr>
        <p:spPr>
          <a:xfrm>
            <a:off x="6896100" y="4762500"/>
            <a:ext cx="4095750" cy="266700"/>
          </a:xfrm>
          <a:prstGeom prst="rect">
            <a:avLst/>
          </a:prstGeom>
          <a:noFill/>
          <a:ln/>
        </p:spPr>
        <p:txBody>
          <a:bodyPr vert="horz" wrap="square" lIns="0" tIns="0" rIns="0" bIns="0" rtlCol="0" anchor="t"/>
          <a:lstStyle/>
          <a:p>
            <a:pPr marL="0" indent="0">
              <a:lnSpc>
                <a:spcPts val="2100"/>
              </a:lnSpc>
              <a:buNone/>
            </a:pPr>
            <a:r>
              <a:rPr lang="en-US" sz="1350" dirty="0">
                <a:solidFill>
                  <a:srgbClr val="374151"/>
                </a:solidFill>
                <a:latin typeface="ui-sans-serif" pitchFamily="34" charset="0"/>
                <a:ea typeface="ui-sans-serif" pitchFamily="34" charset="-122"/>
                <a:cs typeface="ui-sans-serif" pitchFamily="34" charset="-120"/>
              </a:rPr>
              <a:t>Dedicated Instances</a:t>
            </a:r>
            <a:endParaRPr lang="en-US" sz="135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pic>
        <p:nvPicPr>
          <p:cNvPr id="3" name="Image 1" descr="preencoded.png"/>
          <p:cNvPicPr>
            <a:picLocks noChangeAspect="1"/>
          </p:cNvPicPr>
          <p:nvPr/>
        </p:nvPicPr>
        <p:blipFill>
          <a:blip r:embed="rId4"/>
          <a:stretch>
            <a:fillRect/>
          </a:stretch>
        </p:blipFill>
        <p:spPr>
          <a:xfrm>
            <a:off x="609600" y="685800"/>
            <a:ext cx="1524000" cy="1266825"/>
          </a:xfrm>
          <a:prstGeom prst="rect">
            <a:avLst/>
          </a:prstGeom>
        </p:spPr>
      </p:pic>
      <p:pic>
        <p:nvPicPr>
          <p:cNvPr id="4" name="Image 2" descr="preencoded.png"/>
          <p:cNvPicPr>
            <a:picLocks noChangeAspect="1"/>
          </p:cNvPicPr>
          <p:nvPr/>
        </p:nvPicPr>
        <p:blipFill>
          <a:blip r:embed="rId5"/>
          <a:stretch>
            <a:fillRect/>
          </a:stretch>
        </p:blipFill>
        <p:spPr>
          <a:xfrm>
            <a:off x="9753600" y="4114800"/>
            <a:ext cx="857250" cy="704850"/>
          </a:xfrm>
          <a:prstGeom prst="rect">
            <a:avLst/>
          </a:prstGeom>
        </p:spPr>
      </p:pic>
      <p:pic>
        <p:nvPicPr>
          <p:cNvPr id="5" name="Image 3" descr="preencoded.png"/>
          <p:cNvPicPr>
            <a:picLocks noChangeAspect="1"/>
          </p:cNvPicPr>
          <p:nvPr/>
        </p:nvPicPr>
        <p:blipFill>
          <a:blip r:embed="rId6"/>
          <a:stretch>
            <a:fillRect/>
          </a:stretch>
        </p:blipFill>
        <p:spPr>
          <a:xfrm>
            <a:off x="609600" y="838200"/>
            <a:ext cx="762000" cy="38100"/>
          </a:xfrm>
          <a:prstGeom prst="rect">
            <a:avLst/>
          </a:prstGeom>
        </p:spPr>
      </p:pic>
      <p:pic>
        <p:nvPicPr>
          <p:cNvPr id="6" name="Image 4" descr="preencoded.png"/>
          <p:cNvPicPr>
            <a:picLocks noChangeAspect="1"/>
          </p:cNvPicPr>
          <p:nvPr/>
        </p:nvPicPr>
        <p:blipFill>
          <a:blip r:embed="rId7"/>
          <a:stretch>
            <a:fillRect/>
          </a:stretch>
        </p:blipFill>
        <p:spPr>
          <a:xfrm>
            <a:off x="609600" y="1333500"/>
            <a:ext cx="10972800" cy="609600"/>
          </a:xfrm>
          <a:prstGeom prst="rect">
            <a:avLst/>
          </a:prstGeom>
        </p:spPr>
      </p:pic>
      <p:pic>
        <p:nvPicPr>
          <p:cNvPr id="7" name="Image 5" descr="preencoded.png"/>
          <p:cNvPicPr>
            <a:picLocks noChangeAspect="1"/>
          </p:cNvPicPr>
          <p:nvPr/>
        </p:nvPicPr>
        <p:blipFill>
          <a:blip r:embed="rId8"/>
          <a:stretch>
            <a:fillRect/>
          </a:stretch>
        </p:blipFill>
        <p:spPr>
          <a:xfrm>
            <a:off x="9705677" y="1543050"/>
            <a:ext cx="190500" cy="190500"/>
          </a:xfrm>
          <a:prstGeom prst="rect">
            <a:avLst/>
          </a:prstGeom>
        </p:spPr>
      </p:pic>
      <p:pic>
        <p:nvPicPr>
          <p:cNvPr id="8" name="Image 6" descr="preencoded.png"/>
          <p:cNvPicPr>
            <a:picLocks noChangeAspect="1"/>
          </p:cNvPicPr>
          <p:nvPr/>
        </p:nvPicPr>
        <p:blipFill>
          <a:blip r:embed="rId9"/>
          <a:stretch>
            <a:fillRect/>
          </a:stretch>
        </p:blipFill>
        <p:spPr>
          <a:xfrm>
            <a:off x="609600" y="2628900"/>
            <a:ext cx="6492180" cy="533400"/>
          </a:xfrm>
          <a:prstGeom prst="rect">
            <a:avLst/>
          </a:prstGeom>
        </p:spPr>
      </p:pic>
      <p:pic>
        <p:nvPicPr>
          <p:cNvPr id="9" name="Image 7" descr="preencoded.png"/>
          <p:cNvPicPr>
            <a:picLocks noChangeAspect="1"/>
          </p:cNvPicPr>
          <p:nvPr/>
        </p:nvPicPr>
        <p:blipFill>
          <a:blip r:embed="rId9"/>
          <a:stretch>
            <a:fillRect/>
          </a:stretch>
        </p:blipFill>
        <p:spPr>
          <a:xfrm>
            <a:off x="609600" y="3352800"/>
            <a:ext cx="6492180" cy="533400"/>
          </a:xfrm>
          <a:prstGeom prst="rect">
            <a:avLst/>
          </a:prstGeom>
        </p:spPr>
      </p:pic>
      <p:pic>
        <p:nvPicPr>
          <p:cNvPr id="10" name="Image 8" descr="preencoded.png"/>
          <p:cNvPicPr>
            <a:picLocks noChangeAspect="1"/>
          </p:cNvPicPr>
          <p:nvPr/>
        </p:nvPicPr>
        <p:blipFill>
          <a:blip r:embed="rId9"/>
          <a:stretch>
            <a:fillRect/>
          </a:stretch>
        </p:blipFill>
        <p:spPr>
          <a:xfrm>
            <a:off x="609600" y="4076700"/>
            <a:ext cx="6492180" cy="533400"/>
          </a:xfrm>
          <a:prstGeom prst="rect">
            <a:avLst/>
          </a:prstGeom>
        </p:spPr>
      </p:pic>
      <p:pic>
        <p:nvPicPr>
          <p:cNvPr id="11" name="Image 9" descr="preencoded.png"/>
          <p:cNvPicPr>
            <a:picLocks noChangeAspect="1"/>
          </p:cNvPicPr>
          <p:nvPr/>
        </p:nvPicPr>
        <p:blipFill>
          <a:blip r:embed="rId10"/>
          <a:stretch>
            <a:fillRect/>
          </a:stretch>
        </p:blipFill>
        <p:spPr>
          <a:xfrm>
            <a:off x="7330380" y="2171700"/>
            <a:ext cx="4251871" cy="1219200"/>
          </a:xfrm>
          <a:prstGeom prst="rect">
            <a:avLst/>
          </a:prstGeom>
        </p:spPr>
      </p:pic>
      <p:pic>
        <p:nvPicPr>
          <p:cNvPr id="12" name="Image 10" descr="preencoded.png"/>
          <p:cNvPicPr>
            <a:picLocks noChangeAspect="1"/>
          </p:cNvPicPr>
          <p:nvPr/>
        </p:nvPicPr>
        <p:blipFill>
          <a:blip r:embed="rId11"/>
          <a:stretch>
            <a:fillRect/>
          </a:stretch>
        </p:blipFill>
        <p:spPr>
          <a:xfrm>
            <a:off x="7520880" y="2781300"/>
            <a:ext cx="3870871" cy="152400"/>
          </a:xfrm>
          <a:prstGeom prst="rect">
            <a:avLst/>
          </a:prstGeom>
        </p:spPr>
      </p:pic>
      <p:pic>
        <p:nvPicPr>
          <p:cNvPr id="13" name="Image 11" descr="preencoded.png"/>
          <p:cNvPicPr>
            <a:picLocks noChangeAspect="1"/>
          </p:cNvPicPr>
          <p:nvPr/>
        </p:nvPicPr>
        <p:blipFill>
          <a:blip r:embed="rId12"/>
          <a:stretch>
            <a:fillRect/>
          </a:stretch>
        </p:blipFill>
        <p:spPr>
          <a:xfrm>
            <a:off x="7520880" y="2781300"/>
            <a:ext cx="3483769" cy="152400"/>
          </a:xfrm>
          <a:prstGeom prst="rect">
            <a:avLst/>
          </a:prstGeom>
        </p:spPr>
      </p:pic>
      <p:pic>
        <p:nvPicPr>
          <p:cNvPr id="14" name="Image 12" descr="preencoded.png"/>
          <p:cNvPicPr>
            <a:picLocks noChangeAspect="1"/>
          </p:cNvPicPr>
          <p:nvPr/>
        </p:nvPicPr>
        <p:blipFill>
          <a:blip r:embed="rId13"/>
          <a:stretch>
            <a:fillRect/>
          </a:stretch>
        </p:blipFill>
        <p:spPr>
          <a:xfrm>
            <a:off x="7330380" y="3695700"/>
            <a:ext cx="4251871" cy="1333500"/>
          </a:xfrm>
          <a:prstGeom prst="rect">
            <a:avLst/>
          </a:prstGeom>
        </p:spPr>
      </p:pic>
      <p:pic>
        <p:nvPicPr>
          <p:cNvPr id="15" name="Image 13" descr="preencoded.png"/>
          <p:cNvPicPr>
            <a:picLocks noChangeAspect="1"/>
          </p:cNvPicPr>
          <p:nvPr/>
        </p:nvPicPr>
        <p:blipFill>
          <a:blip r:embed="rId14"/>
          <a:stretch>
            <a:fillRect/>
          </a:stretch>
        </p:blipFill>
        <p:spPr>
          <a:xfrm>
            <a:off x="7520880" y="4333875"/>
            <a:ext cx="400050" cy="457200"/>
          </a:xfrm>
          <a:prstGeom prst="rect">
            <a:avLst/>
          </a:prstGeom>
        </p:spPr>
      </p:pic>
      <p:sp>
        <p:nvSpPr>
          <p:cNvPr id="17" name="Text 0"/>
          <p:cNvSpPr/>
          <p:nvPr/>
        </p:nvSpPr>
        <p:spPr>
          <a:xfrm>
            <a:off x="609600" y="381000"/>
            <a:ext cx="10972800" cy="381000"/>
          </a:xfrm>
          <a:prstGeom prst="rect">
            <a:avLst/>
          </a:prstGeom>
          <a:noFill/>
          <a:ln/>
        </p:spPr>
        <p:txBody>
          <a:bodyPr vert="horz" wrap="square" lIns="0" tIns="0" rIns="0" bIns="0" rtlCol="0" anchor="t"/>
          <a:lstStyle/>
          <a:p>
            <a:pPr marL="0" indent="0">
              <a:lnSpc>
                <a:spcPts val="3000"/>
              </a:lnSpc>
              <a:buNone/>
            </a:pPr>
            <a:r>
              <a:rPr lang="en-US" sz="2700" b="1" dirty="0">
                <a:solidFill>
                  <a:srgbClr val="1F2937"/>
                </a:solidFill>
                <a:latin typeface="ui-sans-serif" pitchFamily="34" charset="0"/>
                <a:ea typeface="ui-sans-serif" pitchFamily="34" charset="-122"/>
                <a:cs typeface="ui-sans-serif" pitchFamily="34" charset="-120"/>
              </a:rPr>
              <a:t>Answer 10: Spot Instances</a:t>
            </a:r>
            <a:endParaRPr lang="en-US" sz="2700" dirty="0"/>
          </a:p>
        </p:txBody>
      </p:sp>
      <p:sp>
        <p:nvSpPr>
          <p:cNvPr id="18" name="Text 1"/>
          <p:cNvSpPr/>
          <p:nvPr/>
        </p:nvSpPr>
        <p:spPr>
          <a:xfrm>
            <a:off x="762000" y="1485900"/>
            <a:ext cx="305574" cy="304800"/>
          </a:xfrm>
          <a:prstGeom prst="rect">
            <a:avLst/>
          </a:prstGeom>
          <a:noFill/>
          <a:ln/>
        </p:spPr>
        <p:txBody>
          <a:bodyPr vert="horz" wrap="square" lIns="0" tIns="0" rIns="0" bIns="0" rtlCol="0" anchor="t"/>
          <a:lstStyle/>
          <a:p>
            <a:pPr marL="0" indent="0">
              <a:lnSpc>
                <a:spcPts val="2400"/>
              </a:lnSpc>
              <a:buNone/>
            </a:pPr>
            <a:r>
              <a:rPr lang="en-US" sz="1800" b="1" dirty="0">
                <a:solidFill>
                  <a:srgbClr val="15803D"/>
                </a:solidFill>
                <a:latin typeface="ui-sans-serif" pitchFamily="34" charset="0"/>
                <a:ea typeface="ui-sans-serif" pitchFamily="34" charset="-122"/>
                <a:cs typeface="ui-sans-serif" pitchFamily="34" charset="-120"/>
              </a:rPr>
              <a:t>C.</a:t>
            </a:r>
            <a:endParaRPr lang="en-US" sz="1800" dirty="0"/>
          </a:p>
        </p:txBody>
      </p:sp>
      <p:sp>
        <p:nvSpPr>
          <p:cNvPr id="19" name="Text 2"/>
          <p:cNvSpPr/>
          <p:nvPr/>
        </p:nvSpPr>
        <p:spPr>
          <a:xfrm>
            <a:off x="1130945" y="1485900"/>
            <a:ext cx="2020610" cy="304800"/>
          </a:xfrm>
          <a:prstGeom prst="rect">
            <a:avLst/>
          </a:prstGeom>
          <a:noFill/>
          <a:ln/>
        </p:spPr>
        <p:txBody>
          <a:bodyPr vert="horz" wrap="square" lIns="0" tIns="0" rIns="0" bIns="0" rtlCol="0" anchor="t"/>
          <a:lstStyle/>
          <a:p>
            <a:pPr marL="0" indent="0">
              <a:lnSpc>
                <a:spcPts val="2400"/>
              </a:lnSpc>
              <a:buNone/>
            </a:pPr>
            <a:r>
              <a:rPr lang="en-US" sz="1800" dirty="0">
                <a:solidFill>
                  <a:srgbClr val="1F2937"/>
                </a:solidFill>
                <a:latin typeface="ui-sans-serif" pitchFamily="34" charset="0"/>
                <a:ea typeface="ui-sans-serif" pitchFamily="34" charset="-122"/>
                <a:cs typeface="ui-sans-serif" pitchFamily="34" charset="-120"/>
              </a:rPr>
              <a:t>Spot Instances</a:t>
            </a:r>
            <a:endParaRPr lang="en-US" sz="1800" dirty="0"/>
          </a:p>
        </p:txBody>
      </p:sp>
      <p:sp>
        <p:nvSpPr>
          <p:cNvPr id="20" name="Text 3"/>
          <p:cNvSpPr/>
          <p:nvPr/>
        </p:nvSpPr>
        <p:spPr>
          <a:xfrm>
            <a:off x="9972377" y="1504950"/>
            <a:ext cx="2069187" cy="266700"/>
          </a:xfrm>
          <a:prstGeom prst="rect">
            <a:avLst/>
          </a:prstGeom>
          <a:noFill/>
          <a:ln/>
        </p:spPr>
        <p:txBody>
          <a:bodyPr vert="horz" wrap="square" lIns="0" tIns="0" rIns="0" bIns="0" rtlCol="0" anchor="t"/>
          <a:lstStyle/>
          <a:p>
            <a:pPr marL="0" indent="0">
              <a:lnSpc>
                <a:spcPts val="2100"/>
              </a:lnSpc>
              <a:buNone/>
            </a:pPr>
            <a:r>
              <a:rPr lang="en-US" sz="1500" dirty="0">
                <a:solidFill>
                  <a:srgbClr val="15803D"/>
                </a:solidFill>
                <a:latin typeface="ui-sans-serif" pitchFamily="34" charset="0"/>
                <a:ea typeface="ui-sans-serif" pitchFamily="34" charset="-122"/>
                <a:cs typeface="ui-sans-serif" pitchFamily="34" charset="-120"/>
              </a:rPr>
              <a:t>Correct Answer</a:t>
            </a:r>
            <a:endParaRPr lang="en-US" sz="1500" dirty="0"/>
          </a:p>
        </p:txBody>
      </p:sp>
      <p:sp>
        <p:nvSpPr>
          <p:cNvPr id="21" name="Text 4"/>
          <p:cNvSpPr/>
          <p:nvPr/>
        </p:nvSpPr>
        <p:spPr>
          <a:xfrm>
            <a:off x="609600" y="2171700"/>
            <a:ext cx="6492180" cy="304800"/>
          </a:xfrm>
          <a:prstGeom prst="rect">
            <a:avLst/>
          </a:prstGeom>
          <a:noFill/>
          <a:ln/>
        </p:spPr>
        <p:txBody>
          <a:bodyPr vert="horz" wrap="square" lIns="0" tIns="0" rIns="0" bIns="0" rtlCol="0" anchor="t"/>
          <a:lstStyle/>
          <a:p>
            <a:pPr marL="0" indent="0">
              <a:lnSpc>
                <a:spcPts val="2400"/>
              </a:lnSpc>
              <a:buNone/>
            </a:pPr>
            <a:r>
              <a:rPr lang="en-US" sz="1800" b="1" dirty="0">
                <a:solidFill>
                  <a:srgbClr val="374151"/>
                </a:solidFill>
                <a:latin typeface="ui-sans-serif" pitchFamily="34" charset="0"/>
                <a:ea typeface="ui-sans-serif" pitchFamily="34" charset="-122"/>
                <a:cs typeface="ui-sans-serif" pitchFamily="34" charset="-120"/>
              </a:rPr>
              <a:t>Explanation:</a:t>
            </a:r>
            <a:endParaRPr lang="en-US" sz="1800" dirty="0"/>
          </a:p>
        </p:txBody>
      </p:sp>
      <p:sp>
        <p:nvSpPr>
          <p:cNvPr id="22" name="Text 5"/>
          <p:cNvSpPr/>
          <p:nvPr/>
        </p:nvSpPr>
        <p:spPr>
          <a:xfrm>
            <a:off x="762000" y="2628900"/>
            <a:ext cx="6339780" cy="533400"/>
          </a:xfrm>
          <a:prstGeom prst="rect">
            <a:avLst/>
          </a:prstGeom>
          <a:noFill/>
          <a:ln/>
        </p:spPr>
        <p:txBody>
          <a:bodyPr vert="horz" wrap="square" lIns="0" tIns="0" rIns="0" bIns="0" rtlCol="0" anchor="t"/>
          <a:lstStyle/>
          <a:p>
            <a:pPr marL="0" indent="0">
              <a:lnSpc>
                <a:spcPts val="2100"/>
              </a:lnSpc>
              <a:buNone/>
            </a:pPr>
            <a:r>
              <a:rPr lang="en-US" sz="1500" dirty="0">
                <a:solidFill>
                  <a:srgbClr val="374151"/>
                </a:solidFill>
                <a:latin typeface="ui-sans-serif" pitchFamily="34" charset="0"/>
                <a:ea typeface="ui-sans-serif" pitchFamily="34" charset="-122"/>
                <a:cs typeface="ui-sans-serif" pitchFamily="34" charset="-120"/>
              </a:rPr>
              <a:t>Spot Instances offer the largest discount (up to 90%) compared to On-Demand prices.</a:t>
            </a:r>
            <a:endParaRPr lang="en-US" sz="1500" dirty="0"/>
          </a:p>
        </p:txBody>
      </p:sp>
      <p:sp>
        <p:nvSpPr>
          <p:cNvPr id="23" name="Text 6"/>
          <p:cNvSpPr/>
          <p:nvPr/>
        </p:nvSpPr>
        <p:spPr>
          <a:xfrm>
            <a:off x="762000" y="3352800"/>
            <a:ext cx="6339780" cy="533400"/>
          </a:xfrm>
          <a:prstGeom prst="rect">
            <a:avLst/>
          </a:prstGeom>
          <a:noFill/>
          <a:ln/>
        </p:spPr>
        <p:txBody>
          <a:bodyPr vert="horz" wrap="square" lIns="0" tIns="0" rIns="0" bIns="0" rtlCol="0" anchor="t"/>
          <a:lstStyle/>
          <a:p>
            <a:pPr marL="0" indent="0">
              <a:lnSpc>
                <a:spcPts val="2100"/>
              </a:lnSpc>
              <a:buNone/>
            </a:pPr>
            <a:r>
              <a:rPr lang="en-US" sz="1500" dirty="0">
                <a:solidFill>
                  <a:srgbClr val="374151"/>
                </a:solidFill>
                <a:latin typeface="ui-sans-serif" pitchFamily="34" charset="0"/>
                <a:ea typeface="ui-sans-serif" pitchFamily="34" charset="-122"/>
                <a:cs typeface="ui-sans-serif" pitchFamily="34" charset="-120"/>
              </a:rPr>
              <a:t>However, they can be interrupted by AWS with a two-minute notification if capacity is needed elsewhere.</a:t>
            </a:r>
            <a:endParaRPr lang="en-US" sz="1500" dirty="0"/>
          </a:p>
        </p:txBody>
      </p:sp>
      <p:sp>
        <p:nvSpPr>
          <p:cNvPr id="24" name="Text 7"/>
          <p:cNvSpPr/>
          <p:nvPr/>
        </p:nvSpPr>
        <p:spPr>
          <a:xfrm>
            <a:off x="762000" y="4076700"/>
            <a:ext cx="6339780" cy="533400"/>
          </a:xfrm>
          <a:prstGeom prst="rect">
            <a:avLst/>
          </a:prstGeom>
          <a:noFill/>
          <a:ln/>
        </p:spPr>
        <p:txBody>
          <a:bodyPr vert="horz" wrap="square" lIns="0" tIns="0" rIns="0" bIns="0" rtlCol="0" anchor="t"/>
          <a:lstStyle/>
          <a:p>
            <a:pPr marL="0" indent="0">
              <a:lnSpc>
                <a:spcPts val="2100"/>
              </a:lnSpc>
              <a:buNone/>
            </a:pPr>
            <a:r>
              <a:rPr lang="en-US" sz="1500" dirty="0">
                <a:solidFill>
                  <a:srgbClr val="374151"/>
                </a:solidFill>
                <a:latin typeface="ui-sans-serif" pitchFamily="34" charset="0"/>
                <a:ea typeface="ui-sans-serif" pitchFamily="34" charset="-122"/>
                <a:cs typeface="ui-sans-serif" pitchFamily="34" charset="-120"/>
              </a:rPr>
              <a:t>They are suitable for fault-tolerant, flexible workloads that can handle interruptions.</a:t>
            </a:r>
            <a:endParaRPr lang="en-US" sz="1500" dirty="0"/>
          </a:p>
        </p:txBody>
      </p:sp>
      <p:sp>
        <p:nvSpPr>
          <p:cNvPr id="25" name="Text 8"/>
          <p:cNvSpPr/>
          <p:nvPr/>
        </p:nvSpPr>
        <p:spPr>
          <a:xfrm>
            <a:off x="7520880" y="2381250"/>
            <a:ext cx="2383155" cy="266700"/>
          </a:xfrm>
          <a:prstGeom prst="rect">
            <a:avLst/>
          </a:prstGeom>
          <a:noFill/>
          <a:ln/>
        </p:spPr>
        <p:txBody>
          <a:bodyPr vert="horz" wrap="square" lIns="0" tIns="0" rIns="0" bIns="0" rtlCol="0" anchor="t"/>
          <a:lstStyle/>
          <a:p>
            <a:pPr marL="0" indent="0">
              <a:lnSpc>
                <a:spcPts val="2100"/>
              </a:lnSpc>
              <a:buNone/>
            </a:pPr>
            <a:r>
              <a:rPr lang="en-US" sz="1500" b="1" dirty="0">
                <a:solidFill>
                  <a:srgbClr val="374151"/>
                </a:solidFill>
                <a:latin typeface="ui-sans-serif" pitchFamily="34" charset="0"/>
                <a:ea typeface="ui-sans-serif" pitchFamily="34" charset="-122"/>
                <a:cs typeface="ui-sans-serif" pitchFamily="34" charset="-120"/>
              </a:rPr>
              <a:t>Discount Potential</a:t>
            </a:r>
            <a:endParaRPr lang="en-US" sz="1500" dirty="0"/>
          </a:p>
        </p:txBody>
      </p:sp>
      <p:sp>
        <p:nvSpPr>
          <p:cNvPr id="26" name="Text 9"/>
          <p:cNvSpPr/>
          <p:nvPr/>
        </p:nvSpPr>
        <p:spPr>
          <a:xfrm>
            <a:off x="10069711" y="2362200"/>
            <a:ext cx="1586448" cy="304800"/>
          </a:xfrm>
          <a:prstGeom prst="rect">
            <a:avLst/>
          </a:prstGeom>
          <a:noFill/>
          <a:ln/>
        </p:spPr>
        <p:txBody>
          <a:bodyPr vert="horz" wrap="square" lIns="0" tIns="0" rIns="0" bIns="0" rtlCol="0" anchor="t"/>
          <a:lstStyle/>
          <a:p>
            <a:pPr marL="0" indent="0">
              <a:lnSpc>
                <a:spcPts val="2400"/>
              </a:lnSpc>
              <a:buNone/>
            </a:pPr>
            <a:r>
              <a:rPr lang="en-US" sz="1800" b="1" dirty="0">
                <a:solidFill>
                  <a:srgbClr val="2563EB"/>
                </a:solidFill>
                <a:latin typeface="ui-sans-serif" pitchFamily="34" charset="0"/>
                <a:ea typeface="ui-sans-serif" pitchFamily="34" charset="-122"/>
                <a:cs typeface="ui-sans-serif" pitchFamily="34" charset="-120"/>
              </a:rPr>
              <a:t>Up to 90%</a:t>
            </a:r>
            <a:endParaRPr lang="en-US" sz="1800" dirty="0"/>
          </a:p>
        </p:txBody>
      </p:sp>
      <p:sp>
        <p:nvSpPr>
          <p:cNvPr id="27" name="Text 10"/>
          <p:cNvSpPr/>
          <p:nvPr/>
        </p:nvSpPr>
        <p:spPr>
          <a:xfrm>
            <a:off x="7520880" y="3009900"/>
            <a:ext cx="1404997" cy="190500"/>
          </a:xfrm>
          <a:prstGeom prst="rect">
            <a:avLst/>
          </a:prstGeom>
          <a:noFill/>
          <a:ln/>
        </p:spPr>
        <p:txBody>
          <a:bodyPr vert="horz" wrap="square" lIns="0" tIns="0" rIns="0" bIns="0" rtlCol="0" anchor="t"/>
          <a:lstStyle/>
          <a:p>
            <a:pPr marL="0" indent="0">
              <a:lnSpc>
                <a:spcPts val="1500"/>
              </a:lnSpc>
              <a:buNone/>
            </a:pPr>
            <a:r>
              <a:rPr lang="en-US" sz="1050" dirty="0">
                <a:solidFill>
                  <a:srgbClr val="4B5563"/>
                </a:solidFill>
                <a:latin typeface="ui-sans-serif" pitchFamily="34" charset="0"/>
                <a:ea typeface="ui-sans-serif" pitchFamily="34" charset="-122"/>
                <a:cs typeface="ui-sans-serif" pitchFamily="34" charset="-120"/>
              </a:rPr>
              <a:t>On-Demand Price</a:t>
            </a:r>
            <a:endParaRPr lang="en-US" sz="1050" dirty="0"/>
          </a:p>
        </p:txBody>
      </p:sp>
      <p:sp>
        <p:nvSpPr>
          <p:cNvPr id="28" name="Text 11"/>
          <p:cNvSpPr/>
          <p:nvPr/>
        </p:nvSpPr>
        <p:spPr>
          <a:xfrm>
            <a:off x="10720834" y="3009900"/>
            <a:ext cx="805101" cy="190500"/>
          </a:xfrm>
          <a:prstGeom prst="rect">
            <a:avLst/>
          </a:prstGeom>
          <a:noFill/>
          <a:ln/>
        </p:spPr>
        <p:txBody>
          <a:bodyPr vert="horz" wrap="square" lIns="0" tIns="0" rIns="0" bIns="0" rtlCol="0" anchor="t"/>
          <a:lstStyle/>
          <a:p>
            <a:pPr marL="0" indent="0">
              <a:lnSpc>
                <a:spcPts val="1500"/>
              </a:lnSpc>
              <a:buNone/>
            </a:pPr>
            <a:r>
              <a:rPr lang="en-US" sz="1050" dirty="0">
                <a:solidFill>
                  <a:srgbClr val="4B5563"/>
                </a:solidFill>
                <a:latin typeface="ui-sans-serif" pitchFamily="34" charset="0"/>
                <a:ea typeface="ui-sans-serif" pitchFamily="34" charset="-122"/>
                <a:cs typeface="ui-sans-serif" pitchFamily="34" charset="-120"/>
              </a:rPr>
              <a:t>Spot Price</a:t>
            </a:r>
            <a:endParaRPr lang="en-US" sz="1050" dirty="0"/>
          </a:p>
        </p:txBody>
      </p:sp>
      <p:sp>
        <p:nvSpPr>
          <p:cNvPr id="29" name="Text 12"/>
          <p:cNvSpPr/>
          <p:nvPr/>
        </p:nvSpPr>
        <p:spPr>
          <a:xfrm>
            <a:off x="7520880" y="3905250"/>
            <a:ext cx="2477631" cy="266700"/>
          </a:xfrm>
          <a:prstGeom prst="rect">
            <a:avLst/>
          </a:prstGeom>
          <a:noFill/>
          <a:ln/>
        </p:spPr>
        <p:txBody>
          <a:bodyPr vert="horz" wrap="square" lIns="0" tIns="0" rIns="0" bIns="0" rtlCol="0" anchor="t"/>
          <a:lstStyle/>
          <a:p>
            <a:pPr marL="0" indent="0">
              <a:lnSpc>
                <a:spcPts val="2100"/>
              </a:lnSpc>
              <a:buNone/>
            </a:pPr>
            <a:r>
              <a:rPr lang="en-US" sz="1500" b="1" dirty="0">
                <a:solidFill>
                  <a:srgbClr val="374151"/>
                </a:solidFill>
                <a:latin typeface="ui-sans-serif" pitchFamily="34" charset="0"/>
                <a:ea typeface="ui-sans-serif" pitchFamily="34" charset="-122"/>
                <a:cs typeface="ui-sans-serif" pitchFamily="34" charset="-120"/>
              </a:rPr>
              <a:t>Interruption Notice</a:t>
            </a:r>
            <a:endParaRPr lang="en-US" sz="1500" dirty="0"/>
          </a:p>
        </p:txBody>
      </p:sp>
      <p:sp>
        <p:nvSpPr>
          <p:cNvPr id="30" name="Text 13"/>
          <p:cNvSpPr/>
          <p:nvPr/>
        </p:nvSpPr>
        <p:spPr>
          <a:xfrm>
            <a:off x="10673804" y="3886200"/>
            <a:ext cx="861536" cy="304800"/>
          </a:xfrm>
          <a:prstGeom prst="rect">
            <a:avLst/>
          </a:prstGeom>
          <a:noFill/>
          <a:ln/>
        </p:spPr>
        <p:txBody>
          <a:bodyPr vert="horz" wrap="square" lIns="0" tIns="0" rIns="0" bIns="0" rtlCol="0" anchor="t"/>
          <a:lstStyle/>
          <a:p>
            <a:pPr marL="0" indent="0">
              <a:lnSpc>
                <a:spcPts val="2400"/>
              </a:lnSpc>
              <a:buNone/>
            </a:pPr>
            <a:r>
              <a:rPr lang="en-US" sz="1800" b="1" dirty="0">
                <a:solidFill>
                  <a:srgbClr val="F97316"/>
                </a:solidFill>
                <a:latin typeface="ui-sans-serif" pitchFamily="34" charset="0"/>
                <a:ea typeface="ui-sans-serif" pitchFamily="34" charset="-122"/>
                <a:cs typeface="ui-sans-serif" pitchFamily="34" charset="-120"/>
              </a:rPr>
              <a:t>2 min</a:t>
            </a:r>
            <a:endParaRPr lang="en-US" sz="1800" dirty="0"/>
          </a:p>
        </p:txBody>
      </p:sp>
      <p:sp>
        <p:nvSpPr>
          <p:cNvPr id="31" name="Text 14"/>
          <p:cNvSpPr/>
          <p:nvPr/>
        </p:nvSpPr>
        <p:spPr>
          <a:xfrm>
            <a:off x="8073330" y="4305300"/>
            <a:ext cx="3318421" cy="533400"/>
          </a:xfrm>
          <a:prstGeom prst="rect">
            <a:avLst/>
          </a:prstGeom>
          <a:noFill/>
          <a:ln/>
        </p:spPr>
        <p:txBody>
          <a:bodyPr vert="horz" wrap="square" lIns="0" tIns="0" rIns="0" bIns="0" rtlCol="0" anchor="t"/>
          <a:lstStyle/>
          <a:p>
            <a:pPr marL="0" indent="0">
              <a:lnSpc>
                <a:spcPts val="2100"/>
              </a:lnSpc>
              <a:buNone/>
            </a:pPr>
            <a:r>
              <a:rPr lang="en-US" sz="1350" dirty="0">
                <a:solidFill>
                  <a:srgbClr val="374151"/>
                </a:solidFill>
                <a:latin typeface="ui-sans-serif" pitchFamily="34" charset="0"/>
                <a:ea typeface="ui-sans-serif" pitchFamily="34" charset="-122"/>
                <a:cs typeface="ui-sans-serif" pitchFamily="34" charset="-120"/>
              </a:rPr>
              <a:t>AWS will notify you with a two-minute warning before reclaiming capacity.</a:t>
            </a:r>
            <a:endParaRPr lang="en-US" sz="1350"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pic>
        <p:nvPicPr>
          <p:cNvPr id="3" name="Image 1" descr="preencoded.png"/>
          <p:cNvPicPr>
            <a:picLocks noChangeAspect="1"/>
          </p:cNvPicPr>
          <p:nvPr/>
        </p:nvPicPr>
        <p:blipFill>
          <a:blip r:embed="rId4"/>
          <a:stretch>
            <a:fillRect/>
          </a:stretch>
        </p:blipFill>
        <p:spPr>
          <a:xfrm>
            <a:off x="609600" y="685800"/>
            <a:ext cx="1524000" cy="1266825"/>
          </a:xfrm>
          <a:prstGeom prst="rect">
            <a:avLst/>
          </a:prstGeom>
        </p:spPr>
      </p:pic>
      <p:pic>
        <p:nvPicPr>
          <p:cNvPr id="4" name="Image 2" descr="preencoded.png"/>
          <p:cNvPicPr>
            <a:picLocks noChangeAspect="1"/>
          </p:cNvPicPr>
          <p:nvPr/>
        </p:nvPicPr>
        <p:blipFill>
          <a:blip r:embed="rId5"/>
          <a:stretch>
            <a:fillRect/>
          </a:stretch>
        </p:blipFill>
        <p:spPr>
          <a:xfrm>
            <a:off x="9753600" y="4114800"/>
            <a:ext cx="857250" cy="704850"/>
          </a:xfrm>
          <a:prstGeom prst="rect">
            <a:avLst/>
          </a:prstGeom>
        </p:spPr>
      </p:pic>
      <p:pic>
        <p:nvPicPr>
          <p:cNvPr id="5" name="Image 3" descr="preencoded.png"/>
          <p:cNvPicPr>
            <a:picLocks noChangeAspect="1"/>
          </p:cNvPicPr>
          <p:nvPr/>
        </p:nvPicPr>
        <p:blipFill>
          <a:blip r:embed="rId6"/>
          <a:stretch>
            <a:fillRect/>
          </a:stretch>
        </p:blipFill>
        <p:spPr>
          <a:xfrm>
            <a:off x="609600" y="838200"/>
            <a:ext cx="762000" cy="38100"/>
          </a:xfrm>
          <a:prstGeom prst="rect">
            <a:avLst/>
          </a:prstGeom>
        </p:spPr>
      </p:pic>
      <p:pic>
        <p:nvPicPr>
          <p:cNvPr id="6" name="Image 4" descr="preencoded.png"/>
          <p:cNvPicPr>
            <a:picLocks noChangeAspect="1"/>
          </p:cNvPicPr>
          <p:nvPr/>
        </p:nvPicPr>
        <p:blipFill>
          <a:blip r:embed="rId7"/>
          <a:stretch>
            <a:fillRect/>
          </a:stretch>
        </p:blipFill>
        <p:spPr>
          <a:xfrm>
            <a:off x="609600" y="2247900"/>
            <a:ext cx="5372100" cy="685800"/>
          </a:xfrm>
          <a:prstGeom prst="rect">
            <a:avLst/>
          </a:prstGeom>
        </p:spPr>
      </p:pic>
      <p:pic>
        <p:nvPicPr>
          <p:cNvPr id="7" name="Image 5" descr="preencoded.png"/>
          <p:cNvPicPr>
            <a:picLocks noChangeAspect="1"/>
          </p:cNvPicPr>
          <p:nvPr/>
        </p:nvPicPr>
        <p:blipFill>
          <a:blip r:embed="rId8"/>
          <a:stretch>
            <a:fillRect/>
          </a:stretch>
        </p:blipFill>
        <p:spPr>
          <a:xfrm>
            <a:off x="762000" y="2400300"/>
            <a:ext cx="381000" cy="381000"/>
          </a:xfrm>
          <a:prstGeom prst="rect">
            <a:avLst/>
          </a:prstGeom>
        </p:spPr>
      </p:pic>
      <p:pic>
        <p:nvPicPr>
          <p:cNvPr id="8" name="Image 6" descr="preencoded.png"/>
          <p:cNvPicPr>
            <a:picLocks noChangeAspect="1"/>
          </p:cNvPicPr>
          <p:nvPr/>
        </p:nvPicPr>
        <p:blipFill>
          <a:blip r:embed="rId9"/>
          <a:stretch>
            <a:fillRect/>
          </a:stretch>
        </p:blipFill>
        <p:spPr>
          <a:xfrm>
            <a:off x="5543550" y="2409825"/>
            <a:ext cx="285750" cy="285750"/>
          </a:xfrm>
          <a:prstGeom prst="rect">
            <a:avLst/>
          </a:prstGeom>
        </p:spPr>
      </p:pic>
      <p:pic>
        <p:nvPicPr>
          <p:cNvPr id="9" name="Image 7" descr="preencoded.png"/>
          <p:cNvPicPr>
            <a:picLocks noChangeAspect="1"/>
          </p:cNvPicPr>
          <p:nvPr/>
        </p:nvPicPr>
        <p:blipFill>
          <a:blip r:embed="rId7"/>
          <a:stretch>
            <a:fillRect/>
          </a:stretch>
        </p:blipFill>
        <p:spPr>
          <a:xfrm>
            <a:off x="6210300" y="2247900"/>
            <a:ext cx="5372100" cy="685800"/>
          </a:xfrm>
          <a:prstGeom prst="rect">
            <a:avLst/>
          </a:prstGeom>
        </p:spPr>
      </p:pic>
      <p:pic>
        <p:nvPicPr>
          <p:cNvPr id="10" name="Image 8" descr="preencoded.png"/>
          <p:cNvPicPr>
            <a:picLocks noChangeAspect="1"/>
          </p:cNvPicPr>
          <p:nvPr/>
        </p:nvPicPr>
        <p:blipFill>
          <a:blip r:embed="rId10"/>
          <a:stretch>
            <a:fillRect/>
          </a:stretch>
        </p:blipFill>
        <p:spPr>
          <a:xfrm>
            <a:off x="6362700" y="2400300"/>
            <a:ext cx="381000" cy="381000"/>
          </a:xfrm>
          <a:prstGeom prst="rect">
            <a:avLst/>
          </a:prstGeom>
        </p:spPr>
      </p:pic>
      <p:pic>
        <p:nvPicPr>
          <p:cNvPr id="11" name="Image 9" descr="preencoded.png"/>
          <p:cNvPicPr>
            <a:picLocks noChangeAspect="1"/>
          </p:cNvPicPr>
          <p:nvPr/>
        </p:nvPicPr>
        <p:blipFill>
          <a:blip r:embed="rId11"/>
          <a:stretch>
            <a:fillRect/>
          </a:stretch>
        </p:blipFill>
        <p:spPr>
          <a:xfrm>
            <a:off x="11182350" y="2409825"/>
            <a:ext cx="247650" cy="285750"/>
          </a:xfrm>
          <a:prstGeom prst="rect">
            <a:avLst/>
          </a:prstGeom>
        </p:spPr>
      </p:pic>
      <p:pic>
        <p:nvPicPr>
          <p:cNvPr id="12" name="Image 10" descr="preencoded.png"/>
          <p:cNvPicPr>
            <a:picLocks noChangeAspect="1"/>
          </p:cNvPicPr>
          <p:nvPr/>
        </p:nvPicPr>
        <p:blipFill>
          <a:blip r:embed="rId12"/>
          <a:stretch>
            <a:fillRect/>
          </a:stretch>
        </p:blipFill>
        <p:spPr>
          <a:xfrm>
            <a:off x="609600" y="3162300"/>
            <a:ext cx="5372100" cy="685800"/>
          </a:xfrm>
          <a:prstGeom prst="rect">
            <a:avLst/>
          </a:prstGeom>
        </p:spPr>
      </p:pic>
      <p:pic>
        <p:nvPicPr>
          <p:cNvPr id="13" name="Image 11" descr="preencoded.png"/>
          <p:cNvPicPr>
            <a:picLocks noChangeAspect="1"/>
          </p:cNvPicPr>
          <p:nvPr/>
        </p:nvPicPr>
        <p:blipFill>
          <a:blip r:embed="rId13"/>
          <a:stretch>
            <a:fillRect/>
          </a:stretch>
        </p:blipFill>
        <p:spPr>
          <a:xfrm>
            <a:off x="762000" y="3314700"/>
            <a:ext cx="381000" cy="381000"/>
          </a:xfrm>
          <a:prstGeom prst="rect">
            <a:avLst/>
          </a:prstGeom>
        </p:spPr>
      </p:pic>
      <p:pic>
        <p:nvPicPr>
          <p:cNvPr id="14" name="Image 12" descr="preencoded.png"/>
          <p:cNvPicPr>
            <a:picLocks noChangeAspect="1"/>
          </p:cNvPicPr>
          <p:nvPr/>
        </p:nvPicPr>
        <p:blipFill>
          <a:blip r:embed="rId14"/>
          <a:stretch>
            <a:fillRect/>
          </a:stretch>
        </p:blipFill>
        <p:spPr>
          <a:xfrm>
            <a:off x="5610225" y="3324225"/>
            <a:ext cx="219075" cy="285750"/>
          </a:xfrm>
          <a:prstGeom prst="rect">
            <a:avLst/>
          </a:prstGeom>
        </p:spPr>
      </p:pic>
      <p:pic>
        <p:nvPicPr>
          <p:cNvPr id="15" name="Image 13" descr="preencoded.png"/>
          <p:cNvPicPr>
            <a:picLocks noChangeAspect="1"/>
          </p:cNvPicPr>
          <p:nvPr/>
        </p:nvPicPr>
        <p:blipFill>
          <a:blip r:embed="rId12"/>
          <a:stretch>
            <a:fillRect/>
          </a:stretch>
        </p:blipFill>
        <p:spPr>
          <a:xfrm>
            <a:off x="6210300" y="3162300"/>
            <a:ext cx="5372100" cy="685800"/>
          </a:xfrm>
          <a:prstGeom prst="rect">
            <a:avLst/>
          </a:prstGeom>
        </p:spPr>
      </p:pic>
      <p:pic>
        <p:nvPicPr>
          <p:cNvPr id="16" name="Image 14" descr="preencoded.png"/>
          <p:cNvPicPr>
            <a:picLocks noChangeAspect="1"/>
          </p:cNvPicPr>
          <p:nvPr/>
        </p:nvPicPr>
        <p:blipFill>
          <a:blip r:embed="rId15"/>
          <a:stretch>
            <a:fillRect/>
          </a:stretch>
        </p:blipFill>
        <p:spPr>
          <a:xfrm>
            <a:off x="6362700" y="3314700"/>
            <a:ext cx="381000" cy="381000"/>
          </a:xfrm>
          <a:prstGeom prst="rect">
            <a:avLst/>
          </a:prstGeom>
        </p:spPr>
      </p:pic>
      <p:pic>
        <p:nvPicPr>
          <p:cNvPr id="17" name="Image 15" descr="preencoded.png"/>
          <p:cNvPicPr>
            <a:picLocks noChangeAspect="1"/>
          </p:cNvPicPr>
          <p:nvPr/>
        </p:nvPicPr>
        <p:blipFill>
          <a:blip r:embed="rId16"/>
          <a:stretch>
            <a:fillRect/>
          </a:stretch>
        </p:blipFill>
        <p:spPr>
          <a:xfrm>
            <a:off x="11144250" y="3324225"/>
            <a:ext cx="285750" cy="285750"/>
          </a:xfrm>
          <a:prstGeom prst="rect">
            <a:avLst/>
          </a:prstGeom>
        </p:spPr>
      </p:pic>
      <p:sp>
        <p:nvSpPr>
          <p:cNvPr id="19" name="Text 0"/>
          <p:cNvSpPr/>
          <p:nvPr/>
        </p:nvSpPr>
        <p:spPr>
          <a:xfrm>
            <a:off x="609600" y="381000"/>
            <a:ext cx="13167360" cy="381000"/>
          </a:xfrm>
          <a:prstGeom prst="rect">
            <a:avLst/>
          </a:prstGeom>
          <a:noFill/>
          <a:ln/>
        </p:spPr>
        <p:txBody>
          <a:bodyPr vert="horz" wrap="square" lIns="0" tIns="0" rIns="0" bIns="0" rtlCol="0" anchor="t"/>
          <a:lstStyle/>
          <a:p>
            <a:pPr marL="0" indent="0">
              <a:lnSpc>
                <a:spcPts val="3000"/>
              </a:lnSpc>
              <a:buNone/>
            </a:pPr>
            <a:r>
              <a:rPr lang="en-US" sz="2700" b="1" dirty="0">
                <a:solidFill>
                  <a:srgbClr val="1F2937"/>
                </a:solidFill>
                <a:latin typeface="ui-sans-serif" pitchFamily="34" charset="0"/>
                <a:ea typeface="ui-sans-serif" pitchFamily="34" charset="-122"/>
                <a:cs typeface="ui-sans-serif" pitchFamily="34" charset="-120"/>
              </a:rPr>
              <a:t>Question 11: Reserved Instances</a:t>
            </a:r>
            <a:endParaRPr lang="en-US" sz="2700" dirty="0"/>
          </a:p>
        </p:txBody>
      </p:sp>
      <p:sp>
        <p:nvSpPr>
          <p:cNvPr id="20" name="Text 1"/>
          <p:cNvSpPr/>
          <p:nvPr/>
        </p:nvSpPr>
        <p:spPr>
          <a:xfrm>
            <a:off x="609600" y="1333500"/>
            <a:ext cx="10972800" cy="609600"/>
          </a:xfrm>
          <a:prstGeom prst="rect">
            <a:avLst/>
          </a:prstGeom>
          <a:noFill/>
          <a:ln/>
        </p:spPr>
        <p:txBody>
          <a:bodyPr vert="horz" wrap="square" lIns="0" tIns="0" rIns="0" bIns="0" rtlCol="0" anchor="t"/>
          <a:lstStyle/>
          <a:p>
            <a:pPr marL="0" indent="0">
              <a:lnSpc>
                <a:spcPts val="2400"/>
              </a:lnSpc>
              <a:buNone/>
            </a:pPr>
            <a:r>
              <a:rPr lang="en-US" sz="1800" b="1" dirty="0">
                <a:solidFill>
                  <a:srgbClr val="374151"/>
                </a:solidFill>
                <a:latin typeface="ui-sans-serif" pitchFamily="34" charset="0"/>
                <a:ea typeface="ui-sans-serif" pitchFamily="34" charset="-122"/>
                <a:cs typeface="ui-sans-serif" pitchFamily="34" charset="-120"/>
              </a:rPr>
              <a:t>For applications with steady-state, predictable usage requiring long-term commitment for cost savings, which option is most suitable?</a:t>
            </a:r>
            <a:endParaRPr lang="en-US" sz="1800" dirty="0"/>
          </a:p>
        </p:txBody>
      </p:sp>
      <p:sp>
        <p:nvSpPr>
          <p:cNvPr id="21" name="Text 2"/>
          <p:cNvSpPr/>
          <p:nvPr/>
        </p:nvSpPr>
        <p:spPr>
          <a:xfrm>
            <a:off x="893415" y="2400300"/>
            <a:ext cx="381000" cy="381000"/>
          </a:xfrm>
          <a:prstGeom prst="rect">
            <a:avLst/>
          </a:prstGeom>
          <a:noFill/>
          <a:ln/>
        </p:spPr>
        <p:txBody>
          <a:bodyPr vert="horz" wrap="square" lIns="0" tIns="0" rIns="0" bIns="0" rtlCol="0" anchor="t"/>
          <a:lstStyle/>
          <a:p>
            <a:pPr marL="0" indent="0">
              <a:lnSpc>
                <a:spcPts val="1800"/>
              </a:lnSpc>
              <a:buNone/>
            </a:pPr>
            <a:r>
              <a:rPr lang="en-US" sz="1200" b="1" dirty="0">
                <a:solidFill>
                  <a:srgbClr val="374151"/>
                </a:solidFill>
                <a:latin typeface="ui-sans-serif" pitchFamily="34" charset="0"/>
                <a:ea typeface="ui-sans-serif" pitchFamily="34" charset="-122"/>
                <a:cs typeface="ui-sans-serif" pitchFamily="34" charset="-120"/>
              </a:rPr>
              <a:t>A</a:t>
            </a:r>
            <a:endParaRPr lang="en-US" sz="1200" dirty="0"/>
          </a:p>
        </p:txBody>
      </p:sp>
      <p:sp>
        <p:nvSpPr>
          <p:cNvPr id="22" name="Text 3"/>
          <p:cNvSpPr/>
          <p:nvPr/>
        </p:nvSpPr>
        <p:spPr>
          <a:xfrm>
            <a:off x="1295400" y="2400300"/>
            <a:ext cx="4095750" cy="266700"/>
          </a:xfrm>
          <a:prstGeom prst="rect">
            <a:avLst/>
          </a:prstGeom>
          <a:noFill/>
          <a:ln/>
        </p:spPr>
        <p:txBody>
          <a:bodyPr vert="horz" wrap="square" lIns="0" tIns="0" rIns="0" bIns="0" rtlCol="0" anchor="t"/>
          <a:lstStyle/>
          <a:p>
            <a:pPr marL="0" indent="0">
              <a:lnSpc>
                <a:spcPts val="2100"/>
              </a:lnSpc>
              <a:buNone/>
            </a:pPr>
            <a:r>
              <a:rPr lang="en-US" sz="1350" dirty="0">
                <a:solidFill>
                  <a:srgbClr val="374151"/>
                </a:solidFill>
                <a:latin typeface="ui-sans-serif" pitchFamily="34" charset="0"/>
                <a:ea typeface="ui-sans-serif" pitchFamily="34" charset="-122"/>
                <a:cs typeface="ui-sans-serif" pitchFamily="34" charset="-120"/>
              </a:rPr>
              <a:t>On-Demand</a:t>
            </a:r>
            <a:endParaRPr lang="en-US" sz="1350" dirty="0"/>
          </a:p>
        </p:txBody>
      </p:sp>
      <p:sp>
        <p:nvSpPr>
          <p:cNvPr id="23" name="Text 4"/>
          <p:cNvSpPr/>
          <p:nvPr/>
        </p:nvSpPr>
        <p:spPr>
          <a:xfrm>
            <a:off x="6495008" y="2400300"/>
            <a:ext cx="381000" cy="381000"/>
          </a:xfrm>
          <a:prstGeom prst="rect">
            <a:avLst/>
          </a:prstGeom>
          <a:noFill/>
          <a:ln/>
        </p:spPr>
        <p:txBody>
          <a:bodyPr vert="horz" wrap="square" lIns="0" tIns="0" rIns="0" bIns="0" rtlCol="0" anchor="t"/>
          <a:lstStyle/>
          <a:p>
            <a:pPr marL="0" indent="0">
              <a:lnSpc>
                <a:spcPts val="1800"/>
              </a:lnSpc>
              <a:buNone/>
            </a:pPr>
            <a:r>
              <a:rPr lang="en-US" sz="1200" b="1" dirty="0">
                <a:solidFill>
                  <a:srgbClr val="374151"/>
                </a:solidFill>
                <a:latin typeface="ui-sans-serif" pitchFamily="34" charset="0"/>
                <a:ea typeface="ui-sans-serif" pitchFamily="34" charset="-122"/>
                <a:cs typeface="ui-sans-serif" pitchFamily="34" charset="-120"/>
              </a:rPr>
              <a:t>B</a:t>
            </a:r>
            <a:endParaRPr lang="en-US" sz="1200" dirty="0"/>
          </a:p>
        </p:txBody>
      </p:sp>
      <p:sp>
        <p:nvSpPr>
          <p:cNvPr id="24" name="Text 5"/>
          <p:cNvSpPr/>
          <p:nvPr/>
        </p:nvSpPr>
        <p:spPr>
          <a:xfrm>
            <a:off x="6896100" y="2400300"/>
            <a:ext cx="4133850" cy="266700"/>
          </a:xfrm>
          <a:prstGeom prst="rect">
            <a:avLst/>
          </a:prstGeom>
          <a:noFill/>
          <a:ln/>
        </p:spPr>
        <p:txBody>
          <a:bodyPr vert="horz" wrap="square" lIns="0" tIns="0" rIns="0" bIns="0" rtlCol="0" anchor="t"/>
          <a:lstStyle/>
          <a:p>
            <a:pPr marL="0" indent="0">
              <a:lnSpc>
                <a:spcPts val="2100"/>
              </a:lnSpc>
              <a:buNone/>
            </a:pPr>
            <a:r>
              <a:rPr lang="en-US" sz="1350" dirty="0">
                <a:solidFill>
                  <a:srgbClr val="374151"/>
                </a:solidFill>
                <a:latin typeface="ui-sans-serif" pitchFamily="34" charset="0"/>
                <a:ea typeface="ui-sans-serif" pitchFamily="34" charset="-122"/>
                <a:cs typeface="ui-sans-serif" pitchFamily="34" charset="-120"/>
              </a:rPr>
              <a:t>Reserved Instances</a:t>
            </a:r>
            <a:endParaRPr lang="en-US" sz="1350" dirty="0"/>
          </a:p>
        </p:txBody>
      </p:sp>
      <p:sp>
        <p:nvSpPr>
          <p:cNvPr id="25" name="Text 6"/>
          <p:cNvSpPr/>
          <p:nvPr/>
        </p:nvSpPr>
        <p:spPr>
          <a:xfrm>
            <a:off x="896541" y="3314700"/>
            <a:ext cx="381000" cy="381000"/>
          </a:xfrm>
          <a:prstGeom prst="rect">
            <a:avLst/>
          </a:prstGeom>
          <a:noFill/>
          <a:ln/>
        </p:spPr>
        <p:txBody>
          <a:bodyPr vert="horz" wrap="square" lIns="0" tIns="0" rIns="0" bIns="0" rtlCol="0" anchor="t"/>
          <a:lstStyle/>
          <a:p>
            <a:pPr marL="0" indent="0">
              <a:lnSpc>
                <a:spcPts val="1800"/>
              </a:lnSpc>
              <a:buNone/>
            </a:pPr>
            <a:r>
              <a:rPr lang="en-US" sz="1200" b="1" dirty="0">
                <a:solidFill>
                  <a:srgbClr val="374151"/>
                </a:solidFill>
                <a:latin typeface="ui-sans-serif" pitchFamily="34" charset="0"/>
                <a:ea typeface="ui-sans-serif" pitchFamily="34" charset="-122"/>
                <a:cs typeface="ui-sans-serif" pitchFamily="34" charset="-120"/>
              </a:rPr>
              <a:t>C</a:t>
            </a:r>
            <a:endParaRPr lang="en-US" sz="1200" dirty="0"/>
          </a:p>
        </p:txBody>
      </p:sp>
      <p:sp>
        <p:nvSpPr>
          <p:cNvPr id="26" name="Text 7"/>
          <p:cNvSpPr/>
          <p:nvPr/>
        </p:nvSpPr>
        <p:spPr>
          <a:xfrm>
            <a:off x="1295400" y="3314700"/>
            <a:ext cx="4162425" cy="266700"/>
          </a:xfrm>
          <a:prstGeom prst="rect">
            <a:avLst/>
          </a:prstGeom>
          <a:noFill/>
          <a:ln/>
        </p:spPr>
        <p:txBody>
          <a:bodyPr vert="horz" wrap="square" lIns="0" tIns="0" rIns="0" bIns="0" rtlCol="0" anchor="t"/>
          <a:lstStyle/>
          <a:p>
            <a:pPr marL="0" indent="0">
              <a:lnSpc>
                <a:spcPts val="2100"/>
              </a:lnSpc>
              <a:buNone/>
            </a:pPr>
            <a:r>
              <a:rPr lang="en-US" sz="1350" dirty="0">
                <a:solidFill>
                  <a:srgbClr val="374151"/>
                </a:solidFill>
                <a:latin typeface="ui-sans-serif" pitchFamily="34" charset="0"/>
                <a:ea typeface="ui-sans-serif" pitchFamily="34" charset="-122"/>
                <a:cs typeface="ui-sans-serif" pitchFamily="34" charset="-120"/>
              </a:rPr>
              <a:t>Spot Instances</a:t>
            </a:r>
            <a:endParaRPr lang="en-US" sz="1350" dirty="0"/>
          </a:p>
        </p:txBody>
      </p:sp>
      <p:sp>
        <p:nvSpPr>
          <p:cNvPr id="27" name="Text 8"/>
          <p:cNvSpPr/>
          <p:nvPr/>
        </p:nvSpPr>
        <p:spPr>
          <a:xfrm>
            <a:off x="6489948" y="3314700"/>
            <a:ext cx="381000" cy="381000"/>
          </a:xfrm>
          <a:prstGeom prst="rect">
            <a:avLst/>
          </a:prstGeom>
          <a:noFill/>
          <a:ln/>
        </p:spPr>
        <p:txBody>
          <a:bodyPr vert="horz" wrap="square" lIns="0" tIns="0" rIns="0" bIns="0" rtlCol="0" anchor="t"/>
          <a:lstStyle/>
          <a:p>
            <a:pPr marL="0" indent="0">
              <a:lnSpc>
                <a:spcPts val="1800"/>
              </a:lnSpc>
              <a:buNone/>
            </a:pPr>
            <a:r>
              <a:rPr lang="en-US" sz="1200" b="1" dirty="0">
                <a:solidFill>
                  <a:srgbClr val="374151"/>
                </a:solidFill>
                <a:latin typeface="ui-sans-serif" pitchFamily="34" charset="0"/>
                <a:ea typeface="ui-sans-serif" pitchFamily="34" charset="-122"/>
                <a:cs typeface="ui-sans-serif" pitchFamily="34" charset="-120"/>
              </a:rPr>
              <a:t>D</a:t>
            </a:r>
            <a:endParaRPr lang="en-US" sz="1200" dirty="0"/>
          </a:p>
        </p:txBody>
      </p:sp>
      <p:sp>
        <p:nvSpPr>
          <p:cNvPr id="28" name="Text 9"/>
          <p:cNvSpPr/>
          <p:nvPr/>
        </p:nvSpPr>
        <p:spPr>
          <a:xfrm>
            <a:off x="6896100" y="3314700"/>
            <a:ext cx="4095750" cy="266700"/>
          </a:xfrm>
          <a:prstGeom prst="rect">
            <a:avLst/>
          </a:prstGeom>
          <a:noFill/>
          <a:ln/>
        </p:spPr>
        <p:txBody>
          <a:bodyPr vert="horz" wrap="square" lIns="0" tIns="0" rIns="0" bIns="0" rtlCol="0" anchor="t"/>
          <a:lstStyle/>
          <a:p>
            <a:pPr marL="0" indent="0">
              <a:lnSpc>
                <a:spcPts val="2100"/>
              </a:lnSpc>
              <a:buNone/>
            </a:pPr>
            <a:r>
              <a:rPr lang="en-US" sz="1350" dirty="0">
                <a:solidFill>
                  <a:srgbClr val="374151"/>
                </a:solidFill>
                <a:latin typeface="ui-sans-serif" pitchFamily="34" charset="0"/>
                <a:ea typeface="ui-sans-serif" pitchFamily="34" charset="-122"/>
                <a:cs typeface="ui-sans-serif" pitchFamily="34" charset="-120"/>
              </a:rPr>
              <a:t>Savings Plans</a:t>
            </a:r>
            <a:endParaRPr lang="en-US" sz="1350"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pic>
        <p:nvPicPr>
          <p:cNvPr id="3" name="Image 1" descr="preencoded.png"/>
          <p:cNvPicPr>
            <a:picLocks noChangeAspect="1"/>
          </p:cNvPicPr>
          <p:nvPr/>
        </p:nvPicPr>
        <p:blipFill>
          <a:blip r:embed="rId4"/>
          <a:stretch>
            <a:fillRect/>
          </a:stretch>
        </p:blipFill>
        <p:spPr>
          <a:xfrm>
            <a:off x="609600" y="685800"/>
            <a:ext cx="1524000" cy="1266825"/>
          </a:xfrm>
          <a:prstGeom prst="rect">
            <a:avLst/>
          </a:prstGeom>
        </p:spPr>
      </p:pic>
      <p:pic>
        <p:nvPicPr>
          <p:cNvPr id="4" name="Image 2" descr="preencoded.png"/>
          <p:cNvPicPr>
            <a:picLocks noChangeAspect="1"/>
          </p:cNvPicPr>
          <p:nvPr/>
        </p:nvPicPr>
        <p:blipFill>
          <a:blip r:embed="rId5"/>
          <a:stretch>
            <a:fillRect/>
          </a:stretch>
        </p:blipFill>
        <p:spPr>
          <a:xfrm>
            <a:off x="9753600" y="4114800"/>
            <a:ext cx="857250" cy="704850"/>
          </a:xfrm>
          <a:prstGeom prst="rect">
            <a:avLst/>
          </a:prstGeom>
        </p:spPr>
      </p:pic>
      <p:pic>
        <p:nvPicPr>
          <p:cNvPr id="5" name="Image 3" descr="preencoded.png"/>
          <p:cNvPicPr>
            <a:picLocks noChangeAspect="1"/>
          </p:cNvPicPr>
          <p:nvPr/>
        </p:nvPicPr>
        <p:blipFill>
          <a:blip r:embed="rId6"/>
          <a:stretch>
            <a:fillRect/>
          </a:stretch>
        </p:blipFill>
        <p:spPr>
          <a:xfrm>
            <a:off x="609600" y="838200"/>
            <a:ext cx="762000" cy="38100"/>
          </a:xfrm>
          <a:prstGeom prst="rect">
            <a:avLst/>
          </a:prstGeom>
        </p:spPr>
      </p:pic>
      <p:pic>
        <p:nvPicPr>
          <p:cNvPr id="6" name="Image 4" descr="preencoded.png"/>
          <p:cNvPicPr>
            <a:picLocks noChangeAspect="1"/>
          </p:cNvPicPr>
          <p:nvPr/>
        </p:nvPicPr>
        <p:blipFill>
          <a:blip r:embed="rId7"/>
          <a:stretch>
            <a:fillRect/>
          </a:stretch>
        </p:blipFill>
        <p:spPr>
          <a:xfrm>
            <a:off x="609600" y="1333500"/>
            <a:ext cx="3890218" cy="419100"/>
          </a:xfrm>
          <a:prstGeom prst="rect">
            <a:avLst/>
          </a:prstGeom>
        </p:spPr>
      </p:pic>
      <p:pic>
        <p:nvPicPr>
          <p:cNvPr id="7" name="Image 5" descr="preencoded.png"/>
          <p:cNvPicPr>
            <a:picLocks noChangeAspect="1"/>
          </p:cNvPicPr>
          <p:nvPr/>
        </p:nvPicPr>
        <p:blipFill>
          <a:blip r:embed="rId8"/>
          <a:stretch>
            <a:fillRect/>
          </a:stretch>
        </p:blipFill>
        <p:spPr>
          <a:xfrm>
            <a:off x="762000" y="1409700"/>
            <a:ext cx="190500" cy="266700"/>
          </a:xfrm>
          <a:prstGeom prst="rect">
            <a:avLst/>
          </a:prstGeom>
        </p:spPr>
      </p:pic>
      <p:pic>
        <p:nvPicPr>
          <p:cNvPr id="8" name="Image 6" descr="preencoded.png"/>
          <p:cNvPicPr>
            <a:picLocks noChangeAspect="1"/>
          </p:cNvPicPr>
          <p:nvPr/>
        </p:nvPicPr>
        <p:blipFill>
          <a:blip r:embed="rId9"/>
          <a:stretch>
            <a:fillRect/>
          </a:stretch>
        </p:blipFill>
        <p:spPr>
          <a:xfrm>
            <a:off x="609600" y="1981200"/>
            <a:ext cx="6492180" cy="266700"/>
          </a:xfrm>
          <a:prstGeom prst="rect">
            <a:avLst/>
          </a:prstGeom>
        </p:spPr>
      </p:pic>
      <p:pic>
        <p:nvPicPr>
          <p:cNvPr id="9" name="Image 7" descr="preencoded.png"/>
          <p:cNvPicPr>
            <a:picLocks noChangeAspect="1"/>
          </p:cNvPicPr>
          <p:nvPr/>
        </p:nvPicPr>
        <p:blipFill>
          <a:blip r:embed="rId10"/>
          <a:stretch>
            <a:fillRect/>
          </a:stretch>
        </p:blipFill>
        <p:spPr>
          <a:xfrm>
            <a:off x="609600" y="2438400"/>
            <a:ext cx="381000" cy="381000"/>
          </a:xfrm>
          <a:prstGeom prst="rect">
            <a:avLst/>
          </a:prstGeom>
        </p:spPr>
      </p:pic>
      <p:pic>
        <p:nvPicPr>
          <p:cNvPr id="10" name="Image 8" descr="preencoded.png"/>
          <p:cNvPicPr>
            <a:picLocks noChangeAspect="1"/>
          </p:cNvPicPr>
          <p:nvPr/>
        </p:nvPicPr>
        <p:blipFill>
          <a:blip r:embed="rId11"/>
          <a:stretch>
            <a:fillRect/>
          </a:stretch>
        </p:blipFill>
        <p:spPr>
          <a:xfrm>
            <a:off x="733425" y="2552700"/>
            <a:ext cx="133350" cy="152400"/>
          </a:xfrm>
          <a:prstGeom prst="rect">
            <a:avLst/>
          </a:prstGeom>
        </p:spPr>
      </p:pic>
      <p:pic>
        <p:nvPicPr>
          <p:cNvPr id="11" name="Image 9" descr="preencoded.png"/>
          <p:cNvPicPr>
            <a:picLocks noChangeAspect="1"/>
          </p:cNvPicPr>
          <p:nvPr/>
        </p:nvPicPr>
        <p:blipFill>
          <a:blip r:embed="rId12"/>
          <a:stretch>
            <a:fillRect/>
          </a:stretch>
        </p:blipFill>
        <p:spPr>
          <a:xfrm>
            <a:off x="609600" y="3009900"/>
            <a:ext cx="381000" cy="381000"/>
          </a:xfrm>
          <a:prstGeom prst="rect">
            <a:avLst/>
          </a:prstGeom>
        </p:spPr>
      </p:pic>
      <p:pic>
        <p:nvPicPr>
          <p:cNvPr id="12" name="Image 10" descr="preencoded.png"/>
          <p:cNvPicPr>
            <a:picLocks noChangeAspect="1"/>
          </p:cNvPicPr>
          <p:nvPr/>
        </p:nvPicPr>
        <p:blipFill>
          <a:blip r:embed="rId13"/>
          <a:stretch>
            <a:fillRect/>
          </a:stretch>
        </p:blipFill>
        <p:spPr>
          <a:xfrm>
            <a:off x="733425" y="3124200"/>
            <a:ext cx="133350" cy="152400"/>
          </a:xfrm>
          <a:prstGeom prst="rect">
            <a:avLst/>
          </a:prstGeom>
        </p:spPr>
      </p:pic>
      <p:pic>
        <p:nvPicPr>
          <p:cNvPr id="13" name="Image 11" descr="preencoded.png"/>
          <p:cNvPicPr>
            <a:picLocks noChangeAspect="1"/>
          </p:cNvPicPr>
          <p:nvPr/>
        </p:nvPicPr>
        <p:blipFill>
          <a:blip r:embed="rId10"/>
          <a:stretch>
            <a:fillRect/>
          </a:stretch>
        </p:blipFill>
        <p:spPr>
          <a:xfrm>
            <a:off x="609600" y="3581400"/>
            <a:ext cx="381000" cy="381000"/>
          </a:xfrm>
          <a:prstGeom prst="rect">
            <a:avLst/>
          </a:prstGeom>
        </p:spPr>
      </p:pic>
      <p:pic>
        <p:nvPicPr>
          <p:cNvPr id="14" name="Image 12" descr="preencoded.png"/>
          <p:cNvPicPr>
            <a:picLocks noChangeAspect="1"/>
          </p:cNvPicPr>
          <p:nvPr/>
        </p:nvPicPr>
        <p:blipFill>
          <a:blip r:embed="rId14"/>
          <a:stretch>
            <a:fillRect/>
          </a:stretch>
        </p:blipFill>
        <p:spPr>
          <a:xfrm>
            <a:off x="723900" y="3695700"/>
            <a:ext cx="152400" cy="152400"/>
          </a:xfrm>
          <a:prstGeom prst="rect">
            <a:avLst/>
          </a:prstGeom>
        </p:spPr>
      </p:pic>
      <p:pic>
        <p:nvPicPr>
          <p:cNvPr id="15" name="Image 13" descr="preencoded.png"/>
          <p:cNvPicPr>
            <a:picLocks noChangeAspect="1"/>
          </p:cNvPicPr>
          <p:nvPr/>
        </p:nvPicPr>
        <p:blipFill>
          <a:blip r:embed="rId10"/>
          <a:stretch>
            <a:fillRect/>
          </a:stretch>
        </p:blipFill>
        <p:spPr>
          <a:xfrm>
            <a:off x="609600" y="4152900"/>
            <a:ext cx="381000" cy="381000"/>
          </a:xfrm>
          <a:prstGeom prst="rect">
            <a:avLst/>
          </a:prstGeom>
        </p:spPr>
      </p:pic>
      <p:pic>
        <p:nvPicPr>
          <p:cNvPr id="16" name="Image 14" descr="preencoded.png"/>
          <p:cNvPicPr>
            <a:picLocks noChangeAspect="1"/>
          </p:cNvPicPr>
          <p:nvPr/>
        </p:nvPicPr>
        <p:blipFill>
          <a:blip r:embed="rId15"/>
          <a:stretch>
            <a:fillRect/>
          </a:stretch>
        </p:blipFill>
        <p:spPr>
          <a:xfrm>
            <a:off x="704850" y="4267200"/>
            <a:ext cx="190500" cy="152400"/>
          </a:xfrm>
          <a:prstGeom prst="rect">
            <a:avLst/>
          </a:prstGeom>
        </p:spPr>
      </p:pic>
      <p:pic>
        <p:nvPicPr>
          <p:cNvPr id="17" name="Image 15" descr="preencoded.png"/>
          <p:cNvPicPr>
            <a:picLocks noChangeAspect="1"/>
          </p:cNvPicPr>
          <p:nvPr/>
        </p:nvPicPr>
        <p:blipFill>
          <a:blip r:embed="rId16"/>
          <a:stretch>
            <a:fillRect/>
          </a:stretch>
        </p:blipFill>
        <p:spPr>
          <a:xfrm>
            <a:off x="7330380" y="1981200"/>
            <a:ext cx="4248150" cy="2438400"/>
          </a:xfrm>
          <a:prstGeom prst="rect">
            <a:avLst/>
          </a:prstGeom>
        </p:spPr>
      </p:pic>
      <p:pic>
        <p:nvPicPr>
          <p:cNvPr id="18" name="Image 16" descr="preencoded.png"/>
          <p:cNvPicPr>
            <a:picLocks noChangeAspect="1"/>
          </p:cNvPicPr>
          <p:nvPr/>
        </p:nvPicPr>
        <p:blipFill>
          <a:blip r:embed="rId17"/>
          <a:stretch>
            <a:fillRect/>
          </a:stretch>
        </p:blipFill>
        <p:spPr>
          <a:xfrm>
            <a:off x="7330380" y="4572000"/>
            <a:ext cx="4251871" cy="1333500"/>
          </a:xfrm>
          <a:prstGeom prst="rect">
            <a:avLst/>
          </a:prstGeom>
        </p:spPr>
      </p:pic>
      <p:pic>
        <p:nvPicPr>
          <p:cNvPr id="19" name="Image 17" descr="preencoded.png"/>
          <p:cNvPicPr>
            <a:picLocks noChangeAspect="1"/>
          </p:cNvPicPr>
          <p:nvPr/>
        </p:nvPicPr>
        <p:blipFill>
          <a:blip r:embed="rId18"/>
          <a:stretch>
            <a:fillRect/>
          </a:stretch>
        </p:blipFill>
        <p:spPr>
          <a:xfrm>
            <a:off x="7482780" y="4772025"/>
            <a:ext cx="133350" cy="171450"/>
          </a:xfrm>
          <a:prstGeom prst="rect">
            <a:avLst/>
          </a:prstGeom>
        </p:spPr>
      </p:pic>
      <p:sp>
        <p:nvSpPr>
          <p:cNvPr id="21" name="Text 0"/>
          <p:cNvSpPr/>
          <p:nvPr/>
        </p:nvSpPr>
        <p:spPr>
          <a:xfrm>
            <a:off x="609600" y="381000"/>
            <a:ext cx="13167360" cy="381000"/>
          </a:xfrm>
          <a:prstGeom prst="rect">
            <a:avLst/>
          </a:prstGeom>
          <a:noFill/>
          <a:ln/>
        </p:spPr>
        <p:txBody>
          <a:bodyPr vert="horz" wrap="square" lIns="0" tIns="0" rIns="0" bIns="0" rtlCol="0" anchor="t"/>
          <a:lstStyle/>
          <a:p>
            <a:pPr marL="0" indent="0">
              <a:lnSpc>
                <a:spcPts val="3000"/>
              </a:lnSpc>
              <a:buNone/>
            </a:pPr>
            <a:r>
              <a:rPr lang="en-US" sz="2700" b="1" dirty="0">
                <a:solidFill>
                  <a:srgbClr val="1F2937"/>
                </a:solidFill>
                <a:latin typeface="ui-sans-serif" pitchFamily="34" charset="0"/>
                <a:ea typeface="ui-sans-serif" pitchFamily="34" charset="-122"/>
                <a:cs typeface="ui-sans-serif" pitchFamily="34" charset="-120"/>
              </a:rPr>
              <a:t>Answer 11: Reserved Instances</a:t>
            </a:r>
            <a:endParaRPr lang="en-US" sz="2700" dirty="0"/>
          </a:p>
        </p:txBody>
      </p:sp>
      <p:sp>
        <p:nvSpPr>
          <p:cNvPr id="22" name="Text 1"/>
          <p:cNvSpPr/>
          <p:nvPr/>
        </p:nvSpPr>
        <p:spPr>
          <a:xfrm>
            <a:off x="1028700" y="1409700"/>
            <a:ext cx="3982462" cy="266700"/>
          </a:xfrm>
          <a:prstGeom prst="rect">
            <a:avLst/>
          </a:prstGeom>
          <a:noFill/>
          <a:ln/>
        </p:spPr>
        <p:txBody>
          <a:bodyPr vert="horz" wrap="square" lIns="0" tIns="0" rIns="0" bIns="0" rtlCol="0" anchor="t"/>
          <a:lstStyle/>
          <a:p>
            <a:pPr marL="0" indent="0">
              <a:lnSpc>
                <a:spcPts val="2100"/>
              </a:lnSpc>
              <a:buNone/>
            </a:pPr>
            <a:r>
              <a:rPr lang="en-US" sz="1350" dirty="0">
                <a:solidFill>
                  <a:srgbClr val="000000"/>
                </a:solidFill>
                <a:latin typeface="ui-sans-serif" pitchFamily="34" charset="0"/>
                <a:ea typeface="ui-sans-serif" pitchFamily="34" charset="-122"/>
                <a:cs typeface="ui-sans-serif" pitchFamily="34" charset="-120"/>
              </a:rPr>
              <a:t>Correct Answer: B. Reserved Instances</a:t>
            </a:r>
            <a:endParaRPr lang="en-US" sz="1350" dirty="0"/>
          </a:p>
        </p:txBody>
      </p:sp>
      <p:sp>
        <p:nvSpPr>
          <p:cNvPr id="23" name="Text 2"/>
          <p:cNvSpPr/>
          <p:nvPr/>
        </p:nvSpPr>
        <p:spPr>
          <a:xfrm>
            <a:off x="762000" y="1981200"/>
            <a:ext cx="6339780" cy="266700"/>
          </a:xfrm>
          <a:prstGeom prst="rect">
            <a:avLst/>
          </a:prstGeom>
          <a:noFill/>
          <a:ln/>
        </p:spPr>
        <p:txBody>
          <a:bodyPr vert="horz" wrap="square" lIns="0" tIns="0" rIns="0" bIns="0" rtlCol="0" anchor="t"/>
          <a:lstStyle/>
          <a:p>
            <a:pPr marL="0" indent="0">
              <a:lnSpc>
                <a:spcPts val="2100"/>
              </a:lnSpc>
              <a:buNone/>
            </a:pPr>
            <a:r>
              <a:rPr lang="en-US" sz="1500" b="1" dirty="0">
                <a:solidFill>
                  <a:srgbClr val="374151"/>
                </a:solidFill>
                <a:latin typeface="ui-sans-serif" pitchFamily="34" charset="0"/>
                <a:ea typeface="ui-sans-serif" pitchFamily="34" charset="-122"/>
                <a:cs typeface="ui-sans-serif" pitchFamily="34" charset="-120"/>
              </a:rPr>
              <a:t>Key Points:</a:t>
            </a:r>
            <a:endParaRPr lang="en-US" sz="1500" dirty="0"/>
          </a:p>
        </p:txBody>
      </p:sp>
      <p:sp>
        <p:nvSpPr>
          <p:cNvPr id="24" name="Text 3"/>
          <p:cNvSpPr/>
          <p:nvPr/>
        </p:nvSpPr>
        <p:spPr>
          <a:xfrm>
            <a:off x="1143000" y="2438400"/>
            <a:ext cx="5616238" cy="266700"/>
          </a:xfrm>
          <a:prstGeom prst="rect">
            <a:avLst/>
          </a:prstGeom>
          <a:noFill/>
          <a:ln/>
        </p:spPr>
        <p:txBody>
          <a:bodyPr vert="horz" wrap="square" lIns="0" tIns="0" rIns="0" bIns="0" rtlCol="0" anchor="t"/>
          <a:lstStyle/>
          <a:p>
            <a:pPr marL="0" indent="0">
              <a:lnSpc>
                <a:spcPts val="2100"/>
              </a:lnSpc>
              <a:buNone/>
            </a:pPr>
            <a:r>
              <a:rPr lang="en-US" sz="1350" b="1" dirty="0">
                <a:solidFill>
                  <a:srgbClr val="374151"/>
                </a:solidFill>
                <a:latin typeface="ui-sans-serif" pitchFamily="34" charset="0"/>
                <a:ea typeface="ui-sans-serif" pitchFamily="34" charset="-122"/>
                <a:cs typeface="ui-sans-serif" pitchFamily="34" charset="-120"/>
              </a:rPr>
              <a:t>Up to 75% discount</a:t>
            </a:r>
            <a:r>
              <a:rPr lang="en-US" sz="1350" dirty="0">
                <a:solidFill>
                  <a:srgbClr val="374151"/>
                </a:solidFill>
                <a:latin typeface="ui-sans-serif" pitchFamily="34" charset="0"/>
                <a:ea typeface="ui-sans-serif" pitchFamily="34" charset="-122"/>
                <a:cs typeface="ui-sans-serif" pitchFamily="34" charset="-120"/>
              </a:rPr>
              <a:t> compared to On-Demand prices</a:t>
            </a:r>
            <a:endParaRPr lang="en-US" sz="1350" dirty="0"/>
          </a:p>
        </p:txBody>
      </p:sp>
      <p:sp>
        <p:nvSpPr>
          <p:cNvPr id="25" name="Text 4"/>
          <p:cNvSpPr/>
          <p:nvPr/>
        </p:nvSpPr>
        <p:spPr>
          <a:xfrm>
            <a:off x="1143000" y="3009900"/>
            <a:ext cx="4985623" cy="266700"/>
          </a:xfrm>
          <a:prstGeom prst="rect">
            <a:avLst/>
          </a:prstGeom>
          <a:noFill/>
          <a:ln/>
        </p:spPr>
        <p:txBody>
          <a:bodyPr vert="horz" wrap="square" lIns="0" tIns="0" rIns="0" bIns="0" rtlCol="0" anchor="t"/>
          <a:lstStyle/>
          <a:p>
            <a:pPr marL="0" indent="0">
              <a:lnSpc>
                <a:spcPts val="2100"/>
              </a:lnSpc>
              <a:buNone/>
            </a:pPr>
            <a:r>
              <a:rPr lang="en-US" sz="1350" dirty="0">
                <a:solidFill>
                  <a:srgbClr val="374151"/>
                </a:solidFill>
                <a:latin typeface="ui-sans-serif" pitchFamily="34" charset="0"/>
                <a:ea typeface="ui-sans-serif" pitchFamily="34" charset="-122"/>
                <a:cs typeface="ui-sans-serif" pitchFamily="34" charset="-120"/>
              </a:rPr>
              <a:t>Requires </a:t>
            </a:r>
            <a:r>
              <a:rPr lang="en-US" sz="1350" b="1" dirty="0">
                <a:solidFill>
                  <a:srgbClr val="374151"/>
                </a:solidFill>
                <a:latin typeface="ui-sans-serif" pitchFamily="34" charset="0"/>
                <a:ea typeface="ui-sans-serif" pitchFamily="34" charset="-122"/>
                <a:cs typeface="ui-sans-serif" pitchFamily="34" charset="-120"/>
              </a:rPr>
              <a:t>1-year or 3-year term commitment</a:t>
            </a:r>
            <a:endParaRPr lang="en-US" sz="1350" dirty="0"/>
          </a:p>
        </p:txBody>
      </p:sp>
      <p:sp>
        <p:nvSpPr>
          <p:cNvPr id="26" name="Text 5"/>
          <p:cNvSpPr/>
          <p:nvPr/>
        </p:nvSpPr>
        <p:spPr>
          <a:xfrm>
            <a:off x="1143000" y="3581400"/>
            <a:ext cx="6740307" cy="266700"/>
          </a:xfrm>
          <a:prstGeom prst="rect">
            <a:avLst/>
          </a:prstGeom>
          <a:noFill/>
          <a:ln/>
        </p:spPr>
        <p:txBody>
          <a:bodyPr vert="horz" wrap="square" lIns="0" tIns="0" rIns="0" bIns="0" rtlCol="0" anchor="t"/>
          <a:lstStyle/>
          <a:p>
            <a:pPr marL="0" indent="0">
              <a:lnSpc>
                <a:spcPts val="2100"/>
              </a:lnSpc>
              <a:buNone/>
            </a:pPr>
            <a:r>
              <a:rPr lang="en-US" sz="1350" dirty="0">
                <a:solidFill>
                  <a:srgbClr val="374151"/>
                </a:solidFill>
                <a:latin typeface="ui-sans-serif" pitchFamily="34" charset="0"/>
                <a:ea typeface="ui-sans-serif" pitchFamily="34" charset="-122"/>
                <a:cs typeface="ui-sans-serif" pitchFamily="34" charset="-120"/>
              </a:rPr>
              <a:t>Ideal for applications with </a:t>
            </a:r>
            <a:r>
              <a:rPr lang="en-US" sz="1350" b="1" dirty="0">
                <a:solidFill>
                  <a:srgbClr val="374151"/>
                </a:solidFill>
                <a:latin typeface="ui-sans-serif" pitchFamily="34" charset="0"/>
                <a:ea typeface="ui-sans-serif" pitchFamily="34" charset="-122"/>
                <a:cs typeface="ui-sans-serif" pitchFamily="34" charset="-120"/>
              </a:rPr>
              <a:t>predictable, continuous workloads</a:t>
            </a:r>
            <a:endParaRPr lang="en-US" sz="1350" dirty="0"/>
          </a:p>
        </p:txBody>
      </p:sp>
      <p:sp>
        <p:nvSpPr>
          <p:cNvPr id="27" name="Text 6"/>
          <p:cNvSpPr/>
          <p:nvPr/>
        </p:nvSpPr>
        <p:spPr>
          <a:xfrm>
            <a:off x="1143000" y="4152900"/>
            <a:ext cx="5958780" cy="533400"/>
          </a:xfrm>
          <a:prstGeom prst="rect">
            <a:avLst/>
          </a:prstGeom>
          <a:noFill/>
          <a:ln/>
        </p:spPr>
        <p:txBody>
          <a:bodyPr vert="horz" wrap="square" lIns="0" tIns="0" rIns="0" bIns="0" rtlCol="0" anchor="t"/>
          <a:lstStyle/>
          <a:p>
            <a:pPr marL="0" indent="0">
              <a:lnSpc>
                <a:spcPts val="2100"/>
              </a:lnSpc>
              <a:buNone/>
            </a:pPr>
            <a:r>
              <a:rPr lang="en-US" sz="1350" dirty="0">
                <a:solidFill>
                  <a:srgbClr val="374151"/>
                </a:solidFill>
                <a:latin typeface="ui-sans-serif" pitchFamily="34" charset="0"/>
                <a:ea typeface="ui-sans-serif" pitchFamily="34" charset="-122"/>
                <a:cs typeface="ui-sans-serif" pitchFamily="34" charset="-120"/>
              </a:rPr>
              <a:t>Best for </a:t>
            </a:r>
            <a:r>
              <a:rPr lang="en-US" sz="1350" b="1" dirty="0">
                <a:solidFill>
                  <a:srgbClr val="374151"/>
                </a:solidFill>
                <a:latin typeface="ui-sans-serif" pitchFamily="34" charset="0"/>
                <a:ea typeface="ui-sans-serif" pitchFamily="34" charset="-122"/>
                <a:cs typeface="ui-sans-serif" pitchFamily="34" charset="-120"/>
              </a:rPr>
              <a:t>steady-state applications</a:t>
            </a:r>
            <a:r>
              <a:rPr lang="en-US" sz="1350" dirty="0">
                <a:solidFill>
                  <a:srgbClr val="374151"/>
                </a:solidFill>
                <a:latin typeface="ui-sans-serif" pitchFamily="34" charset="0"/>
                <a:ea typeface="ui-sans-serif" pitchFamily="34" charset="-122"/>
                <a:cs typeface="ui-sans-serif" pitchFamily="34" charset="-120"/>
              </a:rPr>
              <a:t> where capacity is known in advance</a:t>
            </a:r>
            <a:endParaRPr lang="en-US" sz="1350" dirty="0"/>
          </a:p>
        </p:txBody>
      </p:sp>
      <p:sp>
        <p:nvSpPr>
          <p:cNvPr id="28" name="Text 7"/>
          <p:cNvSpPr/>
          <p:nvPr/>
        </p:nvSpPr>
        <p:spPr>
          <a:xfrm>
            <a:off x="7692330" y="4724400"/>
            <a:ext cx="3947071" cy="266700"/>
          </a:xfrm>
          <a:prstGeom prst="rect">
            <a:avLst/>
          </a:prstGeom>
          <a:noFill/>
          <a:ln/>
        </p:spPr>
        <p:txBody>
          <a:bodyPr vert="horz" wrap="square" lIns="0" tIns="0" rIns="0" bIns="0" rtlCol="0" anchor="t"/>
          <a:lstStyle/>
          <a:p>
            <a:pPr marL="0" indent="0">
              <a:lnSpc>
                <a:spcPts val="2100"/>
              </a:lnSpc>
              <a:buNone/>
            </a:pPr>
            <a:r>
              <a:rPr lang="en-US" sz="1350" b="1" dirty="0">
                <a:solidFill>
                  <a:srgbClr val="374151"/>
                </a:solidFill>
                <a:latin typeface="ui-sans-serif" pitchFamily="34" charset="0"/>
                <a:ea typeface="ui-sans-serif" pitchFamily="34" charset="-122"/>
                <a:cs typeface="ui-sans-serif" pitchFamily="34" charset="-120"/>
              </a:rPr>
              <a:t>Did you know?</a:t>
            </a:r>
            <a:endParaRPr lang="en-US" sz="1350" dirty="0"/>
          </a:p>
        </p:txBody>
      </p:sp>
      <p:sp>
        <p:nvSpPr>
          <p:cNvPr id="29" name="Text 8"/>
          <p:cNvSpPr/>
          <p:nvPr/>
        </p:nvSpPr>
        <p:spPr>
          <a:xfrm>
            <a:off x="7482780" y="5067300"/>
            <a:ext cx="3947071" cy="685800"/>
          </a:xfrm>
          <a:prstGeom prst="rect">
            <a:avLst/>
          </a:prstGeom>
          <a:noFill/>
          <a:ln/>
        </p:spPr>
        <p:txBody>
          <a:bodyPr vert="horz" wrap="square" lIns="0" tIns="0" rIns="0" bIns="0" rtlCol="0" anchor="t"/>
          <a:lstStyle/>
          <a:p>
            <a:pPr marL="0" indent="0">
              <a:lnSpc>
                <a:spcPts val="1800"/>
              </a:lnSpc>
              <a:buNone/>
            </a:pPr>
            <a:r>
              <a:rPr lang="en-US" sz="1200" dirty="0">
                <a:solidFill>
                  <a:srgbClr val="374151"/>
                </a:solidFill>
                <a:latin typeface="ui-sans-serif" pitchFamily="34" charset="0"/>
                <a:ea typeface="ui-sans-serif" pitchFamily="34" charset="-122"/>
                <a:cs typeface="ui-sans-serif" pitchFamily="34" charset="-120"/>
              </a:rPr>
              <a:t>Reserved Instances can be purchased with or without upfront payments, offering flexibility based on your financial preferences.</a:t>
            </a:r>
            <a:endParaRPr lang="en-US" sz="1200"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pic>
        <p:nvPicPr>
          <p:cNvPr id="3" name="Image 1" descr="preencoded.png"/>
          <p:cNvPicPr>
            <a:picLocks noChangeAspect="1"/>
          </p:cNvPicPr>
          <p:nvPr/>
        </p:nvPicPr>
        <p:blipFill>
          <a:blip r:embed="rId4"/>
          <a:stretch>
            <a:fillRect/>
          </a:stretch>
        </p:blipFill>
        <p:spPr>
          <a:xfrm>
            <a:off x="609600" y="685800"/>
            <a:ext cx="1524000" cy="1266825"/>
          </a:xfrm>
          <a:prstGeom prst="rect">
            <a:avLst/>
          </a:prstGeom>
        </p:spPr>
      </p:pic>
      <p:pic>
        <p:nvPicPr>
          <p:cNvPr id="4" name="Image 2" descr="preencoded.png"/>
          <p:cNvPicPr>
            <a:picLocks noChangeAspect="1"/>
          </p:cNvPicPr>
          <p:nvPr/>
        </p:nvPicPr>
        <p:blipFill>
          <a:blip r:embed="rId5"/>
          <a:stretch>
            <a:fillRect/>
          </a:stretch>
        </p:blipFill>
        <p:spPr>
          <a:xfrm>
            <a:off x="9753600" y="4114800"/>
            <a:ext cx="857250" cy="704850"/>
          </a:xfrm>
          <a:prstGeom prst="rect">
            <a:avLst/>
          </a:prstGeom>
        </p:spPr>
      </p:pic>
      <p:pic>
        <p:nvPicPr>
          <p:cNvPr id="5" name="Image 3" descr="preencoded.png"/>
          <p:cNvPicPr>
            <a:picLocks noChangeAspect="1"/>
          </p:cNvPicPr>
          <p:nvPr/>
        </p:nvPicPr>
        <p:blipFill>
          <a:blip r:embed="rId6"/>
          <a:stretch>
            <a:fillRect/>
          </a:stretch>
        </p:blipFill>
        <p:spPr>
          <a:xfrm>
            <a:off x="609600" y="838200"/>
            <a:ext cx="762000" cy="38100"/>
          </a:xfrm>
          <a:prstGeom prst="rect">
            <a:avLst/>
          </a:prstGeom>
        </p:spPr>
      </p:pic>
      <p:pic>
        <p:nvPicPr>
          <p:cNvPr id="6" name="Image 4" descr="preencoded.png"/>
          <p:cNvPicPr>
            <a:picLocks noChangeAspect="1"/>
          </p:cNvPicPr>
          <p:nvPr/>
        </p:nvPicPr>
        <p:blipFill>
          <a:blip r:embed="rId7"/>
          <a:stretch>
            <a:fillRect/>
          </a:stretch>
        </p:blipFill>
        <p:spPr>
          <a:xfrm>
            <a:off x="609600" y="1866900"/>
            <a:ext cx="9525000" cy="1143000"/>
          </a:xfrm>
          <a:prstGeom prst="rect">
            <a:avLst/>
          </a:prstGeom>
        </p:spPr>
      </p:pic>
      <p:pic>
        <p:nvPicPr>
          <p:cNvPr id="7" name="Image 5" descr="preencoded.png"/>
          <p:cNvPicPr>
            <a:picLocks noChangeAspect="1"/>
          </p:cNvPicPr>
          <p:nvPr/>
        </p:nvPicPr>
        <p:blipFill>
          <a:blip r:embed="rId8"/>
          <a:stretch>
            <a:fillRect/>
          </a:stretch>
        </p:blipFill>
        <p:spPr>
          <a:xfrm>
            <a:off x="609600" y="3238500"/>
            <a:ext cx="5372100" cy="685800"/>
          </a:xfrm>
          <a:prstGeom prst="rect">
            <a:avLst/>
          </a:prstGeom>
        </p:spPr>
      </p:pic>
      <p:pic>
        <p:nvPicPr>
          <p:cNvPr id="8" name="Image 6" descr="preencoded.png"/>
          <p:cNvPicPr>
            <a:picLocks noChangeAspect="1"/>
          </p:cNvPicPr>
          <p:nvPr/>
        </p:nvPicPr>
        <p:blipFill>
          <a:blip r:embed="rId9"/>
          <a:stretch>
            <a:fillRect/>
          </a:stretch>
        </p:blipFill>
        <p:spPr>
          <a:xfrm>
            <a:off x="762000" y="3390900"/>
            <a:ext cx="381000" cy="381000"/>
          </a:xfrm>
          <a:prstGeom prst="rect">
            <a:avLst/>
          </a:prstGeom>
        </p:spPr>
      </p:pic>
      <p:pic>
        <p:nvPicPr>
          <p:cNvPr id="9" name="Image 7" descr="preencoded.png"/>
          <p:cNvPicPr>
            <a:picLocks noChangeAspect="1"/>
          </p:cNvPicPr>
          <p:nvPr/>
        </p:nvPicPr>
        <p:blipFill>
          <a:blip r:embed="rId10"/>
          <a:stretch>
            <a:fillRect/>
          </a:stretch>
        </p:blipFill>
        <p:spPr>
          <a:xfrm>
            <a:off x="5581650" y="3400425"/>
            <a:ext cx="247650" cy="285750"/>
          </a:xfrm>
          <a:prstGeom prst="rect">
            <a:avLst/>
          </a:prstGeom>
        </p:spPr>
      </p:pic>
      <p:pic>
        <p:nvPicPr>
          <p:cNvPr id="10" name="Image 8" descr="preencoded.png"/>
          <p:cNvPicPr>
            <a:picLocks noChangeAspect="1"/>
          </p:cNvPicPr>
          <p:nvPr/>
        </p:nvPicPr>
        <p:blipFill>
          <a:blip r:embed="rId8"/>
          <a:stretch>
            <a:fillRect/>
          </a:stretch>
        </p:blipFill>
        <p:spPr>
          <a:xfrm>
            <a:off x="6210300" y="3238500"/>
            <a:ext cx="5372100" cy="685800"/>
          </a:xfrm>
          <a:prstGeom prst="rect">
            <a:avLst/>
          </a:prstGeom>
        </p:spPr>
      </p:pic>
      <p:pic>
        <p:nvPicPr>
          <p:cNvPr id="11" name="Image 9" descr="preencoded.png"/>
          <p:cNvPicPr>
            <a:picLocks noChangeAspect="1"/>
          </p:cNvPicPr>
          <p:nvPr/>
        </p:nvPicPr>
        <p:blipFill>
          <a:blip r:embed="rId11"/>
          <a:stretch>
            <a:fillRect/>
          </a:stretch>
        </p:blipFill>
        <p:spPr>
          <a:xfrm>
            <a:off x="6362700" y="3390900"/>
            <a:ext cx="381000" cy="381000"/>
          </a:xfrm>
          <a:prstGeom prst="rect">
            <a:avLst/>
          </a:prstGeom>
        </p:spPr>
      </p:pic>
      <p:pic>
        <p:nvPicPr>
          <p:cNvPr id="12" name="Image 10" descr="preencoded.png"/>
          <p:cNvPicPr>
            <a:picLocks noChangeAspect="1"/>
          </p:cNvPicPr>
          <p:nvPr/>
        </p:nvPicPr>
        <p:blipFill>
          <a:blip r:embed="rId12"/>
          <a:stretch>
            <a:fillRect/>
          </a:stretch>
        </p:blipFill>
        <p:spPr>
          <a:xfrm>
            <a:off x="11210925" y="3400425"/>
            <a:ext cx="219075" cy="285750"/>
          </a:xfrm>
          <a:prstGeom prst="rect">
            <a:avLst/>
          </a:prstGeom>
        </p:spPr>
      </p:pic>
      <p:pic>
        <p:nvPicPr>
          <p:cNvPr id="13" name="Image 11" descr="preencoded.png"/>
          <p:cNvPicPr>
            <a:picLocks noChangeAspect="1"/>
          </p:cNvPicPr>
          <p:nvPr/>
        </p:nvPicPr>
        <p:blipFill>
          <a:blip r:embed="rId13"/>
          <a:stretch>
            <a:fillRect/>
          </a:stretch>
        </p:blipFill>
        <p:spPr>
          <a:xfrm>
            <a:off x="609600" y="4152900"/>
            <a:ext cx="5372100" cy="685800"/>
          </a:xfrm>
          <a:prstGeom prst="rect">
            <a:avLst/>
          </a:prstGeom>
        </p:spPr>
      </p:pic>
      <p:pic>
        <p:nvPicPr>
          <p:cNvPr id="14" name="Image 12" descr="preencoded.png"/>
          <p:cNvPicPr>
            <a:picLocks noChangeAspect="1"/>
          </p:cNvPicPr>
          <p:nvPr/>
        </p:nvPicPr>
        <p:blipFill>
          <a:blip r:embed="rId9"/>
          <a:stretch>
            <a:fillRect/>
          </a:stretch>
        </p:blipFill>
        <p:spPr>
          <a:xfrm>
            <a:off x="762000" y="4305300"/>
            <a:ext cx="381000" cy="381000"/>
          </a:xfrm>
          <a:prstGeom prst="rect">
            <a:avLst/>
          </a:prstGeom>
        </p:spPr>
      </p:pic>
      <p:pic>
        <p:nvPicPr>
          <p:cNvPr id="15" name="Image 13" descr="preencoded.png"/>
          <p:cNvPicPr>
            <a:picLocks noChangeAspect="1"/>
          </p:cNvPicPr>
          <p:nvPr/>
        </p:nvPicPr>
        <p:blipFill>
          <a:blip r:embed="rId14"/>
          <a:stretch>
            <a:fillRect/>
          </a:stretch>
        </p:blipFill>
        <p:spPr>
          <a:xfrm>
            <a:off x="5505450" y="4314825"/>
            <a:ext cx="323850" cy="285750"/>
          </a:xfrm>
          <a:prstGeom prst="rect">
            <a:avLst/>
          </a:prstGeom>
        </p:spPr>
      </p:pic>
      <p:pic>
        <p:nvPicPr>
          <p:cNvPr id="16" name="Image 14" descr="preencoded.png"/>
          <p:cNvPicPr>
            <a:picLocks noChangeAspect="1"/>
          </p:cNvPicPr>
          <p:nvPr/>
        </p:nvPicPr>
        <p:blipFill>
          <a:blip r:embed="rId13"/>
          <a:stretch>
            <a:fillRect/>
          </a:stretch>
        </p:blipFill>
        <p:spPr>
          <a:xfrm>
            <a:off x="6210300" y="4152900"/>
            <a:ext cx="5372100" cy="685800"/>
          </a:xfrm>
          <a:prstGeom prst="rect">
            <a:avLst/>
          </a:prstGeom>
        </p:spPr>
      </p:pic>
      <p:pic>
        <p:nvPicPr>
          <p:cNvPr id="17" name="Image 15" descr="preencoded.png"/>
          <p:cNvPicPr>
            <a:picLocks noChangeAspect="1"/>
          </p:cNvPicPr>
          <p:nvPr/>
        </p:nvPicPr>
        <p:blipFill>
          <a:blip r:embed="rId11"/>
          <a:stretch>
            <a:fillRect/>
          </a:stretch>
        </p:blipFill>
        <p:spPr>
          <a:xfrm>
            <a:off x="6362700" y="4305300"/>
            <a:ext cx="381000" cy="381000"/>
          </a:xfrm>
          <a:prstGeom prst="rect">
            <a:avLst/>
          </a:prstGeom>
        </p:spPr>
      </p:pic>
      <p:pic>
        <p:nvPicPr>
          <p:cNvPr id="18" name="Image 16" descr="preencoded.png"/>
          <p:cNvPicPr>
            <a:picLocks noChangeAspect="1"/>
          </p:cNvPicPr>
          <p:nvPr/>
        </p:nvPicPr>
        <p:blipFill>
          <a:blip r:embed="rId15"/>
          <a:stretch>
            <a:fillRect/>
          </a:stretch>
        </p:blipFill>
        <p:spPr>
          <a:xfrm>
            <a:off x="11144250" y="4314825"/>
            <a:ext cx="285750" cy="285750"/>
          </a:xfrm>
          <a:prstGeom prst="rect">
            <a:avLst/>
          </a:prstGeom>
        </p:spPr>
      </p:pic>
      <p:sp>
        <p:nvSpPr>
          <p:cNvPr id="20" name="Text 0"/>
          <p:cNvSpPr/>
          <p:nvPr/>
        </p:nvSpPr>
        <p:spPr>
          <a:xfrm>
            <a:off x="609600" y="381000"/>
            <a:ext cx="13167360" cy="381000"/>
          </a:xfrm>
          <a:prstGeom prst="rect">
            <a:avLst/>
          </a:prstGeom>
          <a:noFill/>
          <a:ln/>
        </p:spPr>
        <p:txBody>
          <a:bodyPr vert="horz" wrap="square" lIns="0" tIns="0" rIns="0" bIns="0" rtlCol="0" anchor="t"/>
          <a:lstStyle/>
          <a:p>
            <a:pPr marL="0" indent="0">
              <a:lnSpc>
                <a:spcPts val="3000"/>
              </a:lnSpc>
              <a:buNone/>
            </a:pPr>
            <a:r>
              <a:rPr lang="en-US" sz="2700" b="1" dirty="0">
                <a:solidFill>
                  <a:srgbClr val="1F2937"/>
                </a:solidFill>
                <a:latin typeface="ui-sans-serif" pitchFamily="34" charset="0"/>
                <a:ea typeface="ui-sans-serif" pitchFamily="34" charset="-122"/>
                <a:cs typeface="ui-sans-serif" pitchFamily="34" charset="-120"/>
              </a:rPr>
              <a:t>Question 12: On-Demand Pricing</a:t>
            </a:r>
            <a:endParaRPr lang="en-US" sz="2700" dirty="0"/>
          </a:p>
        </p:txBody>
      </p:sp>
      <p:sp>
        <p:nvSpPr>
          <p:cNvPr id="21" name="Text 1"/>
          <p:cNvSpPr/>
          <p:nvPr/>
        </p:nvSpPr>
        <p:spPr>
          <a:xfrm>
            <a:off x="609600" y="1333500"/>
            <a:ext cx="13167360" cy="304800"/>
          </a:xfrm>
          <a:prstGeom prst="rect">
            <a:avLst/>
          </a:prstGeom>
          <a:noFill/>
          <a:ln/>
        </p:spPr>
        <p:txBody>
          <a:bodyPr vert="horz" wrap="square" lIns="0" tIns="0" rIns="0" bIns="0" rtlCol="0" anchor="t"/>
          <a:lstStyle/>
          <a:p>
            <a:pPr marL="0" indent="0">
              <a:lnSpc>
                <a:spcPts val="2400"/>
              </a:lnSpc>
              <a:buNone/>
            </a:pPr>
            <a:r>
              <a:rPr lang="en-US" sz="1800" b="1" dirty="0">
                <a:solidFill>
                  <a:srgbClr val="374151"/>
                </a:solidFill>
                <a:latin typeface="ui-sans-serif" pitchFamily="34" charset="0"/>
                <a:ea typeface="ui-sans-serif" pitchFamily="34" charset="-122"/>
                <a:cs typeface="ui-sans-serif" pitchFamily="34" charset="-120"/>
              </a:rPr>
              <a:t>Which EC2 purchasing option is best for short-term, spiky workloads?</a:t>
            </a:r>
            <a:endParaRPr lang="en-US" sz="1800" dirty="0"/>
          </a:p>
        </p:txBody>
      </p:sp>
      <p:sp>
        <p:nvSpPr>
          <p:cNvPr id="22" name="Text 2"/>
          <p:cNvSpPr/>
          <p:nvPr/>
        </p:nvSpPr>
        <p:spPr>
          <a:xfrm>
            <a:off x="893415" y="3390900"/>
            <a:ext cx="381000" cy="381000"/>
          </a:xfrm>
          <a:prstGeom prst="rect">
            <a:avLst/>
          </a:prstGeom>
          <a:noFill/>
          <a:ln/>
        </p:spPr>
        <p:txBody>
          <a:bodyPr vert="horz" wrap="square" lIns="0" tIns="0" rIns="0" bIns="0" rtlCol="0" anchor="t"/>
          <a:lstStyle/>
          <a:p>
            <a:pPr marL="0" indent="0">
              <a:lnSpc>
                <a:spcPts val="1800"/>
              </a:lnSpc>
              <a:buNone/>
            </a:pPr>
            <a:r>
              <a:rPr lang="en-US" sz="1200" b="1" dirty="0">
                <a:solidFill>
                  <a:srgbClr val="374151"/>
                </a:solidFill>
                <a:latin typeface="ui-sans-serif" pitchFamily="34" charset="0"/>
                <a:ea typeface="ui-sans-serif" pitchFamily="34" charset="-122"/>
                <a:cs typeface="ui-sans-serif" pitchFamily="34" charset="-120"/>
              </a:rPr>
              <a:t>A</a:t>
            </a:r>
            <a:endParaRPr lang="en-US" sz="1200" dirty="0"/>
          </a:p>
        </p:txBody>
      </p:sp>
      <p:sp>
        <p:nvSpPr>
          <p:cNvPr id="23" name="Text 3"/>
          <p:cNvSpPr/>
          <p:nvPr/>
        </p:nvSpPr>
        <p:spPr>
          <a:xfrm>
            <a:off x="1295400" y="3390900"/>
            <a:ext cx="4133850" cy="266700"/>
          </a:xfrm>
          <a:prstGeom prst="rect">
            <a:avLst/>
          </a:prstGeom>
          <a:noFill/>
          <a:ln/>
        </p:spPr>
        <p:txBody>
          <a:bodyPr vert="horz" wrap="square" lIns="0" tIns="0" rIns="0" bIns="0" rtlCol="0" anchor="t"/>
          <a:lstStyle/>
          <a:p>
            <a:pPr marL="0" indent="0">
              <a:lnSpc>
                <a:spcPts val="2100"/>
              </a:lnSpc>
              <a:buNone/>
            </a:pPr>
            <a:r>
              <a:rPr lang="en-US" sz="1350" dirty="0">
                <a:solidFill>
                  <a:srgbClr val="374151"/>
                </a:solidFill>
                <a:latin typeface="ui-sans-serif" pitchFamily="34" charset="0"/>
                <a:ea typeface="ui-sans-serif" pitchFamily="34" charset="-122"/>
                <a:cs typeface="ui-sans-serif" pitchFamily="34" charset="-120"/>
              </a:rPr>
              <a:t>Reserved Instances</a:t>
            </a:r>
            <a:endParaRPr lang="en-US" sz="1350" dirty="0"/>
          </a:p>
        </p:txBody>
      </p:sp>
      <p:sp>
        <p:nvSpPr>
          <p:cNvPr id="24" name="Text 4"/>
          <p:cNvSpPr/>
          <p:nvPr/>
        </p:nvSpPr>
        <p:spPr>
          <a:xfrm>
            <a:off x="6495008" y="3390900"/>
            <a:ext cx="381000" cy="381000"/>
          </a:xfrm>
          <a:prstGeom prst="rect">
            <a:avLst/>
          </a:prstGeom>
          <a:noFill/>
          <a:ln/>
        </p:spPr>
        <p:txBody>
          <a:bodyPr vert="horz" wrap="square" lIns="0" tIns="0" rIns="0" bIns="0" rtlCol="0" anchor="t"/>
          <a:lstStyle/>
          <a:p>
            <a:pPr marL="0" indent="0">
              <a:lnSpc>
                <a:spcPts val="1800"/>
              </a:lnSpc>
              <a:buNone/>
            </a:pPr>
            <a:r>
              <a:rPr lang="en-US" sz="1200" b="1" dirty="0">
                <a:solidFill>
                  <a:srgbClr val="374151"/>
                </a:solidFill>
                <a:latin typeface="ui-sans-serif" pitchFamily="34" charset="0"/>
                <a:ea typeface="ui-sans-serif" pitchFamily="34" charset="-122"/>
                <a:cs typeface="ui-sans-serif" pitchFamily="34" charset="-120"/>
              </a:rPr>
              <a:t>B</a:t>
            </a:r>
            <a:endParaRPr lang="en-US" sz="1200" dirty="0"/>
          </a:p>
        </p:txBody>
      </p:sp>
      <p:sp>
        <p:nvSpPr>
          <p:cNvPr id="25" name="Text 5"/>
          <p:cNvSpPr/>
          <p:nvPr/>
        </p:nvSpPr>
        <p:spPr>
          <a:xfrm>
            <a:off x="6896100" y="3390900"/>
            <a:ext cx="4162425" cy="266700"/>
          </a:xfrm>
          <a:prstGeom prst="rect">
            <a:avLst/>
          </a:prstGeom>
          <a:noFill/>
          <a:ln/>
        </p:spPr>
        <p:txBody>
          <a:bodyPr vert="horz" wrap="square" lIns="0" tIns="0" rIns="0" bIns="0" rtlCol="0" anchor="t"/>
          <a:lstStyle/>
          <a:p>
            <a:pPr marL="0" indent="0">
              <a:lnSpc>
                <a:spcPts val="2100"/>
              </a:lnSpc>
              <a:buNone/>
            </a:pPr>
            <a:r>
              <a:rPr lang="en-US" sz="1350" dirty="0">
                <a:solidFill>
                  <a:srgbClr val="374151"/>
                </a:solidFill>
                <a:latin typeface="ui-sans-serif" pitchFamily="34" charset="0"/>
                <a:ea typeface="ui-sans-serif" pitchFamily="34" charset="-122"/>
                <a:cs typeface="ui-sans-serif" pitchFamily="34" charset="-120"/>
              </a:rPr>
              <a:t>Spot Instances</a:t>
            </a:r>
            <a:endParaRPr lang="en-US" sz="1350" dirty="0"/>
          </a:p>
        </p:txBody>
      </p:sp>
      <p:sp>
        <p:nvSpPr>
          <p:cNvPr id="26" name="Text 6"/>
          <p:cNvSpPr/>
          <p:nvPr/>
        </p:nvSpPr>
        <p:spPr>
          <a:xfrm>
            <a:off x="896541" y="4305300"/>
            <a:ext cx="381000" cy="381000"/>
          </a:xfrm>
          <a:prstGeom prst="rect">
            <a:avLst/>
          </a:prstGeom>
          <a:noFill/>
          <a:ln/>
        </p:spPr>
        <p:txBody>
          <a:bodyPr vert="horz" wrap="square" lIns="0" tIns="0" rIns="0" bIns="0" rtlCol="0" anchor="t"/>
          <a:lstStyle/>
          <a:p>
            <a:pPr marL="0" indent="0">
              <a:lnSpc>
                <a:spcPts val="1800"/>
              </a:lnSpc>
              <a:buNone/>
            </a:pPr>
            <a:r>
              <a:rPr lang="en-US" sz="1200" b="1" dirty="0">
                <a:solidFill>
                  <a:srgbClr val="374151"/>
                </a:solidFill>
                <a:latin typeface="ui-sans-serif" pitchFamily="34" charset="0"/>
                <a:ea typeface="ui-sans-serif" pitchFamily="34" charset="-122"/>
                <a:cs typeface="ui-sans-serif" pitchFamily="34" charset="-120"/>
              </a:rPr>
              <a:t>C</a:t>
            </a:r>
            <a:endParaRPr lang="en-US" sz="1200" dirty="0"/>
          </a:p>
        </p:txBody>
      </p:sp>
      <p:sp>
        <p:nvSpPr>
          <p:cNvPr id="27" name="Text 7"/>
          <p:cNvSpPr/>
          <p:nvPr/>
        </p:nvSpPr>
        <p:spPr>
          <a:xfrm>
            <a:off x="1295400" y="4305300"/>
            <a:ext cx="4057650" cy="266700"/>
          </a:xfrm>
          <a:prstGeom prst="rect">
            <a:avLst/>
          </a:prstGeom>
          <a:noFill/>
          <a:ln/>
        </p:spPr>
        <p:txBody>
          <a:bodyPr vert="horz" wrap="square" lIns="0" tIns="0" rIns="0" bIns="0" rtlCol="0" anchor="t"/>
          <a:lstStyle/>
          <a:p>
            <a:pPr marL="0" indent="0">
              <a:lnSpc>
                <a:spcPts val="2100"/>
              </a:lnSpc>
              <a:buNone/>
            </a:pPr>
            <a:r>
              <a:rPr lang="en-US" sz="1350" dirty="0">
                <a:solidFill>
                  <a:srgbClr val="374151"/>
                </a:solidFill>
                <a:latin typeface="ui-sans-serif" pitchFamily="34" charset="0"/>
                <a:ea typeface="ui-sans-serif" pitchFamily="34" charset="-122"/>
                <a:cs typeface="ui-sans-serif" pitchFamily="34" charset="-120"/>
              </a:rPr>
              <a:t>On-Demand Instances</a:t>
            </a:r>
            <a:endParaRPr lang="en-US" sz="1350" dirty="0"/>
          </a:p>
        </p:txBody>
      </p:sp>
      <p:sp>
        <p:nvSpPr>
          <p:cNvPr id="28" name="Text 8"/>
          <p:cNvSpPr/>
          <p:nvPr/>
        </p:nvSpPr>
        <p:spPr>
          <a:xfrm>
            <a:off x="6489948" y="4305300"/>
            <a:ext cx="381000" cy="381000"/>
          </a:xfrm>
          <a:prstGeom prst="rect">
            <a:avLst/>
          </a:prstGeom>
          <a:noFill/>
          <a:ln/>
        </p:spPr>
        <p:txBody>
          <a:bodyPr vert="horz" wrap="square" lIns="0" tIns="0" rIns="0" bIns="0" rtlCol="0" anchor="t"/>
          <a:lstStyle/>
          <a:p>
            <a:pPr marL="0" indent="0">
              <a:lnSpc>
                <a:spcPts val="1800"/>
              </a:lnSpc>
              <a:buNone/>
            </a:pPr>
            <a:r>
              <a:rPr lang="en-US" sz="1200" b="1" dirty="0">
                <a:solidFill>
                  <a:srgbClr val="374151"/>
                </a:solidFill>
                <a:latin typeface="ui-sans-serif" pitchFamily="34" charset="0"/>
                <a:ea typeface="ui-sans-serif" pitchFamily="34" charset="-122"/>
                <a:cs typeface="ui-sans-serif" pitchFamily="34" charset="-120"/>
              </a:rPr>
              <a:t>D</a:t>
            </a:r>
            <a:endParaRPr lang="en-US" sz="1200" dirty="0"/>
          </a:p>
        </p:txBody>
      </p:sp>
      <p:sp>
        <p:nvSpPr>
          <p:cNvPr id="29" name="Text 9"/>
          <p:cNvSpPr/>
          <p:nvPr/>
        </p:nvSpPr>
        <p:spPr>
          <a:xfrm>
            <a:off x="6896100" y="4305300"/>
            <a:ext cx="4095750" cy="266700"/>
          </a:xfrm>
          <a:prstGeom prst="rect">
            <a:avLst/>
          </a:prstGeom>
          <a:noFill/>
          <a:ln/>
        </p:spPr>
        <p:txBody>
          <a:bodyPr vert="horz" wrap="square" lIns="0" tIns="0" rIns="0" bIns="0" rtlCol="0" anchor="t"/>
          <a:lstStyle/>
          <a:p>
            <a:pPr marL="0" indent="0">
              <a:lnSpc>
                <a:spcPts val="2100"/>
              </a:lnSpc>
              <a:buNone/>
            </a:pPr>
            <a:r>
              <a:rPr lang="en-US" sz="1350" dirty="0">
                <a:solidFill>
                  <a:srgbClr val="374151"/>
                </a:solidFill>
                <a:latin typeface="ui-sans-serif" pitchFamily="34" charset="0"/>
                <a:ea typeface="ui-sans-serif" pitchFamily="34" charset="-122"/>
                <a:cs typeface="ui-sans-serif" pitchFamily="34" charset="-120"/>
              </a:rPr>
              <a:t>Dedicated Hosts</a:t>
            </a:r>
            <a:endParaRPr lang="en-US" sz="1350"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pic>
        <p:nvPicPr>
          <p:cNvPr id="3" name="Image 1" descr="preencoded.png"/>
          <p:cNvPicPr>
            <a:picLocks noChangeAspect="1"/>
          </p:cNvPicPr>
          <p:nvPr/>
        </p:nvPicPr>
        <p:blipFill>
          <a:blip r:embed="rId4"/>
          <a:stretch>
            <a:fillRect/>
          </a:stretch>
        </p:blipFill>
        <p:spPr>
          <a:xfrm>
            <a:off x="609600" y="685800"/>
            <a:ext cx="1524000" cy="1266825"/>
          </a:xfrm>
          <a:prstGeom prst="rect">
            <a:avLst/>
          </a:prstGeom>
        </p:spPr>
      </p:pic>
      <p:pic>
        <p:nvPicPr>
          <p:cNvPr id="4" name="Image 2" descr="preencoded.png"/>
          <p:cNvPicPr>
            <a:picLocks noChangeAspect="1"/>
          </p:cNvPicPr>
          <p:nvPr/>
        </p:nvPicPr>
        <p:blipFill>
          <a:blip r:embed="rId5"/>
          <a:stretch>
            <a:fillRect/>
          </a:stretch>
        </p:blipFill>
        <p:spPr>
          <a:xfrm>
            <a:off x="9753600" y="4114800"/>
            <a:ext cx="857250" cy="704850"/>
          </a:xfrm>
          <a:prstGeom prst="rect">
            <a:avLst/>
          </a:prstGeom>
        </p:spPr>
      </p:pic>
      <p:pic>
        <p:nvPicPr>
          <p:cNvPr id="5" name="Image 3" descr="preencoded.png"/>
          <p:cNvPicPr>
            <a:picLocks noChangeAspect="1"/>
          </p:cNvPicPr>
          <p:nvPr/>
        </p:nvPicPr>
        <p:blipFill>
          <a:blip r:embed="rId6"/>
          <a:stretch>
            <a:fillRect/>
          </a:stretch>
        </p:blipFill>
        <p:spPr>
          <a:xfrm>
            <a:off x="609600" y="838200"/>
            <a:ext cx="762000" cy="38100"/>
          </a:xfrm>
          <a:prstGeom prst="rect">
            <a:avLst/>
          </a:prstGeom>
        </p:spPr>
      </p:pic>
      <p:pic>
        <p:nvPicPr>
          <p:cNvPr id="6" name="Image 4" descr="preencoded.png"/>
          <p:cNvPicPr>
            <a:picLocks noChangeAspect="1"/>
          </p:cNvPicPr>
          <p:nvPr/>
        </p:nvPicPr>
        <p:blipFill>
          <a:blip r:embed="rId7"/>
          <a:stretch>
            <a:fillRect/>
          </a:stretch>
        </p:blipFill>
        <p:spPr>
          <a:xfrm>
            <a:off x="609600" y="1333500"/>
            <a:ext cx="10972800" cy="647700"/>
          </a:xfrm>
          <a:prstGeom prst="rect">
            <a:avLst/>
          </a:prstGeom>
        </p:spPr>
      </p:pic>
      <p:pic>
        <p:nvPicPr>
          <p:cNvPr id="7" name="Image 5" descr="preencoded.png"/>
          <p:cNvPicPr>
            <a:picLocks noChangeAspect="1"/>
          </p:cNvPicPr>
          <p:nvPr/>
        </p:nvPicPr>
        <p:blipFill>
          <a:blip r:embed="rId8"/>
          <a:stretch>
            <a:fillRect/>
          </a:stretch>
        </p:blipFill>
        <p:spPr>
          <a:xfrm>
            <a:off x="762000" y="1495425"/>
            <a:ext cx="285750" cy="285750"/>
          </a:xfrm>
          <a:prstGeom prst="rect">
            <a:avLst/>
          </a:prstGeom>
        </p:spPr>
      </p:pic>
      <p:pic>
        <p:nvPicPr>
          <p:cNvPr id="8" name="Image 6" descr="preencoded.png"/>
          <p:cNvPicPr>
            <a:picLocks noChangeAspect="1"/>
          </p:cNvPicPr>
          <p:nvPr/>
        </p:nvPicPr>
        <p:blipFill>
          <a:blip r:embed="rId9"/>
          <a:stretch>
            <a:fillRect/>
          </a:stretch>
        </p:blipFill>
        <p:spPr>
          <a:xfrm>
            <a:off x="609600" y="3352800"/>
            <a:ext cx="5372100" cy="1066800"/>
          </a:xfrm>
          <a:prstGeom prst="rect">
            <a:avLst/>
          </a:prstGeom>
        </p:spPr>
      </p:pic>
      <p:pic>
        <p:nvPicPr>
          <p:cNvPr id="9" name="Image 7" descr="preencoded.png"/>
          <p:cNvPicPr>
            <a:picLocks noChangeAspect="1"/>
          </p:cNvPicPr>
          <p:nvPr/>
        </p:nvPicPr>
        <p:blipFill>
          <a:blip r:embed="rId10"/>
          <a:stretch>
            <a:fillRect/>
          </a:stretch>
        </p:blipFill>
        <p:spPr>
          <a:xfrm>
            <a:off x="762000" y="3505200"/>
            <a:ext cx="457200" cy="457200"/>
          </a:xfrm>
          <a:prstGeom prst="rect">
            <a:avLst/>
          </a:prstGeom>
        </p:spPr>
      </p:pic>
      <p:pic>
        <p:nvPicPr>
          <p:cNvPr id="10" name="Image 8" descr="preencoded.png"/>
          <p:cNvPicPr>
            <a:picLocks noChangeAspect="1"/>
          </p:cNvPicPr>
          <p:nvPr/>
        </p:nvPicPr>
        <p:blipFill>
          <a:blip r:embed="rId11"/>
          <a:stretch>
            <a:fillRect/>
          </a:stretch>
        </p:blipFill>
        <p:spPr>
          <a:xfrm>
            <a:off x="876300" y="3581400"/>
            <a:ext cx="228600" cy="304800"/>
          </a:xfrm>
          <a:prstGeom prst="rect">
            <a:avLst/>
          </a:prstGeom>
        </p:spPr>
      </p:pic>
      <p:pic>
        <p:nvPicPr>
          <p:cNvPr id="11" name="Image 9" descr="preencoded.png"/>
          <p:cNvPicPr>
            <a:picLocks noChangeAspect="1"/>
          </p:cNvPicPr>
          <p:nvPr/>
        </p:nvPicPr>
        <p:blipFill>
          <a:blip r:embed="rId9"/>
          <a:stretch>
            <a:fillRect/>
          </a:stretch>
        </p:blipFill>
        <p:spPr>
          <a:xfrm>
            <a:off x="6210300" y="3352800"/>
            <a:ext cx="5372100" cy="1066800"/>
          </a:xfrm>
          <a:prstGeom prst="rect">
            <a:avLst/>
          </a:prstGeom>
        </p:spPr>
      </p:pic>
      <p:pic>
        <p:nvPicPr>
          <p:cNvPr id="12" name="Image 10" descr="preencoded.png"/>
          <p:cNvPicPr>
            <a:picLocks noChangeAspect="1"/>
          </p:cNvPicPr>
          <p:nvPr/>
        </p:nvPicPr>
        <p:blipFill>
          <a:blip r:embed="rId12"/>
          <a:stretch>
            <a:fillRect/>
          </a:stretch>
        </p:blipFill>
        <p:spPr>
          <a:xfrm>
            <a:off x="6362700" y="3505200"/>
            <a:ext cx="457200" cy="457200"/>
          </a:xfrm>
          <a:prstGeom prst="rect">
            <a:avLst/>
          </a:prstGeom>
        </p:spPr>
      </p:pic>
      <p:pic>
        <p:nvPicPr>
          <p:cNvPr id="13" name="Image 11" descr="preencoded.png"/>
          <p:cNvPicPr>
            <a:picLocks noChangeAspect="1"/>
          </p:cNvPicPr>
          <p:nvPr/>
        </p:nvPicPr>
        <p:blipFill>
          <a:blip r:embed="rId13"/>
          <a:stretch>
            <a:fillRect/>
          </a:stretch>
        </p:blipFill>
        <p:spPr>
          <a:xfrm>
            <a:off x="6448425" y="3581400"/>
            <a:ext cx="285750" cy="304800"/>
          </a:xfrm>
          <a:prstGeom prst="rect">
            <a:avLst/>
          </a:prstGeom>
        </p:spPr>
      </p:pic>
      <p:pic>
        <p:nvPicPr>
          <p:cNvPr id="14" name="Image 12" descr="preencoded.png"/>
          <p:cNvPicPr>
            <a:picLocks noChangeAspect="1"/>
          </p:cNvPicPr>
          <p:nvPr/>
        </p:nvPicPr>
        <p:blipFill>
          <a:blip r:embed="rId9"/>
          <a:stretch>
            <a:fillRect/>
          </a:stretch>
        </p:blipFill>
        <p:spPr>
          <a:xfrm>
            <a:off x="609600" y="4648200"/>
            <a:ext cx="5372100" cy="1066800"/>
          </a:xfrm>
          <a:prstGeom prst="rect">
            <a:avLst/>
          </a:prstGeom>
        </p:spPr>
      </p:pic>
      <p:pic>
        <p:nvPicPr>
          <p:cNvPr id="15" name="Image 13" descr="preencoded.png"/>
          <p:cNvPicPr>
            <a:picLocks noChangeAspect="1"/>
          </p:cNvPicPr>
          <p:nvPr/>
        </p:nvPicPr>
        <p:blipFill>
          <a:blip r:embed="rId10"/>
          <a:stretch>
            <a:fillRect/>
          </a:stretch>
        </p:blipFill>
        <p:spPr>
          <a:xfrm>
            <a:off x="762000" y="4800600"/>
            <a:ext cx="457200" cy="457200"/>
          </a:xfrm>
          <a:prstGeom prst="rect">
            <a:avLst/>
          </a:prstGeom>
        </p:spPr>
      </p:pic>
      <p:pic>
        <p:nvPicPr>
          <p:cNvPr id="16" name="Image 14" descr="preencoded.png"/>
          <p:cNvPicPr>
            <a:picLocks noChangeAspect="1"/>
          </p:cNvPicPr>
          <p:nvPr/>
        </p:nvPicPr>
        <p:blipFill>
          <a:blip r:embed="rId14"/>
          <a:stretch>
            <a:fillRect/>
          </a:stretch>
        </p:blipFill>
        <p:spPr>
          <a:xfrm>
            <a:off x="847725" y="4876800"/>
            <a:ext cx="285750" cy="304800"/>
          </a:xfrm>
          <a:prstGeom prst="rect">
            <a:avLst/>
          </a:prstGeom>
        </p:spPr>
      </p:pic>
      <p:pic>
        <p:nvPicPr>
          <p:cNvPr id="17" name="Image 15" descr="preencoded.png"/>
          <p:cNvPicPr>
            <a:picLocks noChangeAspect="1"/>
          </p:cNvPicPr>
          <p:nvPr/>
        </p:nvPicPr>
        <p:blipFill>
          <a:blip r:embed="rId9"/>
          <a:stretch>
            <a:fillRect/>
          </a:stretch>
        </p:blipFill>
        <p:spPr>
          <a:xfrm>
            <a:off x="6210300" y="4648200"/>
            <a:ext cx="5372100" cy="1066800"/>
          </a:xfrm>
          <a:prstGeom prst="rect">
            <a:avLst/>
          </a:prstGeom>
        </p:spPr>
      </p:pic>
      <p:pic>
        <p:nvPicPr>
          <p:cNvPr id="18" name="Image 16" descr="preencoded.png"/>
          <p:cNvPicPr>
            <a:picLocks noChangeAspect="1"/>
          </p:cNvPicPr>
          <p:nvPr/>
        </p:nvPicPr>
        <p:blipFill>
          <a:blip r:embed="rId12"/>
          <a:stretch>
            <a:fillRect/>
          </a:stretch>
        </p:blipFill>
        <p:spPr>
          <a:xfrm>
            <a:off x="6362700" y="4800600"/>
            <a:ext cx="457200" cy="457200"/>
          </a:xfrm>
          <a:prstGeom prst="rect">
            <a:avLst/>
          </a:prstGeom>
        </p:spPr>
      </p:pic>
      <p:pic>
        <p:nvPicPr>
          <p:cNvPr id="19" name="Image 17" descr="preencoded.png"/>
          <p:cNvPicPr>
            <a:picLocks noChangeAspect="1"/>
          </p:cNvPicPr>
          <p:nvPr/>
        </p:nvPicPr>
        <p:blipFill>
          <a:blip r:embed="rId15"/>
          <a:stretch>
            <a:fillRect/>
          </a:stretch>
        </p:blipFill>
        <p:spPr>
          <a:xfrm>
            <a:off x="6477000" y="4876800"/>
            <a:ext cx="228600" cy="304800"/>
          </a:xfrm>
          <a:prstGeom prst="rect">
            <a:avLst/>
          </a:prstGeom>
        </p:spPr>
      </p:pic>
      <p:sp>
        <p:nvSpPr>
          <p:cNvPr id="21" name="Text 0"/>
          <p:cNvSpPr/>
          <p:nvPr/>
        </p:nvSpPr>
        <p:spPr>
          <a:xfrm>
            <a:off x="609600" y="381000"/>
            <a:ext cx="13167360" cy="381000"/>
          </a:xfrm>
          <a:prstGeom prst="rect">
            <a:avLst/>
          </a:prstGeom>
          <a:noFill/>
          <a:ln/>
        </p:spPr>
        <p:txBody>
          <a:bodyPr vert="horz" wrap="square" lIns="0" tIns="0" rIns="0" bIns="0" rtlCol="0" anchor="t"/>
          <a:lstStyle/>
          <a:p>
            <a:pPr marL="0" indent="0">
              <a:lnSpc>
                <a:spcPts val="3000"/>
              </a:lnSpc>
              <a:buNone/>
            </a:pPr>
            <a:r>
              <a:rPr lang="en-US" sz="2700" b="1" dirty="0">
                <a:solidFill>
                  <a:srgbClr val="1F2937"/>
                </a:solidFill>
                <a:latin typeface="ui-sans-serif" pitchFamily="34" charset="0"/>
                <a:ea typeface="ui-sans-serif" pitchFamily="34" charset="-122"/>
                <a:cs typeface="ui-sans-serif" pitchFamily="34" charset="-120"/>
              </a:rPr>
              <a:t>Answer 12: On-Demand Pricing</a:t>
            </a:r>
            <a:endParaRPr lang="en-US" sz="2700" dirty="0"/>
          </a:p>
        </p:txBody>
      </p:sp>
      <p:sp>
        <p:nvSpPr>
          <p:cNvPr id="22" name="Text 1"/>
          <p:cNvSpPr/>
          <p:nvPr/>
        </p:nvSpPr>
        <p:spPr>
          <a:xfrm>
            <a:off x="1200150" y="1504950"/>
            <a:ext cx="7227153" cy="304800"/>
          </a:xfrm>
          <a:prstGeom prst="rect">
            <a:avLst/>
          </a:prstGeom>
          <a:noFill/>
          <a:ln/>
        </p:spPr>
        <p:txBody>
          <a:bodyPr vert="horz" wrap="square" lIns="0" tIns="0" rIns="0" bIns="0" rtlCol="0" anchor="t"/>
          <a:lstStyle/>
          <a:p>
            <a:pPr marL="0" indent="0">
              <a:lnSpc>
                <a:spcPts val="2400"/>
              </a:lnSpc>
              <a:buNone/>
            </a:pPr>
            <a:r>
              <a:rPr lang="en-US" sz="1800" b="1" dirty="0">
                <a:solidFill>
                  <a:srgbClr val="374151"/>
                </a:solidFill>
                <a:latin typeface="ui-sans-serif" pitchFamily="34" charset="0"/>
                <a:ea typeface="ui-sans-serif" pitchFamily="34" charset="-122"/>
                <a:cs typeface="ui-sans-serif" pitchFamily="34" charset="-120"/>
              </a:rPr>
              <a:t>The correct answer is </a:t>
            </a:r>
            <a:r>
              <a:rPr lang="en-US" sz="1800" b="1" dirty="0">
                <a:solidFill>
                  <a:srgbClr val="16A34A"/>
                </a:solidFill>
                <a:latin typeface="ui-sans-serif" pitchFamily="34" charset="0"/>
                <a:ea typeface="ui-sans-serif" pitchFamily="34" charset="-122"/>
                <a:cs typeface="ui-sans-serif" pitchFamily="34" charset="-120"/>
              </a:rPr>
              <a:t>C. On-Demand Instances</a:t>
            </a:r>
            <a:endParaRPr lang="en-US" sz="1800" dirty="0"/>
          </a:p>
        </p:txBody>
      </p:sp>
      <p:sp>
        <p:nvSpPr>
          <p:cNvPr id="23" name="Text 2"/>
          <p:cNvSpPr/>
          <p:nvPr/>
        </p:nvSpPr>
        <p:spPr>
          <a:xfrm>
            <a:off x="609600" y="2209800"/>
            <a:ext cx="10972800" cy="266700"/>
          </a:xfrm>
          <a:prstGeom prst="rect">
            <a:avLst/>
          </a:prstGeom>
          <a:noFill/>
          <a:ln/>
        </p:spPr>
        <p:txBody>
          <a:bodyPr vert="horz" wrap="square" lIns="0" tIns="0" rIns="0" bIns="0" rtlCol="0" anchor="t"/>
          <a:lstStyle/>
          <a:p>
            <a:pPr marL="0" indent="0">
              <a:lnSpc>
                <a:spcPts val="2100"/>
              </a:lnSpc>
              <a:buNone/>
            </a:pPr>
            <a:r>
              <a:rPr lang="en-US" sz="1500" b="1" dirty="0">
                <a:solidFill>
                  <a:srgbClr val="374151"/>
                </a:solidFill>
                <a:latin typeface="ui-sans-serif" pitchFamily="34" charset="0"/>
                <a:ea typeface="ui-sans-serif" pitchFamily="34" charset="-122"/>
                <a:cs typeface="ui-sans-serif" pitchFamily="34" charset="-120"/>
              </a:rPr>
              <a:t>Why On-Demand Instances?</a:t>
            </a:r>
            <a:endParaRPr lang="en-US" sz="1500" dirty="0"/>
          </a:p>
        </p:txBody>
      </p:sp>
      <p:sp>
        <p:nvSpPr>
          <p:cNvPr id="24" name="Text 3"/>
          <p:cNvSpPr/>
          <p:nvPr/>
        </p:nvSpPr>
        <p:spPr>
          <a:xfrm>
            <a:off x="609600" y="2590800"/>
            <a:ext cx="10972800" cy="533400"/>
          </a:xfrm>
          <a:prstGeom prst="rect">
            <a:avLst/>
          </a:prstGeom>
          <a:noFill/>
          <a:ln/>
        </p:spPr>
        <p:txBody>
          <a:bodyPr vert="horz" wrap="square" lIns="0" tIns="0" rIns="0" bIns="0" rtlCol="0" anchor="t"/>
          <a:lstStyle/>
          <a:p>
            <a:pPr marL="0" indent="0">
              <a:lnSpc>
                <a:spcPts val="2100"/>
              </a:lnSpc>
              <a:buNone/>
            </a:pPr>
            <a:r>
              <a:rPr lang="en-US" sz="1350" dirty="0">
                <a:solidFill>
                  <a:srgbClr val="374151"/>
                </a:solidFill>
                <a:latin typeface="ui-sans-serif" pitchFamily="34" charset="0"/>
                <a:ea typeface="ui-sans-serif" pitchFamily="34" charset="-122"/>
                <a:cs typeface="ui-sans-serif" pitchFamily="34" charset="-120"/>
              </a:rPr>
              <a:t>On-Demand Instances offer the most flexibility for EC2 purchasing, allowing users to pay for compute capacity by the second (or hour for older instances) with no long-term commitments or upfront payments.</a:t>
            </a:r>
            <a:endParaRPr lang="en-US" sz="1350" dirty="0"/>
          </a:p>
        </p:txBody>
      </p:sp>
      <p:sp>
        <p:nvSpPr>
          <p:cNvPr id="25" name="Text 4"/>
          <p:cNvSpPr/>
          <p:nvPr/>
        </p:nvSpPr>
        <p:spPr>
          <a:xfrm>
            <a:off x="1371600" y="3505200"/>
            <a:ext cx="4457700" cy="266700"/>
          </a:xfrm>
          <a:prstGeom prst="rect">
            <a:avLst/>
          </a:prstGeom>
          <a:noFill/>
          <a:ln/>
        </p:spPr>
        <p:txBody>
          <a:bodyPr vert="horz" wrap="square" lIns="0" tIns="0" rIns="0" bIns="0" rtlCol="0" anchor="t"/>
          <a:lstStyle/>
          <a:p>
            <a:pPr marL="0" indent="0">
              <a:lnSpc>
                <a:spcPts val="2100"/>
              </a:lnSpc>
              <a:buNone/>
            </a:pPr>
            <a:r>
              <a:rPr lang="en-US" sz="1350" b="1" dirty="0">
                <a:solidFill>
                  <a:srgbClr val="374151"/>
                </a:solidFill>
                <a:latin typeface="ui-sans-serif" pitchFamily="34" charset="0"/>
                <a:ea typeface="ui-sans-serif" pitchFamily="34" charset="-122"/>
                <a:cs typeface="ui-sans-serif" pitchFamily="34" charset="-120"/>
              </a:rPr>
              <a:t>Pay by the Second</a:t>
            </a:r>
            <a:endParaRPr lang="en-US" sz="1350" dirty="0"/>
          </a:p>
        </p:txBody>
      </p:sp>
      <p:sp>
        <p:nvSpPr>
          <p:cNvPr id="26" name="Text 5"/>
          <p:cNvSpPr/>
          <p:nvPr/>
        </p:nvSpPr>
        <p:spPr>
          <a:xfrm>
            <a:off x="1371600" y="3810000"/>
            <a:ext cx="4457700" cy="457200"/>
          </a:xfrm>
          <a:prstGeom prst="rect">
            <a:avLst/>
          </a:prstGeom>
          <a:noFill/>
          <a:ln/>
        </p:spPr>
        <p:txBody>
          <a:bodyPr vert="horz" wrap="square" lIns="0" tIns="0" rIns="0" bIns="0" rtlCol="0" anchor="t"/>
          <a:lstStyle/>
          <a:p>
            <a:pPr marL="0" indent="0">
              <a:lnSpc>
                <a:spcPts val="1800"/>
              </a:lnSpc>
              <a:buNone/>
            </a:pPr>
            <a:r>
              <a:rPr lang="en-US" sz="1200" dirty="0">
                <a:solidFill>
                  <a:srgbClr val="4B5563"/>
                </a:solidFill>
                <a:latin typeface="ui-sans-serif" pitchFamily="34" charset="0"/>
                <a:ea typeface="ui-sans-serif" pitchFamily="34" charset="-122"/>
                <a:cs typeface="ui-sans-serif" pitchFamily="34" charset="-120"/>
              </a:rPr>
              <a:t>Flexible pricing based on actual usage time, with billing accurate to the second.</a:t>
            </a:r>
            <a:endParaRPr lang="en-US" sz="1200" dirty="0"/>
          </a:p>
        </p:txBody>
      </p:sp>
      <p:sp>
        <p:nvSpPr>
          <p:cNvPr id="27" name="Text 6"/>
          <p:cNvSpPr/>
          <p:nvPr/>
        </p:nvSpPr>
        <p:spPr>
          <a:xfrm>
            <a:off x="6972300" y="3505200"/>
            <a:ext cx="5349240" cy="266700"/>
          </a:xfrm>
          <a:prstGeom prst="rect">
            <a:avLst/>
          </a:prstGeom>
          <a:noFill/>
          <a:ln/>
        </p:spPr>
        <p:txBody>
          <a:bodyPr vert="horz" wrap="square" lIns="0" tIns="0" rIns="0" bIns="0" rtlCol="0" anchor="t"/>
          <a:lstStyle/>
          <a:p>
            <a:pPr marL="0" indent="0">
              <a:lnSpc>
                <a:spcPts val="2100"/>
              </a:lnSpc>
              <a:buNone/>
            </a:pPr>
            <a:r>
              <a:rPr lang="en-US" sz="1350" b="1" dirty="0">
                <a:solidFill>
                  <a:srgbClr val="374151"/>
                </a:solidFill>
                <a:latin typeface="ui-sans-serif" pitchFamily="34" charset="0"/>
                <a:ea typeface="ui-sans-serif" pitchFamily="34" charset="-122"/>
                <a:cs typeface="ui-sans-serif" pitchFamily="34" charset="-120"/>
              </a:rPr>
              <a:t>No Long-Term Commitments</a:t>
            </a:r>
            <a:endParaRPr lang="en-US" sz="1350" dirty="0"/>
          </a:p>
        </p:txBody>
      </p:sp>
      <p:sp>
        <p:nvSpPr>
          <p:cNvPr id="28" name="Text 7"/>
          <p:cNvSpPr/>
          <p:nvPr/>
        </p:nvSpPr>
        <p:spPr>
          <a:xfrm>
            <a:off x="6972300" y="3810000"/>
            <a:ext cx="4457700" cy="457200"/>
          </a:xfrm>
          <a:prstGeom prst="rect">
            <a:avLst/>
          </a:prstGeom>
          <a:noFill/>
          <a:ln/>
        </p:spPr>
        <p:txBody>
          <a:bodyPr vert="horz" wrap="square" lIns="0" tIns="0" rIns="0" bIns="0" rtlCol="0" anchor="t"/>
          <a:lstStyle/>
          <a:p>
            <a:pPr marL="0" indent="0">
              <a:lnSpc>
                <a:spcPts val="1800"/>
              </a:lnSpc>
              <a:buNone/>
            </a:pPr>
            <a:r>
              <a:rPr lang="en-US" sz="1200" dirty="0">
                <a:solidFill>
                  <a:srgbClr val="4B5563"/>
                </a:solidFill>
                <a:latin typeface="ui-sans-serif" pitchFamily="34" charset="0"/>
                <a:ea typeface="ui-sans-serif" pitchFamily="34" charset="-122"/>
                <a:cs typeface="ui-sans-serif" pitchFamily="34" charset="-120"/>
              </a:rPr>
              <a:t>No upfront payments or long-term contracts required, providing maximum flexibility.</a:t>
            </a:r>
            <a:endParaRPr lang="en-US" sz="1200" dirty="0"/>
          </a:p>
        </p:txBody>
      </p:sp>
      <p:sp>
        <p:nvSpPr>
          <p:cNvPr id="29" name="Text 8"/>
          <p:cNvSpPr/>
          <p:nvPr/>
        </p:nvSpPr>
        <p:spPr>
          <a:xfrm>
            <a:off x="1371600" y="4800600"/>
            <a:ext cx="4457700" cy="266700"/>
          </a:xfrm>
          <a:prstGeom prst="rect">
            <a:avLst/>
          </a:prstGeom>
          <a:noFill/>
          <a:ln/>
        </p:spPr>
        <p:txBody>
          <a:bodyPr vert="horz" wrap="square" lIns="0" tIns="0" rIns="0" bIns="0" rtlCol="0" anchor="t"/>
          <a:lstStyle/>
          <a:p>
            <a:pPr marL="0" indent="0">
              <a:lnSpc>
                <a:spcPts val="2100"/>
              </a:lnSpc>
              <a:buNone/>
            </a:pPr>
            <a:r>
              <a:rPr lang="en-US" sz="1350" b="1" dirty="0">
                <a:solidFill>
                  <a:srgbClr val="374151"/>
                </a:solidFill>
                <a:latin typeface="ui-sans-serif" pitchFamily="34" charset="0"/>
                <a:ea typeface="ui-sans-serif" pitchFamily="34" charset="-122"/>
                <a:cs typeface="ui-sans-serif" pitchFamily="34" charset="-120"/>
              </a:rPr>
              <a:t>Development &amp; Testing</a:t>
            </a:r>
            <a:endParaRPr lang="en-US" sz="1350" dirty="0"/>
          </a:p>
        </p:txBody>
      </p:sp>
      <p:sp>
        <p:nvSpPr>
          <p:cNvPr id="30" name="Text 9"/>
          <p:cNvSpPr/>
          <p:nvPr/>
        </p:nvSpPr>
        <p:spPr>
          <a:xfrm>
            <a:off x="1371600" y="5105400"/>
            <a:ext cx="4457700" cy="457200"/>
          </a:xfrm>
          <a:prstGeom prst="rect">
            <a:avLst/>
          </a:prstGeom>
          <a:noFill/>
          <a:ln/>
        </p:spPr>
        <p:txBody>
          <a:bodyPr vert="horz" wrap="square" lIns="0" tIns="0" rIns="0" bIns="0" rtlCol="0" anchor="t"/>
          <a:lstStyle/>
          <a:p>
            <a:pPr marL="0" indent="0">
              <a:lnSpc>
                <a:spcPts val="1800"/>
              </a:lnSpc>
              <a:buNone/>
            </a:pPr>
            <a:r>
              <a:rPr lang="en-US" sz="1200" dirty="0">
                <a:solidFill>
                  <a:srgbClr val="4B5563"/>
                </a:solidFill>
                <a:latin typeface="ui-sans-serif" pitchFamily="34" charset="0"/>
                <a:ea typeface="ui-sans-serif" pitchFamily="34" charset="-122"/>
                <a:cs typeface="ui-sans-serif" pitchFamily="34" charset="-120"/>
              </a:rPr>
              <a:t>Ideal for development, testing, and other workloads with irregular usage patterns.</a:t>
            </a:r>
            <a:endParaRPr lang="en-US" sz="1200" dirty="0"/>
          </a:p>
        </p:txBody>
      </p:sp>
      <p:sp>
        <p:nvSpPr>
          <p:cNvPr id="31" name="Text 10"/>
          <p:cNvSpPr/>
          <p:nvPr/>
        </p:nvSpPr>
        <p:spPr>
          <a:xfrm>
            <a:off x="6972300" y="4800600"/>
            <a:ext cx="5349240" cy="266700"/>
          </a:xfrm>
          <a:prstGeom prst="rect">
            <a:avLst/>
          </a:prstGeom>
          <a:noFill/>
          <a:ln/>
        </p:spPr>
        <p:txBody>
          <a:bodyPr vert="horz" wrap="square" lIns="0" tIns="0" rIns="0" bIns="0" rtlCol="0" anchor="t"/>
          <a:lstStyle/>
          <a:p>
            <a:pPr marL="0" indent="0">
              <a:lnSpc>
                <a:spcPts val="2100"/>
              </a:lnSpc>
              <a:buNone/>
            </a:pPr>
            <a:r>
              <a:rPr lang="en-US" sz="1350" b="1" dirty="0">
                <a:solidFill>
                  <a:srgbClr val="374151"/>
                </a:solidFill>
                <a:latin typeface="ui-sans-serif" pitchFamily="34" charset="0"/>
                <a:ea typeface="ui-sans-serif" pitchFamily="34" charset="-122"/>
                <a:cs typeface="ui-sans-serif" pitchFamily="34" charset="-120"/>
              </a:rPr>
              <a:t>Unpredictable Workloads</a:t>
            </a:r>
            <a:endParaRPr lang="en-US" sz="1350" dirty="0"/>
          </a:p>
        </p:txBody>
      </p:sp>
      <p:sp>
        <p:nvSpPr>
          <p:cNvPr id="32" name="Text 11"/>
          <p:cNvSpPr/>
          <p:nvPr/>
        </p:nvSpPr>
        <p:spPr>
          <a:xfrm>
            <a:off x="6972300" y="5105400"/>
            <a:ext cx="4457700" cy="457200"/>
          </a:xfrm>
          <a:prstGeom prst="rect">
            <a:avLst/>
          </a:prstGeom>
          <a:noFill/>
          <a:ln/>
        </p:spPr>
        <p:txBody>
          <a:bodyPr vert="horz" wrap="square" lIns="0" tIns="0" rIns="0" bIns="0" rtlCol="0" anchor="t"/>
          <a:lstStyle/>
          <a:p>
            <a:pPr marL="0" indent="0">
              <a:lnSpc>
                <a:spcPts val="1800"/>
              </a:lnSpc>
              <a:buNone/>
            </a:pPr>
            <a:r>
              <a:rPr lang="en-US" sz="1200" dirty="0">
                <a:solidFill>
                  <a:srgbClr val="4B5563"/>
                </a:solidFill>
                <a:latin typeface="ui-sans-serif" pitchFamily="34" charset="0"/>
                <a:ea typeface="ui-sans-serif" pitchFamily="34" charset="-122"/>
                <a:cs typeface="ui-sans-serif" pitchFamily="34" charset="-120"/>
              </a:rPr>
              <a:t>Perfect for applications with irregular and unpredictable usage patterns.</a:t>
            </a:r>
            <a:endParaRPr lang="en-US" sz="1200"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pic>
        <p:nvPicPr>
          <p:cNvPr id="3" name="Image 1" descr="preencoded.png"/>
          <p:cNvPicPr>
            <a:picLocks noChangeAspect="1"/>
          </p:cNvPicPr>
          <p:nvPr/>
        </p:nvPicPr>
        <p:blipFill>
          <a:blip r:embed="rId4"/>
          <a:stretch>
            <a:fillRect/>
          </a:stretch>
        </p:blipFill>
        <p:spPr>
          <a:xfrm>
            <a:off x="609600" y="685800"/>
            <a:ext cx="1524000" cy="1266825"/>
          </a:xfrm>
          <a:prstGeom prst="rect">
            <a:avLst/>
          </a:prstGeom>
        </p:spPr>
      </p:pic>
      <p:pic>
        <p:nvPicPr>
          <p:cNvPr id="4" name="Image 2" descr="preencoded.png"/>
          <p:cNvPicPr>
            <a:picLocks noChangeAspect="1"/>
          </p:cNvPicPr>
          <p:nvPr/>
        </p:nvPicPr>
        <p:blipFill>
          <a:blip r:embed="rId5"/>
          <a:stretch>
            <a:fillRect/>
          </a:stretch>
        </p:blipFill>
        <p:spPr>
          <a:xfrm>
            <a:off x="9753600" y="4114800"/>
            <a:ext cx="857250" cy="704850"/>
          </a:xfrm>
          <a:prstGeom prst="rect">
            <a:avLst/>
          </a:prstGeom>
        </p:spPr>
      </p:pic>
      <p:pic>
        <p:nvPicPr>
          <p:cNvPr id="5" name="Image 3" descr="preencoded.png"/>
          <p:cNvPicPr>
            <a:picLocks noChangeAspect="1"/>
          </p:cNvPicPr>
          <p:nvPr/>
        </p:nvPicPr>
        <p:blipFill>
          <a:blip r:embed="rId6"/>
          <a:stretch>
            <a:fillRect/>
          </a:stretch>
        </p:blipFill>
        <p:spPr>
          <a:xfrm>
            <a:off x="609600" y="838200"/>
            <a:ext cx="762000" cy="38100"/>
          </a:xfrm>
          <a:prstGeom prst="rect">
            <a:avLst/>
          </a:prstGeom>
        </p:spPr>
      </p:pic>
      <p:pic>
        <p:nvPicPr>
          <p:cNvPr id="6" name="Image 4" descr="preencoded.png"/>
          <p:cNvPicPr>
            <a:picLocks noChangeAspect="1"/>
          </p:cNvPicPr>
          <p:nvPr/>
        </p:nvPicPr>
        <p:blipFill>
          <a:blip r:embed="rId7"/>
          <a:stretch>
            <a:fillRect/>
          </a:stretch>
        </p:blipFill>
        <p:spPr>
          <a:xfrm>
            <a:off x="609600" y="2247900"/>
            <a:ext cx="10972800" cy="1143000"/>
          </a:xfrm>
          <a:prstGeom prst="rect">
            <a:avLst/>
          </a:prstGeom>
        </p:spPr>
      </p:pic>
      <p:pic>
        <p:nvPicPr>
          <p:cNvPr id="7" name="Image 5" descr="preencoded.png"/>
          <p:cNvPicPr>
            <a:picLocks noChangeAspect="1"/>
          </p:cNvPicPr>
          <p:nvPr/>
        </p:nvPicPr>
        <p:blipFill>
          <a:blip r:embed="rId8"/>
          <a:stretch>
            <a:fillRect/>
          </a:stretch>
        </p:blipFill>
        <p:spPr>
          <a:xfrm>
            <a:off x="5924401" y="2343150"/>
            <a:ext cx="342900" cy="342900"/>
          </a:xfrm>
          <a:prstGeom prst="rect">
            <a:avLst/>
          </a:prstGeom>
        </p:spPr>
      </p:pic>
      <p:pic>
        <p:nvPicPr>
          <p:cNvPr id="8" name="Image 6" descr="preencoded.png"/>
          <p:cNvPicPr>
            <a:picLocks noChangeAspect="1"/>
          </p:cNvPicPr>
          <p:nvPr/>
        </p:nvPicPr>
        <p:blipFill>
          <a:blip r:embed="rId9"/>
          <a:stretch>
            <a:fillRect/>
          </a:stretch>
        </p:blipFill>
        <p:spPr>
          <a:xfrm>
            <a:off x="609600" y="3695700"/>
            <a:ext cx="5372100" cy="685800"/>
          </a:xfrm>
          <a:prstGeom prst="rect">
            <a:avLst/>
          </a:prstGeom>
        </p:spPr>
      </p:pic>
      <p:pic>
        <p:nvPicPr>
          <p:cNvPr id="9" name="Image 7" descr="preencoded.png"/>
          <p:cNvPicPr>
            <a:picLocks noChangeAspect="1"/>
          </p:cNvPicPr>
          <p:nvPr/>
        </p:nvPicPr>
        <p:blipFill>
          <a:blip r:embed="rId10"/>
          <a:stretch>
            <a:fillRect/>
          </a:stretch>
        </p:blipFill>
        <p:spPr>
          <a:xfrm>
            <a:off x="762000" y="3848100"/>
            <a:ext cx="381000" cy="381000"/>
          </a:xfrm>
          <a:prstGeom prst="rect">
            <a:avLst/>
          </a:prstGeom>
        </p:spPr>
      </p:pic>
      <p:pic>
        <p:nvPicPr>
          <p:cNvPr id="10" name="Image 8" descr="preencoded.png"/>
          <p:cNvPicPr>
            <a:picLocks noChangeAspect="1"/>
          </p:cNvPicPr>
          <p:nvPr/>
        </p:nvPicPr>
        <p:blipFill>
          <a:blip r:embed="rId11"/>
          <a:stretch>
            <a:fillRect/>
          </a:stretch>
        </p:blipFill>
        <p:spPr>
          <a:xfrm>
            <a:off x="5581650" y="3857625"/>
            <a:ext cx="247650" cy="285750"/>
          </a:xfrm>
          <a:prstGeom prst="rect">
            <a:avLst/>
          </a:prstGeom>
        </p:spPr>
      </p:pic>
      <p:pic>
        <p:nvPicPr>
          <p:cNvPr id="11" name="Image 9" descr="preencoded.png"/>
          <p:cNvPicPr>
            <a:picLocks noChangeAspect="1"/>
          </p:cNvPicPr>
          <p:nvPr/>
        </p:nvPicPr>
        <p:blipFill>
          <a:blip r:embed="rId9"/>
          <a:stretch>
            <a:fillRect/>
          </a:stretch>
        </p:blipFill>
        <p:spPr>
          <a:xfrm>
            <a:off x="6210300" y="3695700"/>
            <a:ext cx="5372100" cy="685800"/>
          </a:xfrm>
          <a:prstGeom prst="rect">
            <a:avLst/>
          </a:prstGeom>
        </p:spPr>
      </p:pic>
      <p:pic>
        <p:nvPicPr>
          <p:cNvPr id="12" name="Image 10" descr="preencoded.png"/>
          <p:cNvPicPr>
            <a:picLocks noChangeAspect="1"/>
          </p:cNvPicPr>
          <p:nvPr/>
        </p:nvPicPr>
        <p:blipFill>
          <a:blip r:embed="rId12"/>
          <a:stretch>
            <a:fillRect/>
          </a:stretch>
        </p:blipFill>
        <p:spPr>
          <a:xfrm>
            <a:off x="6362700" y="3848100"/>
            <a:ext cx="381000" cy="381000"/>
          </a:xfrm>
          <a:prstGeom prst="rect">
            <a:avLst/>
          </a:prstGeom>
        </p:spPr>
      </p:pic>
      <p:pic>
        <p:nvPicPr>
          <p:cNvPr id="13" name="Image 11" descr="preencoded.png"/>
          <p:cNvPicPr>
            <a:picLocks noChangeAspect="1"/>
          </p:cNvPicPr>
          <p:nvPr/>
        </p:nvPicPr>
        <p:blipFill>
          <a:blip r:embed="rId13"/>
          <a:stretch>
            <a:fillRect/>
          </a:stretch>
        </p:blipFill>
        <p:spPr>
          <a:xfrm>
            <a:off x="11210925" y="3857625"/>
            <a:ext cx="219075" cy="285750"/>
          </a:xfrm>
          <a:prstGeom prst="rect">
            <a:avLst/>
          </a:prstGeom>
        </p:spPr>
      </p:pic>
      <p:pic>
        <p:nvPicPr>
          <p:cNvPr id="14" name="Image 12" descr="preencoded.png"/>
          <p:cNvPicPr>
            <a:picLocks noChangeAspect="1"/>
          </p:cNvPicPr>
          <p:nvPr/>
        </p:nvPicPr>
        <p:blipFill>
          <a:blip r:embed="rId9"/>
          <a:stretch>
            <a:fillRect/>
          </a:stretch>
        </p:blipFill>
        <p:spPr>
          <a:xfrm>
            <a:off x="609600" y="4610100"/>
            <a:ext cx="5372100" cy="685800"/>
          </a:xfrm>
          <a:prstGeom prst="rect">
            <a:avLst/>
          </a:prstGeom>
        </p:spPr>
      </p:pic>
      <p:pic>
        <p:nvPicPr>
          <p:cNvPr id="15" name="Image 13" descr="preencoded.png"/>
          <p:cNvPicPr>
            <a:picLocks noChangeAspect="1"/>
          </p:cNvPicPr>
          <p:nvPr/>
        </p:nvPicPr>
        <p:blipFill>
          <a:blip r:embed="rId14"/>
          <a:stretch>
            <a:fillRect/>
          </a:stretch>
        </p:blipFill>
        <p:spPr>
          <a:xfrm>
            <a:off x="762000" y="4762500"/>
            <a:ext cx="381000" cy="381000"/>
          </a:xfrm>
          <a:prstGeom prst="rect">
            <a:avLst/>
          </a:prstGeom>
        </p:spPr>
      </p:pic>
      <p:pic>
        <p:nvPicPr>
          <p:cNvPr id="16" name="Image 14" descr="preencoded.png"/>
          <p:cNvPicPr>
            <a:picLocks noChangeAspect="1"/>
          </p:cNvPicPr>
          <p:nvPr/>
        </p:nvPicPr>
        <p:blipFill>
          <a:blip r:embed="rId15"/>
          <a:stretch>
            <a:fillRect/>
          </a:stretch>
        </p:blipFill>
        <p:spPr>
          <a:xfrm>
            <a:off x="5543550" y="4772025"/>
            <a:ext cx="285750" cy="285750"/>
          </a:xfrm>
          <a:prstGeom prst="rect">
            <a:avLst/>
          </a:prstGeom>
        </p:spPr>
      </p:pic>
      <p:pic>
        <p:nvPicPr>
          <p:cNvPr id="17" name="Image 15" descr="preencoded.png"/>
          <p:cNvPicPr>
            <a:picLocks noChangeAspect="1"/>
          </p:cNvPicPr>
          <p:nvPr/>
        </p:nvPicPr>
        <p:blipFill>
          <a:blip r:embed="rId16"/>
          <a:stretch>
            <a:fillRect/>
          </a:stretch>
        </p:blipFill>
        <p:spPr>
          <a:xfrm>
            <a:off x="6210300" y="4610100"/>
            <a:ext cx="5372100" cy="685800"/>
          </a:xfrm>
          <a:prstGeom prst="rect">
            <a:avLst/>
          </a:prstGeom>
        </p:spPr>
      </p:pic>
      <p:pic>
        <p:nvPicPr>
          <p:cNvPr id="18" name="Image 16" descr="preencoded.png"/>
          <p:cNvPicPr>
            <a:picLocks noChangeAspect="1"/>
          </p:cNvPicPr>
          <p:nvPr/>
        </p:nvPicPr>
        <p:blipFill>
          <a:blip r:embed="rId17"/>
          <a:stretch>
            <a:fillRect/>
          </a:stretch>
        </p:blipFill>
        <p:spPr>
          <a:xfrm>
            <a:off x="6362700" y="4762500"/>
            <a:ext cx="381000" cy="381000"/>
          </a:xfrm>
          <a:prstGeom prst="rect">
            <a:avLst/>
          </a:prstGeom>
        </p:spPr>
      </p:pic>
      <p:pic>
        <p:nvPicPr>
          <p:cNvPr id="19" name="Image 17" descr="preencoded.png"/>
          <p:cNvPicPr>
            <a:picLocks noChangeAspect="1"/>
          </p:cNvPicPr>
          <p:nvPr/>
        </p:nvPicPr>
        <p:blipFill>
          <a:blip r:embed="rId18"/>
          <a:stretch>
            <a:fillRect/>
          </a:stretch>
        </p:blipFill>
        <p:spPr>
          <a:xfrm>
            <a:off x="11144250" y="4772025"/>
            <a:ext cx="285750" cy="285750"/>
          </a:xfrm>
          <a:prstGeom prst="rect">
            <a:avLst/>
          </a:prstGeom>
        </p:spPr>
      </p:pic>
      <p:sp>
        <p:nvSpPr>
          <p:cNvPr id="21" name="Text 0"/>
          <p:cNvSpPr/>
          <p:nvPr/>
        </p:nvSpPr>
        <p:spPr>
          <a:xfrm>
            <a:off x="609600" y="381000"/>
            <a:ext cx="13167360" cy="381000"/>
          </a:xfrm>
          <a:prstGeom prst="rect">
            <a:avLst/>
          </a:prstGeom>
          <a:noFill/>
          <a:ln/>
        </p:spPr>
        <p:txBody>
          <a:bodyPr vert="horz" wrap="square" lIns="0" tIns="0" rIns="0" bIns="0" rtlCol="0" anchor="t"/>
          <a:lstStyle/>
          <a:p>
            <a:pPr marL="0" indent="0">
              <a:lnSpc>
                <a:spcPts val="3000"/>
              </a:lnSpc>
              <a:buNone/>
            </a:pPr>
            <a:r>
              <a:rPr lang="en-US" sz="2700" b="1" dirty="0">
                <a:solidFill>
                  <a:srgbClr val="1F2937"/>
                </a:solidFill>
                <a:latin typeface="ui-sans-serif" pitchFamily="34" charset="0"/>
                <a:ea typeface="ui-sans-serif" pitchFamily="34" charset="-122"/>
                <a:cs typeface="ui-sans-serif" pitchFamily="34" charset="-120"/>
              </a:rPr>
              <a:t>Question 13: Savings Plans</a:t>
            </a:r>
            <a:endParaRPr lang="en-US" sz="2700" dirty="0"/>
          </a:p>
        </p:txBody>
      </p:sp>
      <p:sp>
        <p:nvSpPr>
          <p:cNvPr id="22" name="Text 1"/>
          <p:cNvSpPr/>
          <p:nvPr/>
        </p:nvSpPr>
        <p:spPr>
          <a:xfrm>
            <a:off x="609600" y="1333500"/>
            <a:ext cx="10972800" cy="609600"/>
          </a:xfrm>
          <a:prstGeom prst="rect">
            <a:avLst/>
          </a:prstGeom>
          <a:noFill/>
          <a:ln/>
        </p:spPr>
        <p:txBody>
          <a:bodyPr vert="horz" wrap="square" lIns="0" tIns="0" rIns="0" bIns="0" rtlCol="0" anchor="t"/>
          <a:lstStyle/>
          <a:p>
            <a:pPr marL="0" indent="0">
              <a:lnSpc>
                <a:spcPts val="2400"/>
              </a:lnSpc>
              <a:buNone/>
            </a:pPr>
            <a:r>
              <a:rPr lang="en-US" sz="1800" b="1" dirty="0">
                <a:solidFill>
                  <a:srgbClr val="374151"/>
                </a:solidFill>
                <a:latin typeface="ui-sans-serif" pitchFamily="34" charset="0"/>
                <a:ea typeface="ui-sans-serif" pitchFamily="34" charset="-122"/>
                <a:cs typeface="ui-sans-serif" pitchFamily="34" charset="-120"/>
              </a:rPr>
              <a:t>Which pricing model provides discounts for consistent usage across compute services?</a:t>
            </a:r>
            <a:endParaRPr lang="en-US" sz="1800" dirty="0"/>
          </a:p>
        </p:txBody>
      </p:sp>
      <p:sp>
        <p:nvSpPr>
          <p:cNvPr id="23" name="Text 2"/>
          <p:cNvSpPr/>
          <p:nvPr/>
        </p:nvSpPr>
        <p:spPr>
          <a:xfrm>
            <a:off x="4341019" y="2800350"/>
            <a:ext cx="3509814" cy="266700"/>
          </a:xfrm>
          <a:prstGeom prst="rect">
            <a:avLst/>
          </a:prstGeom>
          <a:noFill/>
          <a:ln/>
        </p:spPr>
        <p:txBody>
          <a:bodyPr vert="horz" wrap="square" lIns="0" tIns="0" rIns="0" bIns="0" rtlCol="0" anchor="t"/>
          <a:lstStyle/>
          <a:p>
            <a:pPr marL="0" indent="0" algn="ctr">
              <a:lnSpc>
                <a:spcPts val="2100"/>
              </a:lnSpc>
              <a:buNone/>
            </a:pPr>
            <a:r>
              <a:rPr lang="en-US" sz="1500" b="1" dirty="0">
                <a:solidFill>
                  <a:srgbClr val="FFFFFF"/>
                </a:solidFill>
                <a:latin typeface="ui-sans-serif" pitchFamily="34" charset="0"/>
                <a:ea typeface="ui-sans-serif" pitchFamily="34" charset="-122"/>
                <a:cs typeface="ui-sans-serif" pitchFamily="34" charset="-120"/>
              </a:rPr>
              <a:t>Savings Plans</a:t>
            </a:r>
            <a:endParaRPr lang="en-US" sz="1500" dirty="0"/>
          </a:p>
        </p:txBody>
      </p:sp>
      <p:sp>
        <p:nvSpPr>
          <p:cNvPr id="24" name="Text 3"/>
          <p:cNvSpPr/>
          <p:nvPr/>
        </p:nvSpPr>
        <p:spPr>
          <a:xfrm>
            <a:off x="3990037" y="3105150"/>
            <a:ext cx="4211776" cy="190500"/>
          </a:xfrm>
          <a:prstGeom prst="rect">
            <a:avLst/>
          </a:prstGeom>
          <a:noFill/>
          <a:ln/>
        </p:spPr>
        <p:txBody>
          <a:bodyPr vert="horz" wrap="square" lIns="0" tIns="0" rIns="0" bIns="0" rtlCol="0" anchor="t"/>
          <a:lstStyle/>
          <a:p>
            <a:pPr marL="0" indent="0" algn="ctr">
              <a:lnSpc>
                <a:spcPts val="1500"/>
              </a:lnSpc>
              <a:buNone/>
            </a:pPr>
            <a:r>
              <a:rPr lang="en-US" sz="1050" dirty="0">
                <a:solidFill>
                  <a:srgbClr val="FFFFFF"/>
                </a:solidFill>
                <a:latin typeface="ui-sans-serif" pitchFamily="34" charset="0"/>
                <a:ea typeface="ui-sans-serif" pitchFamily="34" charset="-122"/>
                <a:cs typeface="ui-sans-serif" pitchFamily="34" charset="-120"/>
              </a:rPr>
              <a:t>Commit to consistent usage for significant discounts</a:t>
            </a:r>
            <a:endParaRPr lang="en-US" sz="1050" dirty="0"/>
          </a:p>
        </p:txBody>
      </p:sp>
      <p:sp>
        <p:nvSpPr>
          <p:cNvPr id="25" name="Text 4"/>
          <p:cNvSpPr/>
          <p:nvPr/>
        </p:nvSpPr>
        <p:spPr>
          <a:xfrm>
            <a:off x="893415" y="3848100"/>
            <a:ext cx="381000" cy="381000"/>
          </a:xfrm>
          <a:prstGeom prst="rect">
            <a:avLst/>
          </a:prstGeom>
          <a:noFill/>
          <a:ln/>
        </p:spPr>
        <p:txBody>
          <a:bodyPr vert="horz" wrap="square" lIns="0" tIns="0" rIns="0" bIns="0" rtlCol="0" anchor="t"/>
          <a:lstStyle/>
          <a:p>
            <a:pPr marL="0" indent="0">
              <a:lnSpc>
                <a:spcPts val="1800"/>
              </a:lnSpc>
              <a:buNone/>
            </a:pPr>
            <a:r>
              <a:rPr lang="en-US" sz="1200" b="1" dirty="0">
                <a:solidFill>
                  <a:srgbClr val="374151"/>
                </a:solidFill>
                <a:latin typeface="ui-sans-serif" pitchFamily="34" charset="0"/>
                <a:ea typeface="ui-sans-serif" pitchFamily="34" charset="-122"/>
                <a:cs typeface="ui-sans-serif" pitchFamily="34" charset="-120"/>
              </a:rPr>
              <a:t>A</a:t>
            </a:r>
            <a:endParaRPr lang="en-US" sz="1200" dirty="0"/>
          </a:p>
        </p:txBody>
      </p:sp>
      <p:sp>
        <p:nvSpPr>
          <p:cNvPr id="26" name="Text 5"/>
          <p:cNvSpPr/>
          <p:nvPr/>
        </p:nvSpPr>
        <p:spPr>
          <a:xfrm>
            <a:off x="1295400" y="3848100"/>
            <a:ext cx="4133850" cy="266700"/>
          </a:xfrm>
          <a:prstGeom prst="rect">
            <a:avLst/>
          </a:prstGeom>
          <a:noFill/>
          <a:ln/>
        </p:spPr>
        <p:txBody>
          <a:bodyPr vert="horz" wrap="square" lIns="0" tIns="0" rIns="0" bIns="0" rtlCol="0" anchor="t"/>
          <a:lstStyle/>
          <a:p>
            <a:pPr marL="0" indent="0">
              <a:lnSpc>
                <a:spcPts val="2100"/>
              </a:lnSpc>
              <a:buNone/>
            </a:pPr>
            <a:r>
              <a:rPr lang="en-US" sz="1350" dirty="0">
                <a:solidFill>
                  <a:srgbClr val="374151"/>
                </a:solidFill>
                <a:latin typeface="ui-sans-serif" pitchFamily="34" charset="0"/>
                <a:ea typeface="ui-sans-serif" pitchFamily="34" charset="-122"/>
                <a:cs typeface="ui-sans-serif" pitchFamily="34" charset="-120"/>
              </a:rPr>
              <a:t>Reserved Instances</a:t>
            </a:r>
            <a:endParaRPr lang="en-US" sz="1350" dirty="0"/>
          </a:p>
        </p:txBody>
      </p:sp>
      <p:sp>
        <p:nvSpPr>
          <p:cNvPr id="27" name="Text 6"/>
          <p:cNvSpPr/>
          <p:nvPr/>
        </p:nvSpPr>
        <p:spPr>
          <a:xfrm>
            <a:off x="6495008" y="3848100"/>
            <a:ext cx="381000" cy="381000"/>
          </a:xfrm>
          <a:prstGeom prst="rect">
            <a:avLst/>
          </a:prstGeom>
          <a:noFill/>
          <a:ln/>
        </p:spPr>
        <p:txBody>
          <a:bodyPr vert="horz" wrap="square" lIns="0" tIns="0" rIns="0" bIns="0" rtlCol="0" anchor="t"/>
          <a:lstStyle/>
          <a:p>
            <a:pPr marL="0" indent="0">
              <a:lnSpc>
                <a:spcPts val="1800"/>
              </a:lnSpc>
              <a:buNone/>
            </a:pPr>
            <a:r>
              <a:rPr lang="en-US" sz="1200" b="1" dirty="0">
                <a:solidFill>
                  <a:srgbClr val="374151"/>
                </a:solidFill>
                <a:latin typeface="ui-sans-serif" pitchFamily="34" charset="0"/>
                <a:ea typeface="ui-sans-serif" pitchFamily="34" charset="-122"/>
                <a:cs typeface="ui-sans-serif" pitchFamily="34" charset="-120"/>
              </a:rPr>
              <a:t>B</a:t>
            </a:r>
            <a:endParaRPr lang="en-US" sz="1200" dirty="0"/>
          </a:p>
        </p:txBody>
      </p:sp>
      <p:sp>
        <p:nvSpPr>
          <p:cNvPr id="28" name="Text 7"/>
          <p:cNvSpPr/>
          <p:nvPr/>
        </p:nvSpPr>
        <p:spPr>
          <a:xfrm>
            <a:off x="6896100" y="3848100"/>
            <a:ext cx="4162425" cy="266700"/>
          </a:xfrm>
          <a:prstGeom prst="rect">
            <a:avLst/>
          </a:prstGeom>
          <a:noFill/>
          <a:ln/>
        </p:spPr>
        <p:txBody>
          <a:bodyPr vert="horz" wrap="square" lIns="0" tIns="0" rIns="0" bIns="0" rtlCol="0" anchor="t"/>
          <a:lstStyle/>
          <a:p>
            <a:pPr marL="0" indent="0">
              <a:lnSpc>
                <a:spcPts val="2100"/>
              </a:lnSpc>
              <a:buNone/>
            </a:pPr>
            <a:r>
              <a:rPr lang="en-US" sz="1350" dirty="0">
                <a:solidFill>
                  <a:srgbClr val="374151"/>
                </a:solidFill>
                <a:latin typeface="ui-sans-serif" pitchFamily="34" charset="0"/>
                <a:ea typeface="ui-sans-serif" pitchFamily="34" charset="-122"/>
                <a:cs typeface="ui-sans-serif" pitchFamily="34" charset="-120"/>
              </a:rPr>
              <a:t>Spot Instances</a:t>
            </a:r>
            <a:endParaRPr lang="en-US" sz="1350" dirty="0"/>
          </a:p>
        </p:txBody>
      </p:sp>
      <p:sp>
        <p:nvSpPr>
          <p:cNvPr id="29" name="Text 8"/>
          <p:cNvSpPr/>
          <p:nvPr/>
        </p:nvSpPr>
        <p:spPr>
          <a:xfrm>
            <a:off x="896541" y="4762500"/>
            <a:ext cx="381000" cy="381000"/>
          </a:xfrm>
          <a:prstGeom prst="rect">
            <a:avLst/>
          </a:prstGeom>
          <a:noFill/>
          <a:ln/>
        </p:spPr>
        <p:txBody>
          <a:bodyPr vert="horz" wrap="square" lIns="0" tIns="0" rIns="0" bIns="0" rtlCol="0" anchor="t"/>
          <a:lstStyle/>
          <a:p>
            <a:pPr marL="0" indent="0">
              <a:lnSpc>
                <a:spcPts val="1800"/>
              </a:lnSpc>
              <a:buNone/>
            </a:pPr>
            <a:r>
              <a:rPr lang="en-US" sz="1200" b="1" dirty="0">
                <a:solidFill>
                  <a:srgbClr val="374151"/>
                </a:solidFill>
                <a:latin typeface="ui-sans-serif" pitchFamily="34" charset="0"/>
                <a:ea typeface="ui-sans-serif" pitchFamily="34" charset="-122"/>
                <a:cs typeface="ui-sans-serif" pitchFamily="34" charset="-120"/>
              </a:rPr>
              <a:t>C</a:t>
            </a:r>
            <a:endParaRPr lang="en-US" sz="1200" dirty="0"/>
          </a:p>
        </p:txBody>
      </p:sp>
      <p:sp>
        <p:nvSpPr>
          <p:cNvPr id="30" name="Text 9"/>
          <p:cNvSpPr/>
          <p:nvPr/>
        </p:nvSpPr>
        <p:spPr>
          <a:xfrm>
            <a:off x="1295400" y="4762500"/>
            <a:ext cx="4095750" cy="266700"/>
          </a:xfrm>
          <a:prstGeom prst="rect">
            <a:avLst/>
          </a:prstGeom>
          <a:noFill/>
          <a:ln/>
        </p:spPr>
        <p:txBody>
          <a:bodyPr vert="horz" wrap="square" lIns="0" tIns="0" rIns="0" bIns="0" rtlCol="0" anchor="t"/>
          <a:lstStyle/>
          <a:p>
            <a:pPr marL="0" indent="0">
              <a:lnSpc>
                <a:spcPts val="2100"/>
              </a:lnSpc>
              <a:buNone/>
            </a:pPr>
            <a:r>
              <a:rPr lang="en-US" sz="1350" dirty="0">
                <a:solidFill>
                  <a:srgbClr val="374151"/>
                </a:solidFill>
                <a:latin typeface="ui-sans-serif" pitchFamily="34" charset="0"/>
                <a:ea typeface="ui-sans-serif" pitchFamily="34" charset="-122"/>
                <a:cs typeface="ui-sans-serif" pitchFamily="34" charset="-120"/>
              </a:rPr>
              <a:t>Dedicated Instances</a:t>
            </a:r>
            <a:endParaRPr lang="en-US" sz="1350" dirty="0"/>
          </a:p>
        </p:txBody>
      </p:sp>
      <p:sp>
        <p:nvSpPr>
          <p:cNvPr id="31" name="Text 10"/>
          <p:cNvSpPr/>
          <p:nvPr/>
        </p:nvSpPr>
        <p:spPr>
          <a:xfrm>
            <a:off x="6489948" y="4762500"/>
            <a:ext cx="381000" cy="381000"/>
          </a:xfrm>
          <a:prstGeom prst="rect">
            <a:avLst/>
          </a:prstGeom>
          <a:noFill/>
          <a:ln/>
        </p:spPr>
        <p:txBody>
          <a:bodyPr vert="horz" wrap="square" lIns="0" tIns="0" rIns="0" bIns="0" rtlCol="0" anchor="t"/>
          <a:lstStyle/>
          <a:p>
            <a:pPr marL="0" indent="0">
              <a:lnSpc>
                <a:spcPts val="1800"/>
              </a:lnSpc>
              <a:buNone/>
            </a:pPr>
            <a:r>
              <a:rPr lang="en-US" sz="1200" b="1" dirty="0">
                <a:solidFill>
                  <a:srgbClr val="1D4ED8"/>
                </a:solidFill>
                <a:latin typeface="ui-sans-serif" pitchFamily="34" charset="0"/>
                <a:ea typeface="ui-sans-serif" pitchFamily="34" charset="-122"/>
                <a:cs typeface="ui-sans-serif" pitchFamily="34" charset="-120"/>
              </a:rPr>
              <a:t>D</a:t>
            </a:r>
            <a:endParaRPr lang="en-US" sz="1200" dirty="0"/>
          </a:p>
        </p:txBody>
      </p:sp>
      <p:sp>
        <p:nvSpPr>
          <p:cNvPr id="32" name="Text 11"/>
          <p:cNvSpPr/>
          <p:nvPr/>
        </p:nvSpPr>
        <p:spPr>
          <a:xfrm>
            <a:off x="6896100" y="4762500"/>
            <a:ext cx="4095750" cy="266700"/>
          </a:xfrm>
          <a:prstGeom prst="rect">
            <a:avLst/>
          </a:prstGeom>
          <a:noFill/>
          <a:ln/>
        </p:spPr>
        <p:txBody>
          <a:bodyPr vert="horz" wrap="square" lIns="0" tIns="0" rIns="0" bIns="0" rtlCol="0" anchor="t"/>
          <a:lstStyle/>
          <a:p>
            <a:pPr marL="0" indent="0">
              <a:lnSpc>
                <a:spcPts val="2100"/>
              </a:lnSpc>
              <a:buNone/>
            </a:pPr>
            <a:r>
              <a:rPr lang="en-US" sz="1350" dirty="0">
                <a:solidFill>
                  <a:srgbClr val="374151"/>
                </a:solidFill>
                <a:latin typeface="ui-sans-serif" pitchFamily="34" charset="0"/>
                <a:ea typeface="ui-sans-serif" pitchFamily="34" charset="-122"/>
                <a:cs typeface="ui-sans-serif" pitchFamily="34" charset="-120"/>
              </a:rPr>
              <a:t>Savings Plans</a:t>
            </a:r>
            <a:endParaRPr lang="en-US" sz="1350"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pic>
        <p:nvPicPr>
          <p:cNvPr id="3" name="Image 1" descr="preencoded.png"/>
          <p:cNvPicPr>
            <a:picLocks noChangeAspect="1"/>
          </p:cNvPicPr>
          <p:nvPr/>
        </p:nvPicPr>
        <p:blipFill>
          <a:blip r:embed="rId4"/>
          <a:stretch>
            <a:fillRect/>
          </a:stretch>
        </p:blipFill>
        <p:spPr>
          <a:xfrm>
            <a:off x="609600" y="685800"/>
            <a:ext cx="1524000" cy="1266825"/>
          </a:xfrm>
          <a:prstGeom prst="rect">
            <a:avLst/>
          </a:prstGeom>
        </p:spPr>
      </p:pic>
      <p:pic>
        <p:nvPicPr>
          <p:cNvPr id="4" name="Image 2" descr="preencoded.png"/>
          <p:cNvPicPr>
            <a:picLocks noChangeAspect="1"/>
          </p:cNvPicPr>
          <p:nvPr/>
        </p:nvPicPr>
        <p:blipFill>
          <a:blip r:embed="rId5"/>
          <a:stretch>
            <a:fillRect/>
          </a:stretch>
        </p:blipFill>
        <p:spPr>
          <a:xfrm>
            <a:off x="9753600" y="4114800"/>
            <a:ext cx="857250" cy="704850"/>
          </a:xfrm>
          <a:prstGeom prst="rect">
            <a:avLst/>
          </a:prstGeom>
        </p:spPr>
      </p:pic>
      <p:pic>
        <p:nvPicPr>
          <p:cNvPr id="5" name="Image 3" descr="preencoded.png"/>
          <p:cNvPicPr>
            <a:picLocks noChangeAspect="1"/>
          </p:cNvPicPr>
          <p:nvPr/>
        </p:nvPicPr>
        <p:blipFill>
          <a:blip r:embed="rId6"/>
          <a:stretch>
            <a:fillRect/>
          </a:stretch>
        </p:blipFill>
        <p:spPr>
          <a:xfrm>
            <a:off x="609600" y="838200"/>
            <a:ext cx="762000" cy="38100"/>
          </a:xfrm>
          <a:prstGeom prst="rect">
            <a:avLst/>
          </a:prstGeom>
        </p:spPr>
      </p:pic>
      <p:pic>
        <p:nvPicPr>
          <p:cNvPr id="6" name="Image 4" descr="preencoded.png"/>
          <p:cNvPicPr>
            <a:picLocks noChangeAspect="1"/>
          </p:cNvPicPr>
          <p:nvPr/>
        </p:nvPicPr>
        <p:blipFill>
          <a:blip r:embed="rId7"/>
          <a:stretch>
            <a:fillRect/>
          </a:stretch>
        </p:blipFill>
        <p:spPr>
          <a:xfrm>
            <a:off x="609600" y="1181100"/>
            <a:ext cx="10972800" cy="609600"/>
          </a:xfrm>
          <a:prstGeom prst="rect">
            <a:avLst/>
          </a:prstGeom>
        </p:spPr>
      </p:pic>
      <p:pic>
        <p:nvPicPr>
          <p:cNvPr id="7" name="Image 5" descr="preencoded.png"/>
          <p:cNvPicPr>
            <a:picLocks noChangeAspect="1"/>
          </p:cNvPicPr>
          <p:nvPr/>
        </p:nvPicPr>
        <p:blipFill>
          <a:blip r:embed="rId8"/>
          <a:stretch>
            <a:fillRect/>
          </a:stretch>
        </p:blipFill>
        <p:spPr>
          <a:xfrm>
            <a:off x="762000" y="1362075"/>
            <a:ext cx="228600" cy="228600"/>
          </a:xfrm>
          <a:prstGeom prst="rect">
            <a:avLst/>
          </a:prstGeom>
        </p:spPr>
      </p:pic>
      <p:pic>
        <p:nvPicPr>
          <p:cNvPr id="8" name="Image 6" descr="preencoded.png"/>
          <p:cNvPicPr>
            <a:picLocks noChangeAspect="1"/>
          </p:cNvPicPr>
          <p:nvPr/>
        </p:nvPicPr>
        <p:blipFill>
          <a:blip r:embed="rId9"/>
          <a:stretch>
            <a:fillRect/>
          </a:stretch>
        </p:blipFill>
        <p:spPr>
          <a:xfrm>
            <a:off x="609600" y="2476500"/>
            <a:ext cx="10972800" cy="533400"/>
          </a:xfrm>
          <a:prstGeom prst="rect">
            <a:avLst/>
          </a:prstGeom>
        </p:spPr>
      </p:pic>
      <p:pic>
        <p:nvPicPr>
          <p:cNvPr id="9" name="Image 7" descr="preencoded.png"/>
          <p:cNvPicPr>
            <a:picLocks noChangeAspect="1"/>
          </p:cNvPicPr>
          <p:nvPr/>
        </p:nvPicPr>
        <p:blipFill>
          <a:blip r:embed="rId10"/>
          <a:stretch>
            <a:fillRect/>
          </a:stretch>
        </p:blipFill>
        <p:spPr>
          <a:xfrm>
            <a:off x="609600" y="3238500"/>
            <a:ext cx="3505200" cy="1333500"/>
          </a:xfrm>
          <a:prstGeom prst="rect">
            <a:avLst/>
          </a:prstGeom>
        </p:spPr>
      </p:pic>
      <p:pic>
        <p:nvPicPr>
          <p:cNvPr id="10" name="Image 8" descr="preencoded.png"/>
          <p:cNvPicPr>
            <a:picLocks noChangeAspect="1"/>
          </p:cNvPicPr>
          <p:nvPr/>
        </p:nvPicPr>
        <p:blipFill>
          <a:blip r:embed="rId11"/>
          <a:stretch>
            <a:fillRect/>
          </a:stretch>
        </p:blipFill>
        <p:spPr>
          <a:xfrm>
            <a:off x="800100" y="3429000"/>
            <a:ext cx="381000" cy="381000"/>
          </a:xfrm>
          <a:prstGeom prst="rect">
            <a:avLst/>
          </a:prstGeom>
        </p:spPr>
      </p:pic>
      <p:pic>
        <p:nvPicPr>
          <p:cNvPr id="11" name="Image 9" descr="preencoded.png"/>
          <p:cNvPicPr>
            <a:picLocks noChangeAspect="1"/>
          </p:cNvPicPr>
          <p:nvPr/>
        </p:nvPicPr>
        <p:blipFill>
          <a:blip r:embed="rId12"/>
          <a:stretch>
            <a:fillRect/>
          </a:stretch>
        </p:blipFill>
        <p:spPr>
          <a:xfrm>
            <a:off x="942975" y="3543300"/>
            <a:ext cx="95250" cy="152400"/>
          </a:xfrm>
          <a:prstGeom prst="rect">
            <a:avLst/>
          </a:prstGeom>
        </p:spPr>
      </p:pic>
      <p:pic>
        <p:nvPicPr>
          <p:cNvPr id="12" name="Image 10" descr="preencoded.png"/>
          <p:cNvPicPr>
            <a:picLocks noChangeAspect="1"/>
          </p:cNvPicPr>
          <p:nvPr/>
        </p:nvPicPr>
        <p:blipFill>
          <a:blip r:embed="rId13"/>
          <a:stretch>
            <a:fillRect/>
          </a:stretch>
        </p:blipFill>
        <p:spPr>
          <a:xfrm>
            <a:off x="4343400" y="3238500"/>
            <a:ext cx="3505200" cy="1333500"/>
          </a:xfrm>
          <a:prstGeom prst="rect">
            <a:avLst/>
          </a:prstGeom>
        </p:spPr>
      </p:pic>
      <p:pic>
        <p:nvPicPr>
          <p:cNvPr id="13" name="Image 11" descr="preencoded.png"/>
          <p:cNvPicPr>
            <a:picLocks noChangeAspect="1"/>
          </p:cNvPicPr>
          <p:nvPr/>
        </p:nvPicPr>
        <p:blipFill>
          <a:blip r:embed="rId14"/>
          <a:stretch>
            <a:fillRect/>
          </a:stretch>
        </p:blipFill>
        <p:spPr>
          <a:xfrm>
            <a:off x="4533900" y="3429000"/>
            <a:ext cx="381000" cy="381000"/>
          </a:xfrm>
          <a:prstGeom prst="rect">
            <a:avLst/>
          </a:prstGeom>
        </p:spPr>
      </p:pic>
      <p:pic>
        <p:nvPicPr>
          <p:cNvPr id="14" name="Image 12" descr="preencoded.png"/>
          <p:cNvPicPr>
            <a:picLocks noChangeAspect="1"/>
          </p:cNvPicPr>
          <p:nvPr/>
        </p:nvPicPr>
        <p:blipFill>
          <a:blip r:embed="rId15"/>
          <a:stretch>
            <a:fillRect/>
          </a:stretch>
        </p:blipFill>
        <p:spPr>
          <a:xfrm>
            <a:off x="4648200" y="3543300"/>
            <a:ext cx="152400" cy="152400"/>
          </a:xfrm>
          <a:prstGeom prst="rect">
            <a:avLst/>
          </a:prstGeom>
        </p:spPr>
      </p:pic>
      <p:pic>
        <p:nvPicPr>
          <p:cNvPr id="15" name="Image 13" descr="preencoded.png"/>
          <p:cNvPicPr>
            <a:picLocks noChangeAspect="1"/>
          </p:cNvPicPr>
          <p:nvPr/>
        </p:nvPicPr>
        <p:blipFill>
          <a:blip r:embed="rId13"/>
          <a:stretch>
            <a:fillRect/>
          </a:stretch>
        </p:blipFill>
        <p:spPr>
          <a:xfrm>
            <a:off x="8077200" y="3238500"/>
            <a:ext cx="3505200" cy="1333500"/>
          </a:xfrm>
          <a:prstGeom prst="rect">
            <a:avLst/>
          </a:prstGeom>
        </p:spPr>
      </p:pic>
      <p:pic>
        <p:nvPicPr>
          <p:cNvPr id="16" name="Image 14" descr="preencoded.png"/>
          <p:cNvPicPr>
            <a:picLocks noChangeAspect="1"/>
          </p:cNvPicPr>
          <p:nvPr/>
        </p:nvPicPr>
        <p:blipFill>
          <a:blip r:embed="rId16"/>
          <a:stretch>
            <a:fillRect/>
          </a:stretch>
        </p:blipFill>
        <p:spPr>
          <a:xfrm>
            <a:off x="8267700" y="3429000"/>
            <a:ext cx="381000" cy="381000"/>
          </a:xfrm>
          <a:prstGeom prst="rect">
            <a:avLst/>
          </a:prstGeom>
        </p:spPr>
      </p:pic>
      <p:pic>
        <p:nvPicPr>
          <p:cNvPr id="17" name="Image 15" descr="preencoded.png"/>
          <p:cNvPicPr>
            <a:picLocks noChangeAspect="1"/>
          </p:cNvPicPr>
          <p:nvPr/>
        </p:nvPicPr>
        <p:blipFill>
          <a:blip r:embed="rId17"/>
          <a:stretch>
            <a:fillRect/>
          </a:stretch>
        </p:blipFill>
        <p:spPr>
          <a:xfrm>
            <a:off x="8391525" y="3543300"/>
            <a:ext cx="133350" cy="152400"/>
          </a:xfrm>
          <a:prstGeom prst="rect">
            <a:avLst/>
          </a:prstGeom>
        </p:spPr>
      </p:pic>
      <p:pic>
        <p:nvPicPr>
          <p:cNvPr id="18" name="Image 16" descr="preencoded.png"/>
          <p:cNvPicPr>
            <a:picLocks noChangeAspect="1"/>
          </p:cNvPicPr>
          <p:nvPr/>
        </p:nvPicPr>
        <p:blipFill>
          <a:blip r:embed="rId18"/>
          <a:stretch>
            <a:fillRect/>
          </a:stretch>
        </p:blipFill>
        <p:spPr>
          <a:xfrm>
            <a:off x="609600" y="4724400"/>
            <a:ext cx="10972800" cy="1066800"/>
          </a:xfrm>
          <a:prstGeom prst="rect">
            <a:avLst/>
          </a:prstGeom>
        </p:spPr>
      </p:pic>
      <p:pic>
        <p:nvPicPr>
          <p:cNvPr id="19" name="Image 17" descr="preencoded.png"/>
          <p:cNvPicPr>
            <a:picLocks noChangeAspect="1"/>
          </p:cNvPicPr>
          <p:nvPr/>
        </p:nvPicPr>
        <p:blipFill>
          <a:blip r:embed="rId19"/>
          <a:stretch>
            <a:fillRect/>
          </a:stretch>
        </p:blipFill>
        <p:spPr>
          <a:xfrm>
            <a:off x="762000" y="4914900"/>
            <a:ext cx="142875" cy="190500"/>
          </a:xfrm>
          <a:prstGeom prst="rect">
            <a:avLst/>
          </a:prstGeom>
        </p:spPr>
      </p:pic>
      <p:sp>
        <p:nvSpPr>
          <p:cNvPr id="21" name="Text 0"/>
          <p:cNvSpPr/>
          <p:nvPr/>
        </p:nvSpPr>
        <p:spPr>
          <a:xfrm>
            <a:off x="609600" y="381000"/>
            <a:ext cx="10972800" cy="381000"/>
          </a:xfrm>
          <a:prstGeom prst="rect">
            <a:avLst/>
          </a:prstGeom>
          <a:noFill/>
          <a:ln/>
        </p:spPr>
        <p:txBody>
          <a:bodyPr vert="horz" wrap="square" lIns="0" tIns="0" rIns="0" bIns="0" rtlCol="0" anchor="t"/>
          <a:lstStyle/>
          <a:p>
            <a:pPr marL="0" indent="0">
              <a:lnSpc>
                <a:spcPts val="3000"/>
              </a:lnSpc>
              <a:buNone/>
            </a:pPr>
            <a:r>
              <a:rPr lang="en-US" sz="2700" b="1" dirty="0">
                <a:solidFill>
                  <a:srgbClr val="1F2937"/>
                </a:solidFill>
                <a:latin typeface="ui-sans-serif" pitchFamily="34" charset="0"/>
                <a:ea typeface="ui-sans-serif" pitchFamily="34" charset="-122"/>
                <a:cs typeface="ui-sans-serif" pitchFamily="34" charset="-120"/>
              </a:rPr>
              <a:t>Answer 13: Savings Plans</a:t>
            </a:r>
            <a:endParaRPr lang="en-US" sz="2700" dirty="0"/>
          </a:p>
        </p:txBody>
      </p:sp>
      <p:sp>
        <p:nvSpPr>
          <p:cNvPr id="22" name="Text 1"/>
          <p:cNvSpPr/>
          <p:nvPr/>
        </p:nvSpPr>
        <p:spPr>
          <a:xfrm>
            <a:off x="1104900" y="1352550"/>
            <a:ext cx="4298930" cy="266700"/>
          </a:xfrm>
          <a:prstGeom prst="rect">
            <a:avLst/>
          </a:prstGeom>
          <a:noFill/>
          <a:ln/>
        </p:spPr>
        <p:txBody>
          <a:bodyPr vert="horz" wrap="square" lIns="0" tIns="0" rIns="0" bIns="0" rtlCol="0" anchor="t"/>
          <a:lstStyle/>
          <a:p>
            <a:pPr marL="0" indent="0">
              <a:lnSpc>
                <a:spcPts val="2100"/>
              </a:lnSpc>
              <a:buNone/>
            </a:pPr>
            <a:r>
              <a:rPr lang="en-US" sz="1500" b="1" dirty="0">
                <a:solidFill>
                  <a:srgbClr val="1F2937"/>
                </a:solidFill>
                <a:latin typeface="ui-sans-serif" pitchFamily="34" charset="0"/>
                <a:ea typeface="ui-sans-serif" pitchFamily="34" charset="-122"/>
                <a:cs typeface="ui-sans-serif" pitchFamily="34" charset="-120"/>
              </a:rPr>
              <a:t>Correct Answer: D. Savings Plans</a:t>
            </a:r>
            <a:endParaRPr lang="en-US" sz="1500" dirty="0"/>
          </a:p>
        </p:txBody>
      </p:sp>
      <p:sp>
        <p:nvSpPr>
          <p:cNvPr id="23" name="Text 2"/>
          <p:cNvSpPr/>
          <p:nvPr/>
        </p:nvSpPr>
        <p:spPr>
          <a:xfrm>
            <a:off x="609600" y="2019300"/>
            <a:ext cx="10972800" cy="304800"/>
          </a:xfrm>
          <a:prstGeom prst="rect">
            <a:avLst/>
          </a:prstGeom>
          <a:noFill/>
          <a:ln/>
        </p:spPr>
        <p:txBody>
          <a:bodyPr vert="horz" wrap="square" lIns="0" tIns="0" rIns="0" bIns="0" rtlCol="0" anchor="t"/>
          <a:lstStyle/>
          <a:p>
            <a:pPr marL="0" indent="0">
              <a:lnSpc>
                <a:spcPts val="2400"/>
              </a:lnSpc>
              <a:buNone/>
            </a:pPr>
            <a:r>
              <a:rPr lang="en-US" sz="1800" b="1" dirty="0">
                <a:solidFill>
                  <a:srgbClr val="374151"/>
                </a:solidFill>
                <a:latin typeface="ui-sans-serif" pitchFamily="34" charset="0"/>
                <a:ea typeface="ui-sans-serif" pitchFamily="34" charset="-122"/>
                <a:cs typeface="ui-sans-serif" pitchFamily="34" charset="-120"/>
              </a:rPr>
              <a:t>Explanation:</a:t>
            </a:r>
            <a:endParaRPr lang="en-US" sz="1800" dirty="0"/>
          </a:p>
        </p:txBody>
      </p:sp>
      <p:sp>
        <p:nvSpPr>
          <p:cNvPr id="24" name="Text 3"/>
          <p:cNvSpPr/>
          <p:nvPr/>
        </p:nvSpPr>
        <p:spPr>
          <a:xfrm>
            <a:off x="762000" y="2476500"/>
            <a:ext cx="10820400" cy="533400"/>
          </a:xfrm>
          <a:prstGeom prst="rect">
            <a:avLst/>
          </a:prstGeom>
          <a:noFill/>
          <a:ln/>
        </p:spPr>
        <p:txBody>
          <a:bodyPr vert="horz" wrap="square" lIns="0" tIns="0" rIns="0" bIns="0" rtlCol="0" anchor="t"/>
          <a:lstStyle/>
          <a:p>
            <a:pPr marL="0" indent="0">
              <a:lnSpc>
                <a:spcPts val="2100"/>
              </a:lnSpc>
              <a:buNone/>
            </a:pPr>
            <a:r>
              <a:rPr lang="en-US" sz="1350" dirty="0">
                <a:solidFill>
                  <a:srgbClr val="374151"/>
                </a:solidFill>
                <a:latin typeface="ui-sans-serif" pitchFamily="34" charset="0"/>
                <a:ea typeface="ui-sans-serif" pitchFamily="34" charset="-122"/>
                <a:cs typeface="ui-sans-serif" pitchFamily="34" charset="-120"/>
              </a:rPr>
              <a:t>Savings Plans offer lower prices compared to On-Demand, in exchange for a commitment to a consistent amount of compute usage (measured in $/hour) for a 1-year or 3-year term.</a:t>
            </a:r>
            <a:endParaRPr lang="en-US" sz="1350" dirty="0"/>
          </a:p>
        </p:txBody>
      </p:sp>
      <p:sp>
        <p:nvSpPr>
          <p:cNvPr id="25" name="Text 4"/>
          <p:cNvSpPr/>
          <p:nvPr/>
        </p:nvSpPr>
        <p:spPr>
          <a:xfrm>
            <a:off x="1295400" y="3486150"/>
            <a:ext cx="1481971" cy="266700"/>
          </a:xfrm>
          <a:prstGeom prst="rect">
            <a:avLst/>
          </a:prstGeom>
          <a:noFill/>
          <a:ln/>
        </p:spPr>
        <p:txBody>
          <a:bodyPr vert="horz" wrap="square" lIns="0" tIns="0" rIns="0" bIns="0" rtlCol="0" anchor="t"/>
          <a:lstStyle/>
          <a:p>
            <a:pPr marL="0" indent="0">
              <a:lnSpc>
                <a:spcPts val="2100"/>
              </a:lnSpc>
              <a:buNone/>
            </a:pPr>
            <a:r>
              <a:rPr lang="en-US" sz="1350" b="1" dirty="0">
                <a:solidFill>
                  <a:srgbClr val="374151"/>
                </a:solidFill>
                <a:latin typeface="ui-sans-serif" pitchFamily="34" charset="0"/>
                <a:ea typeface="ui-sans-serif" pitchFamily="34" charset="-122"/>
                <a:cs typeface="ui-sans-serif" pitchFamily="34" charset="-120"/>
              </a:rPr>
              <a:t>Lower Prices</a:t>
            </a:r>
            <a:endParaRPr lang="en-US" sz="1350" dirty="0"/>
          </a:p>
        </p:txBody>
      </p:sp>
      <p:sp>
        <p:nvSpPr>
          <p:cNvPr id="26" name="Text 5"/>
          <p:cNvSpPr/>
          <p:nvPr/>
        </p:nvSpPr>
        <p:spPr>
          <a:xfrm>
            <a:off x="800100" y="3924300"/>
            <a:ext cx="3124200" cy="457200"/>
          </a:xfrm>
          <a:prstGeom prst="rect">
            <a:avLst/>
          </a:prstGeom>
          <a:noFill/>
          <a:ln/>
        </p:spPr>
        <p:txBody>
          <a:bodyPr vert="horz" wrap="square" lIns="0" tIns="0" rIns="0" bIns="0" rtlCol="0" anchor="t"/>
          <a:lstStyle/>
          <a:p>
            <a:pPr marL="0" indent="0">
              <a:lnSpc>
                <a:spcPts val="1800"/>
              </a:lnSpc>
              <a:buNone/>
            </a:pPr>
            <a:r>
              <a:rPr lang="en-US" sz="1200" dirty="0">
                <a:solidFill>
                  <a:srgbClr val="4B5563"/>
                </a:solidFill>
                <a:latin typeface="ui-sans-serif" pitchFamily="34" charset="0"/>
                <a:ea typeface="ui-sans-serif" pitchFamily="34" charset="-122"/>
                <a:cs typeface="ui-sans-serif" pitchFamily="34" charset="-120"/>
              </a:rPr>
              <a:t>Significant cost savings compared to On-Demand pricing for consistent usage</a:t>
            </a:r>
            <a:endParaRPr lang="en-US" sz="1200" dirty="0"/>
          </a:p>
        </p:txBody>
      </p:sp>
      <p:sp>
        <p:nvSpPr>
          <p:cNvPr id="27" name="Text 6"/>
          <p:cNvSpPr/>
          <p:nvPr/>
        </p:nvSpPr>
        <p:spPr>
          <a:xfrm>
            <a:off x="5029200" y="3486150"/>
            <a:ext cx="1145143" cy="266700"/>
          </a:xfrm>
          <a:prstGeom prst="rect">
            <a:avLst/>
          </a:prstGeom>
          <a:noFill/>
          <a:ln/>
        </p:spPr>
        <p:txBody>
          <a:bodyPr vert="horz" wrap="square" lIns="0" tIns="0" rIns="0" bIns="0" rtlCol="0" anchor="t"/>
          <a:lstStyle/>
          <a:p>
            <a:pPr marL="0" indent="0">
              <a:lnSpc>
                <a:spcPts val="2100"/>
              </a:lnSpc>
              <a:buNone/>
            </a:pPr>
            <a:r>
              <a:rPr lang="en-US" sz="1350" b="1" dirty="0">
                <a:solidFill>
                  <a:srgbClr val="374151"/>
                </a:solidFill>
                <a:latin typeface="ui-sans-serif" pitchFamily="34" charset="0"/>
                <a:ea typeface="ui-sans-serif" pitchFamily="34" charset="-122"/>
                <a:cs typeface="ui-sans-serif" pitchFamily="34" charset="-120"/>
              </a:rPr>
              <a:t>Flexibility</a:t>
            </a:r>
            <a:endParaRPr lang="en-US" sz="1350" dirty="0"/>
          </a:p>
        </p:txBody>
      </p:sp>
      <p:sp>
        <p:nvSpPr>
          <p:cNvPr id="28" name="Text 7"/>
          <p:cNvSpPr/>
          <p:nvPr/>
        </p:nvSpPr>
        <p:spPr>
          <a:xfrm>
            <a:off x="4533900" y="3924300"/>
            <a:ext cx="3124200" cy="457200"/>
          </a:xfrm>
          <a:prstGeom prst="rect">
            <a:avLst/>
          </a:prstGeom>
          <a:noFill/>
          <a:ln/>
        </p:spPr>
        <p:txBody>
          <a:bodyPr vert="horz" wrap="square" lIns="0" tIns="0" rIns="0" bIns="0" rtlCol="0" anchor="t"/>
          <a:lstStyle/>
          <a:p>
            <a:pPr marL="0" indent="0">
              <a:lnSpc>
                <a:spcPts val="1800"/>
              </a:lnSpc>
              <a:buNone/>
            </a:pPr>
            <a:r>
              <a:rPr lang="en-US" sz="1200" dirty="0">
                <a:solidFill>
                  <a:srgbClr val="4B5563"/>
                </a:solidFill>
                <a:latin typeface="ui-sans-serif" pitchFamily="34" charset="0"/>
                <a:ea typeface="ui-sans-serif" pitchFamily="34" charset="-122"/>
                <a:cs typeface="ui-sans-serif" pitchFamily="34" charset="-120"/>
              </a:rPr>
              <a:t>Works across instance families, sizes, operating systems, and AWS Regions</a:t>
            </a:r>
            <a:endParaRPr lang="en-US" sz="1200" dirty="0"/>
          </a:p>
        </p:txBody>
      </p:sp>
      <p:sp>
        <p:nvSpPr>
          <p:cNvPr id="29" name="Text 8"/>
          <p:cNvSpPr/>
          <p:nvPr/>
        </p:nvSpPr>
        <p:spPr>
          <a:xfrm>
            <a:off x="8763000" y="3486150"/>
            <a:ext cx="1541443" cy="266700"/>
          </a:xfrm>
          <a:prstGeom prst="rect">
            <a:avLst/>
          </a:prstGeom>
          <a:noFill/>
          <a:ln/>
        </p:spPr>
        <p:txBody>
          <a:bodyPr vert="horz" wrap="square" lIns="0" tIns="0" rIns="0" bIns="0" rtlCol="0" anchor="t"/>
          <a:lstStyle/>
          <a:p>
            <a:pPr marL="0" indent="0">
              <a:lnSpc>
                <a:spcPts val="2100"/>
              </a:lnSpc>
              <a:buNone/>
            </a:pPr>
            <a:r>
              <a:rPr lang="en-US" sz="1350" b="1" dirty="0">
                <a:solidFill>
                  <a:srgbClr val="374151"/>
                </a:solidFill>
                <a:latin typeface="ui-sans-serif" pitchFamily="34" charset="0"/>
                <a:ea typeface="ui-sans-serif" pitchFamily="34" charset="-122"/>
                <a:cs typeface="ui-sans-serif" pitchFamily="34" charset="-120"/>
              </a:rPr>
              <a:t>Term Options</a:t>
            </a:r>
            <a:endParaRPr lang="en-US" sz="1350" dirty="0"/>
          </a:p>
        </p:txBody>
      </p:sp>
      <p:sp>
        <p:nvSpPr>
          <p:cNvPr id="30" name="Text 9"/>
          <p:cNvSpPr/>
          <p:nvPr/>
        </p:nvSpPr>
        <p:spPr>
          <a:xfrm>
            <a:off x="8267700" y="3924300"/>
            <a:ext cx="3124200" cy="457200"/>
          </a:xfrm>
          <a:prstGeom prst="rect">
            <a:avLst/>
          </a:prstGeom>
          <a:noFill/>
          <a:ln/>
        </p:spPr>
        <p:txBody>
          <a:bodyPr vert="horz" wrap="square" lIns="0" tIns="0" rIns="0" bIns="0" rtlCol="0" anchor="t"/>
          <a:lstStyle/>
          <a:p>
            <a:pPr marL="0" indent="0">
              <a:lnSpc>
                <a:spcPts val="1800"/>
              </a:lnSpc>
              <a:buNone/>
            </a:pPr>
            <a:r>
              <a:rPr lang="en-US" sz="1200" dirty="0">
                <a:solidFill>
                  <a:srgbClr val="4B5563"/>
                </a:solidFill>
                <a:latin typeface="ui-sans-serif" pitchFamily="34" charset="0"/>
                <a:ea typeface="ui-sans-serif" pitchFamily="34" charset="-122"/>
                <a:cs typeface="ui-sans-serif" pitchFamily="34" charset="-120"/>
              </a:rPr>
              <a:t>1-year or 3-year commitment terms to match your business needs</a:t>
            </a:r>
            <a:endParaRPr lang="en-US" sz="1200" dirty="0"/>
          </a:p>
        </p:txBody>
      </p:sp>
      <p:sp>
        <p:nvSpPr>
          <p:cNvPr id="31" name="Text 10"/>
          <p:cNvSpPr/>
          <p:nvPr/>
        </p:nvSpPr>
        <p:spPr>
          <a:xfrm>
            <a:off x="1019175" y="4876800"/>
            <a:ext cx="10410825" cy="266700"/>
          </a:xfrm>
          <a:prstGeom prst="rect">
            <a:avLst/>
          </a:prstGeom>
          <a:noFill/>
          <a:ln/>
        </p:spPr>
        <p:txBody>
          <a:bodyPr vert="horz" wrap="square" lIns="0" tIns="0" rIns="0" bIns="0" rtlCol="0" anchor="t"/>
          <a:lstStyle/>
          <a:p>
            <a:pPr marL="0" indent="0">
              <a:lnSpc>
                <a:spcPts val="2100"/>
              </a:lnSpc>
              <a:buNone/>
            </a:pPr>
            <a:r>
              <a:rPr lang="en-US" sz="1350" b="1" dirty="0">
                <a:solidFill>
                  <a:srgbClr val="374151"/>
                </a:solidFill>
                <a:latin typeface="ui-sans-serif" pitchFamily="34" charset="0"/>
                <a:ea typeface="ui-sans-serif" pitchFamily="34" charset="-122"/>
                <a:cs typeface="ui-sans-serif" pitchFamily="34" charset="-120"/>
              </a:rPr>
              <a:t>Did you know?</a:t>
            </a:r>
            <a:endParaRPr lang="en-US" sz="1350" dirty="0"/>
          </a:p>
        </p:txBody>
      </p:sp>
      <p:sp>
        <p:nvSpPr>
          <p:cNvPr id="32" name="Text 11"/>
          <p:cNvSpPr/>
          <p:nvPr/>
        </p:nvSpPr>
        <p:spPr>
          <a:xfrm>
            <a:off x="1019175" y="5181600"/>
            <a:ext cx="10410825" cy="457200"/>
          </a:xfrm>
          <a:prstGeom prst="rect">
            <a:avLst/>
          </a:prstGeom>
          <a:noFill/>
          <a:ln/>
        </p:spPr>
        <p:txBody>
          <a:bodyPr vert="horz" wrap="square" lIns="0" tIns="0" rIns="0" bIns="0" rtlCol="0" anchor="t"/>
          <a:lstStyle/>
          <a:p>
            <a:pPr marL="0" indent="0">
              <a:lnSpc>
                <a:spcPts val="1800"/>
              </a:lnSpc>
              <a:buNone/>
            </a:pPr>
            <a:r>
              <a:rPr lang="en-US" sz="1200" dirty="0">
                <a:solidFill>
                  <a:srgbClr val="4B5563"/>
                </a:solidFill>
                <a:latin typeface="ui-sans-serif" pitchFamily="34" charset="0"/>
                <a:ea typeface="ui-sans-serif" pitchFamily="34" charset="-122"/>
                <a:cs typeface="ui-sans-serif" pitchFamily="34" charset="-120"/>
              </a:rPr>
              <a:t>Unlike Reserved Instances, Savings Plans provide flexibility across instance families, sizes, operating systems, and even AWS Regions, making them more adaptable to changing workloads.</a:t>
            </a:r>
            <a:endParaRPr lang="en-US" sz="1200"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pic>
        <p:nvPicPr>
          <p:cNvPr id="3" name="Image 1" descr="preencoded.png"/>
          <p:cNvPicPr>
            <a:picLocks noChangeAspect="1"/>
          </p:cNvPicPr>
          <p:nvPr/>
        </p:nvPicPr>
        <p:blipFill>
          <a:blip r:embed="rId4"/>
          <a:stretch>
            <a:fillRect/>
          </a:stretch>
        </p:blipFill>
        <p:spPr>
          <a:xfrm>
            <a:off x="609600" y="685800"/>
            <a:ext cx="1524000" cy="1266825"/>
          </a:xfrm>
          <a:prstGeom prst="rect">
            <a:avLst/>
          </a:prstGeom>
        </p:spPr>
      </p:pic>
      <p:pic>
        <p:nvPicPr>
          <p:cNvPr id="4" name="Image 2" descr="preencoded.png"/>
          <p:cNvPicPr>
            <a:picLocks noChangeAspect="1"/>
          </p:cNvPicPr>
          <p:nvPr/>
        </p:nvPicPr>
        <p:blipFill>
          <a:blip r:embed="rId5"/>
          <a:stretch>
            <a:fillRect/>
          </a:stretch>
        </p:blipFill>
        <p:spPr>
          <a:xfrm>
            <a:off x="9753600" y="4114800"/>
            <a:ext cx="857250" cy="704850"/>
          </a:xfrm>
          <a:prstGeom prst="rect">
            <a:avLst/>
          </a:prstGeom>
        </p:spPr>
      </p:pic>
      <p:pic>
        <p:nvPicPr>
          <p:cNvPr id="5" name="Image 3" descr="preencoded.png"/>
          <p:cNvPicPr>
            <a:picLocks noChangeAspect="1"/>
          </p:cNvPicPr>
          <p:nvPr/>
        </p:nvPicPr>
        <p:blipFill>
          <a:blip r:embed="rId6"/>
          <a:stretch>
            <a:fillRect/>
          </a:stretch>
        </p:blipFill>
        <p:spPr>
          <a:xfrm>
            <a:off x="609600" y="838200"/>
            <a:ext cx="762000" cy="38100"/>
          </a:xfrm>
          <a:prstGeom prst="rect">
            <a:avLst/>
          </a:prstGeom>
        </p:spPr>
      </p:pic>
      <p:pic>
        <p:nvPicPr>
          <p:cNvPr id="6" name="Image 4" descr="preencoded.png"/>
          <p:cNvPicPr>
            <a:picLocks noChangeAspect="1"/>
          </p:cNvPicPr>
          <p:nvPr/>
        </p:nvPicPr>
        <p:blipFill>
          <a:blip r:embed="rId7"/>
          <a:stretch>
            <a:fillRect/>
          </a:stretch>
        </p:blipFill>
        <p:spPr>
          <a:xfrm>
            <a:off x="4724400" y="2247900"/>
            <a:ext cx="609600" cy="609600"/>
          </a:xfrm>
          <a:prstGeom prst="rect">
            <a:avLst/>
          </a:prstGeom>
        </p:spPr>
      </p:pic>
      <p:pic>
        <p:nvPicPr>
          <p:cNvPr id="7" name="Image 5" descr="preencoded.png"/>
          <p:cNvPicPr>
            <a:picLocks noChangeAspect="1"/>
          </p:cNvPicPr>
          <p:nvPr/>
        </p:nvPicPr>
        <p:blipFill>
          <a:blip r:embed="rId8"/>
          <a:stretch>
            <a:fillRect/>
          </a:stretch>
        </p:blipFill>
        <p:spPr>
          <a:xfrm>
            <a:off x="4886325" y="2381250"/>
            <a:ext cx="285750" cy="342900"/>
          </a:xfrm>
          <a:prstGeom prst="rect">
            <a:avLst/>
          </a:prstGeom>
        </p:spPr>
      </p:pic>
      <p:pic>
        <p:nvPicPr>
          <p:cNvPr id="8" name="Image 6" descr="preencoded.png"/>
          <p:cNvPicPr>
            <a:picLocks noChangeAspect="1"/>
          </p:cNvPicPr>
          <p:nvPr/>
        </p:nvPicPr>
        <p:blipFill>
          <a:blip r:embed="rId9"/>
          <a:stretch>
            <a:fillRect/>
          </a:stretch>
        </p:blipFill>
        <p:spPr>
          <a:xfrm>
            <a:off x="5410200" y="2400300"/>
            <a:ext cx="304800" cy="304800"/>
          </a:xfrm>
          <a:prstGeom prst="rect">
            <a:avLst/>
          </a:prstGeom>
        </p:spPr>
      </p:pic>
      <p:pic>
        <p:nvPicPr>
          <p:cNvPr id="9" name="Image 7" descr="preencoded.png"/>
          <p:cNvPicPr>
            <a:picLocks noChangeAspect="1"/>
          </p:cNvPicPr>
          <p:nvPr/>
        </p:nvPicPr>
        <p:blipFill>
          <a:blip r:embed="rId10"/>
          <a:stretch>
            <a:fillRect/>
          </a:stretch>
        </p:blipFill>
        <p:spPr>
          <a:xfrm>
            <a:off x="5467350" y="2419350"/>
            <a:ext cx="190500" cy="266700"/>
          </a:xfrm>
          <a:prstGeom prst="rect">
            <a:avLst/>
          </a:prstGeom>
        </p:spPr>
      </p:pic>
      <p:pic>
        <p:nvPicPr>
          <p:cNvPr id="10" name="Image 8" descr="preencoded.png"/>
          <p:cNvPicPr>
            <a:picLocks noChangeAspect="1"/>
          </p:cNvPicPr>
          <p:nvPr/>
        </p:nvPicPr>
        <p:blipFill>
          <a:blip r:embed="rId11"/>
          <a:stretch>
            <a:fillRect/>
          </a:stretch>
        </p:blipFill>
        <p:spPr>
          <a:xfrm>
            <a:off x="5791200" y="2247900"/>
            <a:ext cx="609600" cy="609600"/>
          </a:xfrm>
          <a:prstGeom prst="rect">
            <a:avLst/>
          </a:prstGeom>
        </p:spPr>
      </p:pic>
      <p:pic>
        <p:nvPicPr>
          <p:cNvPr id="11" name="Image 9" descr="preencoded.png"/>
          <p:cNvPicPr>
            <a:picLocks noChangeAspect="1"/>
          </p:cNvPicPr>
          <p:nvPr/>
        </p:nvPicPr>
        <p:blipFill>
          <a:blip r:embed="rId8"/>
          <a:stretch>
            <a:fillRect/>
          </a:stretch>
        </p:blipFill>
        <p:spPr>
          <a:xfrm>
            <a:off x="5953125" y="2381250"/>
            <a:ext cx="285750" cy="342900"/>
          </a:xfrm>
          <a:prstGeom prst="rect">
            <a:avLst/>
          </a:prstGeom>
        </p:spPr>
      </p:pic>
      <p:pic>
        <p:nvPicPr>
          <p:cNvPr id="12" name="Image 10" descr="preencoded.png"/>
          <p:cNvPicPr>
            <a:picLocks noChangeAspect="1"/>
          </p:cNvPicPr>
          <p:nvPr/>
        </p:nvPicPr>
        <p:blipFill>
          <a:blip r:embed="rId12"/>
          <a:stretch>
            <a:fillRect/>
          </a:stretch>
        </p:blipFill>
        <p:spPr>
          <a:xfrm>
            <a:off x="6477000" y="2400300"/>
            <a:ext cx="304800" cy="304800"/>
          </a:xfrm>
          <a:prstGeom prst="rect">
            <a:avLst/>
          </a:prstGeom>
        </p:spPr>
      </p:pic>
      <p:pic>
        <p:nvPicPr>
          <p:cNvPr id="13" name="Image 11" descr="preencoded.png"/>
          <p:cNvPicPr>
            <a:picLocks noChangeAspect="1"/>
          </p:cNvPicPr>
          <p:nvPr/>
        </p:nvPicPr>
        <p:blipFill>
          <a:blip r:embed="rId10"/>
          <a:stretch>
            <a:fillRect/>
          </a:stretch>
        </p:blipFill>
        <p:spPr>
          <a:xfrm>
            <a:off x="6534150" y="2419350"/>
            <a:ext cx="190500" cy="266700"/>
          </a:xfrm>
          <a:prstGeom prst="rect">
            <a:avLst/>
          </a:prstGeom>
        </p:spPr>
      </p:pic>
      <p:pic>
        <p:nvPicPr>
          <p:cNvPr id="14" name="Image 12" descr="preencoded.png"/>
          <p:cNvPicPr>
            <a:picLocks noChangeAspect="1"/>
          </p:cNvPicPr>
          <p:nvPr/>
        </p:nvPicPr>
        <p:blipFill>
          <a:blip r:embed="rId7"/>
          <a:stretch>
            <a:fillRect/>
          </a:stretch>
        </p:blipFill>
        <p:spPr>
          <a:xfrm>
            <a:off x="6858000" y="2247900"/>
            <a:ext cx="609600" cy="609600"/>
          </a:xfrm>
          <a:prstGeom prst="rect">
            <a:avLst/>
          </a:prstGeom>
        </p:spPr>
      </p:pic>
      <p:pic>
        <p:nvPicPr>
          <p:cNvPr id="15" name="Image 13" descr="preencoded.png"/>
          <p:cNvPicPr>
            <a:picLocks noChangeAspect="1"/>
          </p:cNvPicPr>
          <p:nvPr/>
        </p:nvPicPr>
        <p:blipFill>
          <a:blip r:embed="rId8"/>
          <a:stretch>
            <a:fillRect/>
          </a:stretch>
        </p:blipFill>
        <p:spPr>
          <a:xfrm>
            <a:off x="7019925" y="2381250"/>
            <a:ext cx="285750" cy="342900"/>
          </a:xfrm>
          <a:prstGeom prst="rect">
            <a:avLst/>
          </a:prstGeom>
        </p:spPr>
      </p:pic>
      <p:pic>
        <p:nvPicPr>
          <p:cNvPr id="16" name="Image 14" descr="preencoded.png"/>
          <p:cNvPicPr>
            <a:picLocks noChangeAspect="1"/>
          </p:cNvPicPr>
          <p:nvPr/>
        </p:nvPicPr>
        <p:blipFill>
          <a:blip r:embed="rId13"/>
          <a:stretch>
            <a:fillRect/>
          </a:stretch>
        </p:blipFill>
        <p:spPr>
          <a:xfrm>
            <a:off x="609600" y="3162300"/>
            <a:ext cx="5372100" cy="685800"/>
          </a:xfrm>
          <a:prstGeom prst="rect">
            <a:avLst/>
          </a:prstGeom>
        </p:spPr>
      </p:pic>
      <p:pic>
        <p:nvPicPr>
          <p:cNvPr id="17" name="Image 15" descr="preencoded.png"/>
          <p:cNvPicPr>
            <a:picLocks noChangeAspect="1"/>
          </p:cNvPicPr>
          <p:nvPr/>
        </p:nvPicPr>
        <p:blipFill>
          <a:blip r:embed="rId14"/>
          <a:stretch>
            <a:fillRect/>
          </a:stretch>
        </p:blipFill>
        <p:spPr>
          <a:xfrm>
            <a:off x="762000" y="3314700"/>
            <a:ext cx="381000" cy="381000"/>
          </a:xfrm>
          <a:prstGeom prst="rect">
            <a:avLst/>
          </a:prstGeom>
        </p:spPr>
      </p:pic>
      <p:pic>
        <p:nvPicPr>
          <p:cNvPr id="18" name="Image 16" descr="preencoded.png"/>
          <p:cNvPicPr>
            <a:picLocks noChangeAspect="1"/>
          </p:cNvPicPr>
          <p:nvPr/>
        </p:nvPicPr>
        <p:blipFill>
          <a:blip r:embed="rId15"/>
          <a:stretch>
            <a:fillRect/>
          </a:stretch>
        </p:blipFill>
        <p:spPr>
          <a:xfrm>
            <a:off x="5505450" y="3324225"/>
            <a:ext cx="323850" cy="285750"/>
          </a:xfrm>
          <a:prstGeom prst="rect">
            <a:avLst/>
          </a:prstGeom>
        </p:spPr>
      </p:pic>
      <p:pic>
        <p:nvPicPr>
          <p:cNvPr id="19" name="Image 17" descr="preencoded.png"/>
          <p:cNvPicPr>
            <a:picLocks noChangeAspect="1"/>
          </p:cNvPicPr>
          <p:nvPr/>
        </p:nvPicPr>
        <p:blipFill>
          <a:blip r:embed="rId13"/>
          <a:stretch>
            <a:fillRect/>
          </a:stretch>
        </p:blipFill>
        <p:spPr>
          <a:xfrm>
            <a:off x="6210300" y="3162300"/>
            <a:ext cx="5372100" cy="685800"/>
          </a:xfrm>
          <a:prstGeom prst="rect">
            <a:avLst/>
          </a:prstGeom>
        </p:spPr>
      </p:pic>
      <p:pic>
        <p:nvPicPr>
          <p:cNvPr id="20" name="Image 18" descr="preencoded.png"/>
          <p:cNvPicPr>
            <a:picLocks noChangeAspect="1"/>
          </p:cNvPicPr>
          <p:nvPr/>
        </p:nvPicPr>
        <p:blipFill>
          <a:blip r:embed="rId16"/>
          <a:stretch>
            <a:fillRect/>
          </a:stretch>
        </p:blipFill>
        <p:spPr>
          <a:xfrm>
            <a:off x="6362700" y="3314700"/>
            <a:ext cx="381000" cy="381000"/>
          </a:xfrm>
          <a:prstGeom prst="rect">
            <a:avLst/>
          </a:prstGeom>
        </p:spPr>
      </p:pic>
      <p:pic>
        <p:nvPicPr>
          <p:cNvPr id="21" name="Image 19" descr="preencoded.png"/>
          <p:cNvPicPr>
            <a:picLocks noChangeAspect="1"/>
          </p:cNvPicPr>
          <p:nvPr/>
        </p:nvPicPr>
        <p:blipFill>
          <a:blip r:embed="rId17"/>
          <a:stretch>
            <a:fillRect/>
          </a:stretch>
        </p:blipFill>
        <p:spPr>
          <a:xfrm>
            <a:off x="11210925" y="3324225"/>
            <a:ext cx="219075" cy="285750"/>
          </a:xfrm>
          <a:prstGeom prst="rect">
            <a:avLst/>
          </a:prstGeom>
        </p:spPr>
      </p:pic>
      <p:pic>
        <p:nvPicPr>
          <p:cNvPr id="22" name="Image 20" descr="preencoded.png"/>
          <p:cNvPicPr>
            <a:picLocks noChangeAspect="1"/>
          </p:cNvPicPr>
          <p:nvPr/>
        </p:nvPicPr>
        <p:blipFill>
          <a:blip r:embed="rId18"/>
          <a:stretch>
            <a:fillRect/>
          </a:stretch>
        </p:blipFill>
        <p:spPr>
          <a:xfrm>
            <a:off x="609600" y="4076700"/>
            <a:ext cx="5372100" cy="685800"/>
          </a:xfrm>
          <a:prstGeom prst="rect">
            <a:avLst/>
          </a:prstGeom>
        </p:spPr>
      </p:pic>
      <p:pic>
        <p:nvPicPr>
          <p:cNvPr id="23" name="Image 21" descr="preencoded.png"/>
          <p:cNvPicPr>
            <a:picLocks noChangeAspect="1"/>
          </p:cNvPicPr>
          <p:nvPr/>
        </p:nvPicPr>
        <p:blipFill>
          <a:blip r:embed="rId14"/>
          <a:stretch>
            <a:fillRect/>
          </a:stretch>
        </p:blipFill>
        <p:spPr>
          <a:xfrm>
            <a:off x="762000" y="4229100"/>
            <a:ext cx="381000" cy="381000"/>
          </a:xfrm>
          <a:prstGeom prst="rect">
            <a:avLst/>
          </a:prstGeom>
        </p:spPr>
      </p:pic>
      <p:pic>
        <p:nvPicPr>
          <p:cNvPr id="24" name="Image 22" descr="preencoded.png"/>
          <p:cNvPicPr>
            <a:picLocks noChangeAspect="1"/>
          </p:cNvPicPr>
          <p:nvPr/>
        </p:nvPicPr>
        <p:blipFill>
          <a:blip r:embed="rId19"/>
          <a:stretch>
            <a:fillRect/>
          </a:stretch>
        </p:blipFill>
        <p:spPr>
          <a:xfrm>
            <a:off x="5505450" y="4238625"/>
            <a:ext cx="323850" cy="285750"/>
          </a:xfrm>
          <a:prstGeom prst="rect">
            <a:avLst/>
          </a:prstGeom>
        </p:spPr>
      </p:pic>
      <p:pic>
        <p:nvPicPr>
          <p:cNvPr id="25" name="Image 23" descr="preencoded.png"/>
          <p:cNvPicPr>
            <a:picLocks noChangeAspect="1"/>
          </p:cNvPicPr>
          <p:nvPr/>
        </p:nvPicPr>
        <p:blipFill>
          <a:blip r:embed="rId18"/>
          <a:stretch>
            <a:fillRect/>
          </a:stretch>
        </p:blipFill>
        <p:spPr>
          <a:xfrm>
            <a:off x="6210300" y="4076700"/>
            <a:ext cx="5372100" cy="685800"/>
          </a:xfrm>
          <a:prstGeom prst="rect">
            <a:avLst/>
          </a:prstGeom>
        </p:spPr>
      </p:pic>
      <p:pic>
        <p:nvPicPr>
          <p:cNvPr id="26" name="Image 24" descr="preencoded.png"/>
          <p:cNvPicPr>
            <a:picLocks noChangeAspect="1"/>
          </p:cNvPicPr>
          <p:nvPr/>
        </p:nvPicPr>
        <p:blipFill>
          <a:blip r:embed="rId16"/>
          <a:stretch>
            <a:fillRect/>
          </a:stretch>
        </p:blipFill>
        <p:spPr>
          <a:xfrm>
            <a:off x="6362700" y="4229100"/>
            <a:ext cx="381000" cy="381000"/>
          </a:xfrm>
          <a:prstGeom prst="rect">
            <a:avLst/>
          </a:prstGeom>
        </p:spPr>
      </p:pic>
      <p:pic>
        <p:nvPicPr>
          <p:cNvPr id="27" name="Image 25" descr="preencoded.png"/>
          <p:cNvPicPr>
            <a:picLocks noChangeAspect="1"/>
          </p:cNvPicPr>
          <p:nvPr/>
        </p:nvPicPr>
        <p:blipFill>
          <a:blip r:embed="rId20"/>
          <a:stretch>
            <a:fillRect/>
          </a:stretch>
        </p:blipFill>
        <p:spPr>
          <a:xfrm>
            <a:off x="11182350" y="4238625"/>
            <a:ext cx="247650" cy="285750"/>
          </a:xfrm>
          <a:prstGeom prst="rect">
            <a:avLst/>
          </a:prstGeom>
        </p:spPr>
      </p:pic>
      <p:sp>
        <p:nvSpPr>
          <p:cNvPr id="29" name="Text 0"/>
          <p:cNvSpPr/>
          <p:nvPr/>
        </p:nvSpPr>
        <p:spPr>
          <a:xfrm>
            <a:off x="609600" y="381000"/>
            <a:ext cx="13167360" cy="381000"/>
          </a:xfrm>
          <a:prstGeom prst="rect">
            <a:avLst/>
          </a:prstGeom>
          <a:noFill/>
          <a:ln/>
        </p:spPr>
        <p:txBody>
          <a:bodyPr vert="horz" wrap="square" lIns="0" tIns="0" rIns="0" bIns="0" rtlCol="0" anchor="t"/>
          <a:lstStyle/>
          <a:p>
            <a:pPr marL="0" indent="0">
              <a:lnSpc>
                <a:spcPts val="3000"/>
              </a:lnSpc>
              <a:buNone/>
            </a:pPr>
            <a:r>
              <a:rPr lang="en-US" sz="2700" b="1" dirty="0">
                <a:solidFill>
                  <a:srgbClr val="1F2937"/>
                </a:solidFill>
                <a:latin typeface="ui-sans-serif" pitchFamily="34" charset="0"/>
                <a:ea typeface="ui-sans-serif" pitchFamily="34" charset="-122"/>
                <a:cs typeface="ui-sans-serif" pitchFamily="34" charset="-120"/>
              </a:rPr>
              <a:t>Question 14: Dedicated Hosts</a:t>
            </a:r>
            <a:endParaRPr lang="en-US" sz="2700" dirty="0"/>
          </a:p>
        </p:txBody>
      </p:sp>
      <p:sp>
        <p:nvSpPr>
          <p:cNvPr id="30" name="Text 1"/>
          <p:cNvSpPr/>
          <p:nvPr/>
        </p:nvSpPr>
        <p:spPr>
          <a:xfrm>
            <a:off x="609600" y="1333500"/>
            <a:ext cx="10972800" cy="609600"/>
          </a:xfrm>
          <a:prstGeom prst="rect">
            <a:avLst/>
          </a:prstGeom>
          <a:noFill/>
          <a:ln/>
        </p:spPr>
        <p:txBody>
          <a:bodyPr vert="horz" wrap="square" lIns="0" tIns="0" rIns="0" bIns="0" rtlCol="0" anchor="t"/>
          <a:lstStyle/>
          <a:p>
            <a:pPr marL="0" indent="0">
              <a:lnSpc>
                <a:spcPts val="2400"/>
              </a:lnSpc>
              <a:buNone/>
            </a:pPr>
            <a:r>
              <a:rPr lang="en-US" sz="1800" b="1" dirty="0">
                <a:solidFill>
                  <a:srgbClr val="374151"/>
                </a:solidFill>
                <a:latin typeface="ui-sans-serif" pitchFamily="34" charset="0"/>
                <a:ea typeface="ui-sans-serif" pitchFamily="34" charset="-122"/>
                <a:cs typeface="ui-sans-serif" pitchFamily="34" charset="-120"/>
              </a:rPr>
              <a:t>Which EC2 purchasing option is required for strict compliance requirements or software licensing models tied to physical servers?</a:t>
            </a:r>
            <a:endParaRPr lang="en-US" sz="1800" dirty="0"/>
          </a:p>
        </p:txBody>
      </p:sp>
      <p:sp>
        <p:nvSpPr>
          <p:cNvPr id="31" name="Text 2"/>
          <p:cNvSpPr/>
          <p:nvPr/>
        </p:nvSpPr>
        <p:spPr>
          <a:xfrm>
            <a:off x="893415" y="3314700"/>
            <a:ext cx="381000" cy="381000"/>
          </a:xfrm>
          <a:prstGeom prst="rect">
            <a:avLst/>
          </a:prstGeom>
          <a:noFill/>
          <a:ln/>
        </p:spPr>
        <p:txBody>
          <a:bodyPr vert="horz" wrap="square" lIns="0" tIns="0" rIns="0" bIns="0" rtlCol="0" anchor="t"/>
          <a:lstStyle/>
          <a:p>
            <a:pPr marL="0" indent="0">
              <a:lnSpc>
                <a:spcPts val="1800"/>
              </a:lnSpc>
              <a:buNone/>
            </a:pPr>
            <a:r>
              <a:rPr lang="en-US" sz="1200" b="1" dirty="0">
                <a:solidFill>
                  <a:srgbClr val="374151"/>
                </a:solidFill>
                <a:latin typeface="ui-sans-serif" pitchFamily="34" charset="0"/>
                <a:ea typeface="ui-sans-serif" pitchFamily="34" charset="-122"/>
                <a:cs typeface="ui-sans-serif" pitchFamily="34" charset="-120"/>
              </a:rPr>
              <a:t>A</a:t>
            </a:r>
            <a:endParaRPr lang="en-US" sz="1200" dirty="0"/>
          </a:p>
        </p:txBody>
      </p:sp>
      <p:sp>
        <p:nvSpPr>
          <p:cNvPr id="32" name="Text 3"/>
          <p:cNvSpPr/>
          <p:nvPr/>
        </p:nvSpPr>
        <p:spPr>
          <a:xfrm>
            <a:off x="1295400" y="3314700"/>
            <a:ext cx="4057650" cy="266700"/>
          </a:xfrm>
          <a:prstGeom prst="rect">
            <a:avLst/>
          </a:prstGeom>
          <a:noFill/>
          <a:ln/>
        </p:spPr>
        <p:txBody>
          <a:bodyPr vert="horz" wrap="square" lIns="0" tIns="0" rIns="0" bIns="0" rtlCol="0" anchor="t"/>
          <a:lstStyle/>
          <a:p>
            <a:pPr marL="0" indent="0">
              <a:lnSpc>
                <a:spcPts val="2100"/>
              </a:lnSpc>
              <a:buNone/>
            </a:pPr>
            <a:r>
              <a:rPr lang="en-US" sz="1350" dirty="0">
                <a:solidFill>
                  <a:srgbClr val="374151"/>
                </a:solidFill>
                <a:latin typeface="ui-sans-serif" pitchFamily="34" charset="0"/>
                <a:ea typeface="ui-sans-serif" pitchFamily="34" charset="-122"/>
                <a:cs typeface="ui-sans-serif" pitchFamily="34" charset="-120"/>
              </a:rPr>
              <a:t>Dedicated Instances</a:t>
            </a:r>
            <a:endParaRPr lang="en-US" sz="1350" dirty="0"/>
          </a:p>
        </p:txBody>
      </p:sp>
      <p:sp>
        <p:nvSpPr>
          <p:cNvPr id="33" name="Text 4"/>
          <p:cNvSpPr/>
          <p:nvPr/>
        </p:nvSpPr>
        <p:spPr>
          <a:xfrm>
            <a:off x="6495008" y="3314700"/>
            <a:ext cx="381000" cy="381000"/>
          </a:xfrm>
          <a:prstGeom prst="rect">
            <a:avLst/>
          </a:prstGeom>
          <a:noFill/>
          <a:ln/>
        </p:spPr>
        <p:txBody>
          <a:bodyPr vert="horz" wrap="square" lIns="0" tIns="0" rIns="0" bIns="0" rtlCol="0" anchor="t"/>
          <a:lstStyle/>
          <a:p>
            <a:pPr marL="0" indent="0">
              <a:lnSpc>
                <a:spcPts val="1800"/>
              </a:lnSpc>
              <a:buNone/>
            </a:pPr>
            <a:r>
              <a:rPr lang="en-US" sz="1200" b="1" dirty="0">
                <a:solidFill>
                  <a:srgbClr val="374151"/>
                </a:solidFill>
                <a:latin typeface="ui-sans-serif" pitchFamily="34" charset="0"/>
                <a:ea typeface="ui-sans-serif" pitchFamily="34" charset="-122"/>
                <a:cs typeface="ui-sans-serif" pitchFamily="34" charset="-120"/>
              </a:rPr>
              <a:t>B</a:t>
            </a:r>
            <a:endParaRPr lang="en-US" sz="1200" dirty="0"/>
          </a:p>
        </p:txBody>
      </p:sp>
      <p:sp>
        <p:nvSpPr>
          <p:cNvPr id="34" name="Text 5"/>
          <p:cNvSpPr/>
          <p:nvPr/>
        </p:nvSpPr>
        <p:spPr>
          <a:xfrm>
            <a:off x="6896100" y="3314700"/>
            <a:ext cx="4162425" cy="266700"/>
          </a:xfrm>
          <a:prstGeom prst="rect">
            <a:avLst/>
          </a:prstGeom>
          <a:noFill/>
          <a:ln/>
        </p:spPr>
        <p:txBody>
          <a:bodyPr vert="horz" wrap="square" lIns="0" tIns="0" rIns="0" bIns="0" rtlCol="0" anchor="t"/>
          <a:lstStyle/>
          <a:p>
            <a:pPr marL="0" indent="0">
              <a:lnSpc>
                <a:spcPts val="2100"/>
              </a:lnSpc>
              <a:buNone/>
            </a:pPr>
            <a:r>
              <a:rPr lang="en-US" sz="1350" dirty="0">
                <a:solidFill>
                  <a:srgbClr val="374151"/>
                </a:solidFill>
                <a:latin typeface="ui-sans-serif" pitchFamily="34" charset="0"/>
                <a:ea typeface="ui-sans-serif" pitchFamily="34" charset="-122"/>
                <a:cs typeface="ui-sans-serif" pitchFamily="34" charset="-120"/>
              </a:rPr>
              <a:t>Spot Instances</a:t>
            </a:r>
            <a:endParaRPr lang="en-US" sz="1350" dirty="0"/>
          </a:p>
        </p:txBody>
      </p:sp>
      <p:sp>
        <p:nvSpPr>
          <p:cNvPr id="35" name="Text 6"/>
          <p:cNvSpPr/>
          <p:nvPr/>
        </p:nvSpPr>
        <p:spPr>
          <a:xfrm>
            <a:off x="896541" y="4229100"/>
            <a:ext cx="381000" cy="381000"/>
          </a:xfrm>
          <a:prstGeom prst="rect">
            <a:avLst/>
          </a:prstGeom>
          <a:noFill/>
          <a:ln/>
        </p:spPr>
        <p:txBody>
          <a:bodyPr vert="horz" wrap="square" lIns="0" tIns="0" rIns="0" bIns="0" rtlCol="0" anchor="t"/>
          <a:lstStyle/>
          <a:p>
            <a:pPr marL="0" indent="0">
              <a:lnSpc>
                <a:spcPts val="1800"/>
              </a:lnSpc>
              <a:buNone/>
            </a:pPr>
            <a:r>
              <a:rPr lang="en-US" sz="1200" b="1" dirty="0">
                <a:solidFill>
                  <a:srgbClr val="374151"/>
                </a:solidFill>
                <a:latin typeface="ui-sans-serif" pitchFamily="34" charset="0"/>
                <a:ea typeface="ui-sans-serif" pitchFamily="34" charset="-122"/>
                <a:cs typeface="ui-sans-serif" pitchFamily="34" charset="-120"/>
              </a:rPr>
              <a:t>C</a:t>
            </a:r>
            <a:endParaRPr lang="en-US" sz="1200" dirty="0"/>
          </a:p>
        </p:txBody>
      </p:sp>
      <p:sp>
        <p:nvSpPr>
          <p:cNvPr id="36" name="Text 7"/>
          <p:cNvSpPr/>
          <p:nvPr/>
        </p:nvSpPr>
        <p:spPr>
          <a:xfrm>
            <a:off x="1295400" y="4229100"/>
            <a:ext cx="4057650" cy="266700"/>
          </a:xfrm>
          <a:prstGeom prst="rect">
            <a:avLst/>
          </a:prstGeom>
          <a:noFill/>
          <a:ln/>
        </p:spPr>
        <p:txBody>
          <a:bodyPr vert="horz" wrap="square" lIns="0" tIns="0" rIns="0" bIns="0" rtlCol="0" anchor="t"/>
          <a:lstStyle/>
          <a:p>
            <a:pPr marL="0" indent="0">
              <a:lnSpc>
                <a:spcPts val="2100"/>
              </a:lnSpc>
              <a:buNone/>
            </a:pPr>
            <a:r>
              <a:rPr lang="en-US" sz="1350" dirty="0">
                <a:solidFill>
                  <a:srgbClr val="374151"/>
                </a:solidFill>
                <a:latin typeface="ui-sans-serif" pitchFamily="34" charset="0"/>
                <a:ea typeface="ui-sans-serif" pitchFamily="34" charset="-122"/>
                <a:cs typeface="ui-sans-serif" pitchFamily="34" charset="-120"/>
              </a:rPr>
              <a:t>Dedicated Hosts</a:t>
            </a:r>
            <a:endParaRPr lang="en-US" sz="1350" dirty="0"/>
          </a:p>
        </p:txBody>
      </p:sp>
      <p:sp>
        <p:nvSpPr>
          <p:cNvPr id="37" name="Text 8"/>
          <p:cNvSpPr/>
          <p:nvPr/>
        </p:nvSpPr>
        <p:spPr>
          <a:xfrm>
            <a:off x="6489948" y="4229100"/>
            <a:ext cx="381000" cy="381000"/>
          </a:xfrm>
          <a:prstGeom prst="rect">
            <a:avLst/>
          </a:prstGeom>
          <a:noFill/>
          <a:ln/>
        </p:spPr>
        <p:txBody>
          <a:bodyPr vert="horz" wrap="square" lIns="0" tIns="0" rIns="0" bIns="0" rtlCol="0" anchor="t"/>
          <a:lstStyle/>
          <a:p>
            <a:pPr marL="0" indent="0">
              <a:lnSpc>
                <a:spcPts val="1800"/>
              </a:lnSpc>
              <a:buNone/>
            </a:pPr>
            <a:r>
              <a:rPr lang="en-US" sz="1200" b="1" dirty="0">
                <a:solidFill>
                  <a:srgbClr val="374151"/>
                </a:solidFill>
                <a:latin typeface="ui-sans-serif" pitchFamily="34" charset="0"/>
                <a:ea typeface="ui-sans-serif" pitchFamily="34" charset="-122"/>
                <a:cs typeface="ui-sans-serif" pitchFamily="34" charset="-120"/>
              </a:rPr>
              <a:t>D</a:t>
            </a:r>
            <a:endParaRPr lang="en-US" sz="1200" dirty="0"/>
          </a:p>
        </p:txBody>
      </p:sp>
      <p:sp>
        <p:nvSpPr>
          <p:cNvPr id="38" name="Text 9"/>
          <p:cNvSpPr/>
          <p:nvPr/>
        </p:nvSpPr>
        <p:spPr>
          <a:xfrm>
            <a:off x="6896100" y="4229100"/>
            <a:ext cx="4960620" cy="266700"/>
          </a:xfrm>
          <a:prstGeom prst="rect">
            <a:avLst/>
          </a:prstGeom>
          <a:noFill/>
          <a:ln/>
        </p:spPr>
        <p:txBody>
          <a:bodyPr vert="horz" wrap="square" lIns="0" tIns="0" rIns="0" bIns="0" rtlCol="0" anchor="t"/>
          <a:lstStyle/>
          <a:p>
            <a:pPr marL="0" indent="0">
              <a:lnSpc>
                <a:spcPts val="2100"/>
              </a:lnSpc>
              <a:buNone/>
            </a:pPr>
            <a:r>
              <a:rPr lang="en-US" sz="1350" dirty="0">
                <a:solidFill>
                  <a:srgbClr val="374151"/>
                </a:solidFill>
                <a:latin typeface="ui-sans-serif" pitchFamily="34" charset="0"/>
                <a:ea typeface="ui-sans-serif" pitchFamily="34" charset="-122"/>
                <a:cs typeface="ui-sans-serif" pitchFamily="34" charset="-120"/>
              </a:rPr>
              <a:t>Capacity Reservations</a:t>
            </a:r>
            <a:endParaRPr lang="en-US" sz="13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7067550"/>
          </a:xfrm>
          <a:prstGeom prst="rect">
            <a:avLst/>
          </a:prstGeom>
        </p:spPr>
      </p:pic>
      <p:pic>
        <p:nvPicPr>
          <p:cNvPr id="3" name="Image 1" descr="preencoded.png"/>
          <p:cNvPicPr>
            <a:picLocks noChangeAspect="1"/>
          </p:cNvPicPr>
          <p:nvPr/>
        </p:nvPicPr>
        <p:blipFill>
          <a:blip r:embed="rId4"/>
          <a:stretch>
            <a:fillRect/>
          </a:stretch>
        </p:blipFill>
        <p:spPr>
          <a:xfrm>
            <a:off x="0" y="0"/>
            <a:ext cx="12192000" cy="76200"/>
          </a:xfrm>
          <a:prstGeom prst="rect">
            <a:avLst/>
          </a:prstGeom>
        </p:spPr>
      </p:pic>
      <p:pic>
        <p:nvPicPr>
          <p:cNvPr id="4" name="Image 2" descr="preencoded.png"/>
          <p:cNvPicPr>
            <a:picLocks noChangeAspect="1"/>
          </p:cNvPicPr>
          <p:nvPr/>
        </p:nvPicPr>
        <p:blipFill>
          <a:blip r:embed="rId5"/>
          <a:stretch>
            <a:fillRect/>
          </a:stretch>
        </p:blipFill>
        <p:spPr>
          <a:xfrm>
            <a:off x="609600" y="1257300"/>
            <a:ext cx="5334000" cy="3695700"/>
          </a:xfrm>
          <a:prstGeom prst="rect">
            <a:avLst/>
          </a:prstGeom>
        </p:spPr>
      </p:pic>
      <p:pic>
        <p:nvPicPr>
          <p:cNvPr id="5" name="Image 3" descr="preencoded.png"/>
          <p:cNvPicPr>
            <a:picLocks noChangeAspect="1"/>
          </p:cNvPicPr>
          <p:nvPr/>
        </p:nvPicPr>
        <p:blipFill>
          <a:blip r:embed="rId6"/>
          <a:stretch>
            <a:fillRect/>
          </a:stretch>
        </p:blipFill>
        <p:spPr>
          <a:xfrm>
            <a:off x="609600" y="1257300"/>
            <a:ext cx="5334000" cy="609600"/>
          </a:xfrm>
          <a:prstGeom prst="rect">
            <a:avLst/>
          </a:prstGeom>
        </p:spPr>
      </p:pic>
      <p:pic>
        <p:nvPicPr>
          <p:cNvPr id="6" name="Image 4" descr="preencoded.png"/>
          <p:cNvPicPr>
            <a:picLocks noChangeAspect="1"/>
          </p:cNvPicPr>
          <p:nvPr/>
        </p:nvPicPr>
        <p:blipFill>
          <a:blip r:embed="rId7"/>
          <a:stretch>
            <a:fillRect/>
          </a:stretch>
        </p:blipFill>
        <p:spPr>
          <a:xfrm>
            <a:off x="762000" y="1447800"/>
            <a:ext cx="228600" cy="228600"/>
          </a:xfrm>
          <a:prstGeom prst="rect">
            <a:avLst/>
          </a:prstGeom>
        </p:spPr>
      </p:pic>
      <p:pic>
        <p:nvPicPr>
          <p:cNvPr id="7" name="Image 5" descr="preencoded.png"/>
          <p:cNvPicPr>
            <a:picLocks noChangeAspect="1"/>
          </p:cNvPicPr>
          <p:nvPr/>
        </p:nvPicPr>
        <p:blipFill>
          <a:blip r:embed="rId8"/>
          <a:stretch>
            <a:fillRect/>
          </a:stretch>
        </p:blipFill>
        <p:spPr>
          <a:xfrm>
            <a:off x="800100" y="2438400"/>
            <a:ext cx="4953000" cy="1145084"/>
          </a:xfrm>
          <a:prstGeom prst="rect">
            <a:avLst/>
          </a:prstGeom>
        </p:spPr>
      </p:pic>
      <p:pic>
        <p:nvPicPr>
          <p:cNvPr id="8" name="Image 6" descr="preencoded.png"/>
          <p:cNvPicPr>
            <a:picLocks noChangeAspect="1"/>
          </p:cNvPicPr>
          <p:nvPr/>
        </p:nvPicPr>
        <p:blipFill>
          <a:blip r:embed="rId9"/>
          <a:stretch>
            <a:fillRect/>
          </a:stretch>
        </p:blipFill>
        <p:spPr>
          <a:xfrm>
            <a:off x="800100" y="4076700"/>
            <a:ext cx="4953000" cy="304800"/>
          </a:xfrm>
          <a:prstGeom prst="rect">
            <a:avLst/>
          </a:prstGeom>
        </p:spPr>
      </p:pic>
      <p:pic>
        <p:nvPicPr>
          <p:cNvPr id="9" name="Image 7" descr="preencoded.png"/>
          <p:cNvPicPr>
            <a:picLocks noChangeAspect="1"/>
          </p:cNvPicPr>
          <p:nvPr/>
        </p:nvPicPr>
        <p:blipFill>
          <a:blip r:embed="rId10"/>
          <a:stretch>
            <a:fillRect/>
          </a:stretch>
        </p:blipFill>
        <p:spPr>
          <a:xfrm>
            <a:off x="914400" y="4152900"/>
            <a:ext cx="171450" cy="152400"/>
          </a:xfrm>
          <a:prstGeom prst="rect">
            <a:avLst/>
          </a:prstGeom>
        </p:spPr>
      </p:pic>
      <p:pic>
        <p:nvPicPr>
          <p:cNvPr id="10" name="Image 8" descr="preencoded.png"/>
          <p:cNvPicPr>
            <a:picLocks noChangeAspect="1"/>
          </p:cNvPicPr>
          <p:nvPr/>
        </p:nvPicPr>
        <p:blipFill>
          <a:blip r:embed="rId9"/>
          <a:stretch>
            <a:fillRect/>
          </a:stretch>
        </p:blipFill>
        <p:spPr>
          <a:xfrm>
            <a:off x="800100" y="4457700"/>
            <a:ext cx="4953000" cy="304800"/>
          </a:xfrm>
          <a:prstGeom prst="rect">
            <a:avLst/>
          </a:prstGeom>
        </p:spPr>
      </p:pic>
      <p:pic>
        <p:nvPicPr>
          <p:cNvPr id="11" name="Image 9" descr="preencoded.png"/>
          <p:cNvPicPr>
            <a:picLocks noChangeAspect="1"/>
          </p:cNvPicPr>
          <p:nvPr/>
        </p:nvPicPr>
        <p:blipFill>
          <a:blip r:embed="rId11"/>
          <a:stretch>
            <a:fillRect/>
          </a:stretch>
        </p:blipFill>
        <p:spPr>
          <a:xfrm>
            <a:off x="914400" y="4533900"/>
            <a:ext cx="152400" cy="152400"/>
          </a:xfrm>
          <a:prstGeom prst="rect">
            <a:avLst/>
          </a:prstGeom>
        </p:spPr>
      </p:pic>
      <p:pic>
        <p:nvPicPr>
          <p:cNvPr id="12" name="Image 10" descr="preencoded.png"/>
          <p:cNvPicPr>
            <a:picLocks noChangeAspect="1"/>
          </p:cNvPicPr>
          <p:nvPr/>
        </p:nvPicPr>
        <p:blipFill>
          <a:blip r:embed="rId5"/>
          <a:stretch>
            <a:fillRect/>
          </a:stretch>
        </p:blipFill>
        <p:spPr>
          <a:xfrm>
            <a:off x="6248400" y="1257300"/>
            <a:ext cx="5334000" cy="3695700"/>
          </a:xfrm>
          <a:prstGeom prst="rect">
            <a:avLst/>
          </a:prstGeom>
        </p:spPr>
      </p:pic>
      <p:pic>
        <p:nvPicPr>
          <p:cNvPr id="13" name="Image 11" descr="preencoded.png"/>
          <p:cNvPicPr>
            <a:picLocks noChangeAspect="1"/>
          </p:cNvPicPr>
          <p:nvPr/>
        </p:nvPicPr>
        <p:blipFill>
          <a:blip r:embed="rId12"/>
          <a:stretch>
            <a:fillRect/>
          </a:stretch>
        </p:blipFill>
        <p:spPr>
          <a:xfrm>
            <a:off x="6248400" y="1257300"/>
            <a:ext cx="5334000" cy="609600"/>
          </a:xfrm>
          <a:prstGeom prst="rect">
            <a:avLst/>
          </a:prstGeom>
        </p:spPr>
      </p:pic>
      <p:pic>
        <p:nvPicPr>
          <p:cNvPr id="14" name="Image 12" descr="preencoded.png"/>
          <p:cNvPicPr>
            <a:picLocks noChangeAspect="1"/>
          </p:cNvPicPr>
          <p:nvPr/>
        </p:nvPicPr>
        <p:blipFill>
          <a:blip r:embed="rId13"/>
          <a:stretch>
            <a:fillRect/>
          </a:stretch>
        </p:blipFill>
        <p:spPr>
          <a:xfrm>
            <a:off x="6400800" y="1447800"/>
            <a:ext cx="171450" cy="228600"/>
          </a:xfrm>
          <a:prstGeom prst="rect">
            <a:avLst/>
          </a:prstGeom>
        </p:spPr>
      </p:pic>
      <p:pic>
        <p:nvPicPr>
          <p:cNvPr id="15" name="Image 13" descr="preencoded.png"/>
          <p:cNvPicPr>
            <a:picLocks noChangeAspect="1"/>
          </p:cNvPicPr>
          <p:nvPr/>
        </p:nvPicPr>
        <p:blipFill>
          <a:blip r:embed="rId14"/>
          <a:stretch>
            <a:fillRect/>
          </a:stretch>
        </p:blipFill>
        <p:spPr>
          <a:xfrm>
            <a:off x="6438900" y="2438400"/>
            <a:ext cx="4953000" cy="1143000"/>
          </a:xfrm>
          <a:prstGeom prst="rect">
            <a:avLst/>
          </a:prstGeom>
        </p:spPr>
      </p:pic>
      <p:pic>
        <p:nvPicPr>
          <p:cNvPr id="16" name="Image 14" descr="preencoded.png"/>
          <p:cNvPicPr>
            <a:picLocks noChangeAspect="1"/>
          </p:cNvPicPr>
          <p:nvPr/>
        </p:nvPicPr>
        <p:blipFill>
          <a:blip r:embed="rId15"/>
          <a:stretch>
            <a:fillRect/>
          </a:stretch>
        </p:blipFill>
        <p:spPr>
          <a:xfrm>
            <a:off x="6438900" y="4076700"/>
            <a:ext cx="4953000" cy="304800"/>
          </a:xfrm>
          <a:prstGeom prst="rect">
            <a:avLst/>
          </a:prstGeom>
        </p:spPr>
      </p:pic>
      <p:pic>
        <p:nvPicPr>
          <p:cNvPr id="17" name="Image 15" descr="preencoded.png"/>
          <p:cNvPicPr>
            <a:picLocks noChangeAspect="1"/>
          </p:cNvPicPr>
          <p:nvPr/>
        </p:nvPicPr>
        <p:blipFill>
          <a:blip r:embed="rId16"/>
          <a:stretch>
            <a:fillRect/>
          </a:stretch>
        </p:blipFill>
        <p:spPr>
          <a:xfrm>
            <a:off x="6553200" y="4152900"/>
            <a:ext cx="114300" cy="152400"/>
          </a:xfrm>
          <a:prstGeom prst="rect">
            <a:avLst/>
          </a:prstGeom>
        </p:spPr>
      </p:pic>
      <p:pic>
        <p:nvPicPr>
          <p:cNvPr id="18" name="Image 16" descr="preencoded.png"/>
          <p:cNvPicPr>
            <a:picLocks noChangeAspect="1"/>
          </p:cNvPicPr>
          <p:nvPr/>
        </p:nvPicPr>
        <p:blipFill>
          <a:blip r:embed="rId15"/>
          <a:stretch>
            <a:fillRect/>
          </a:stretch>
        </p:blipFill>
        <p:spPr>
          <a:xfrm>
            <a:off x="6438900" y="4457700"/>
            <a:ext cx="4953000" cy="304800"/>
          </a:xfrm>
          <a:prstGeom prst="rect">
            <a:avLst/>
          </a:prstGeom>
        </p:spPr>
      </p:pic>
      <p:pic>
        <p:nvPicPr>
          <p:cNvPr id="19" name="Image 17" descr="preencoded.png"/>
          <p:cNvPicPr>
            <a:picLocks noChangeAspect="1"/>
          </p:cNvPicPr>
          <p:nvPr/>
        </p:nvPicPr>
        <p:blipFill>
          <a:blip r:embed="rId17"/>
          <a:stretch>
            <a:fillRect/>
          </a:stretch>
        </p:blipFill>
        <p:spPr>
          <a:xfrm>
            <a:off x="609600" y="5181600"/>
            <a:ext cx="10972800" cy="1066800"/>
          </a:xfrm>
          <a:prstGeom prst="rect">
            <a:avLst/>
          </a:prstGeom>
        </p:spPr>
      </p:pic>
      <p:pic>
        <p:nvPicPr>
          <p:cNvPr id="20" name="Image 18" descr="preencoded.png"/>
          <p:cNvPicPr>
            <a:picLocks noChangeAspect="1"/>
          </p:cNvPicPr>
          <p:nvPr/>
        </p:nvPicPr>
        <p:blipFill>
          <a:blip r:embed="rId18"/>
          <a:stretch>
            <a:fillRect/>
          </a:stretch>
        </p:blipFill>
        <p:spPr>
          <a:xfrm>
            <a:off x="762000" y="5676900"/>
            <a:ext cx="381000" cy="381000"/>
          </a:xfrm>
          <a:prstGeom prst="rect">
            <a:avLst/>
          </a:prstGeom>
        </p:spPr>
      </p:pic>
      <p:pic>
        <p:nvPicPr>
          <p:cNvPr id="21" name="Image 19" descr="preencoded.png"/>
          <p:cNvPicPr>
            <a:picLocks noChangeAspect="1"/>
          </p:cNvPicPr>
          <p:nvPr/>
        </p:nvPicPr>
        <p:blipFill>
          <a:blip r:embed="rId19"/>
          <a:stretch>
            <a:fillRect/>
          </a:stretch>
        </p:blipFill>
        <p:spPr>
          <a:xfrm>
            <a:off x="876300" y="5791200"/>
            <a:ext cx="152400" cy="152400"/>
          </a:xfrm>
          <a:prstGeom prst="rect">
            <a:avLst/>
          </a:prstGeom>
        </p:spPr>
      </p:pic>
      <p:pic>
        <p:nvPicPr>
          <p:cNvPr id="22" name="Image 20" descr="preencoded.png"/>
          <p:cNvPicPr>
            <a:picLocks noChangeAspect="1"/>
          </p:cNvPicPr>
          <p:nvPr/>
        </p:nvPicPr>
        <p:blipFill>
          <a:blip r:embed="rId20"/>
          <a:stretch>
            <a:fillRect/>
          </a:stretch>
        </p:blipFill>
        <p:spPr>
          <a:xfrm>
            <a:off x="6172200" y="5676900"/>
            <a:ext cx="381000" cy="381000"/>
          </a:xfrm>
          <a:prstGeom prst="rect">
            <a:avLst/>
          </a:prstGeom>
        </p:spPr>
      </p:pic>
      <p:pic>
        <p:nvPicPr>
          <p:cNvPr id="23" name="Image 21" descr="preencoded.png"/>
          <p:cNvPicPr>
            <a:picLocks noChangeAspect="1"/>
          </p:cNvPicPr>
          <p:nvPr/>
        </p:nvPicPr>
        <p:blipFill>
          <a:blip r:embed="rId21"/>
          <a:stretch>
            <a:fillRect/>
          </a:stretch>
        </p:blipFill>
        <p:spPr>
          <a:xfrm>
            <a:off x="6305550" y="5791200"/>
            <a:ext cx="114300" cy="152400"/>
          </a:xfrm>
          <a:prstGeom prst="rect">
            <a:avLst/>
          </a:prstGeom>
        </p:spPr>
      </p:pic>
      <p:pic>
        <p:nvPicPr>
          <p:cNvPr id="24" name="Image 22" descr="preencoded.png"/>
          <p:cNvPicPr>
            <a:picLocks noChangeAspect="1"/>
          </p:cNvPicPr>
          <p:nvPr/>
        </p:nvPicPr>
        <p:blipFill>
          <a:blip r:embed="rId22"/>
          <a:stretch>
            <a:fillRect/>
          </a:stretch>
        </p:blipFill>
        <p:spPr>
          <a:xfrm>
            <a:off x="0" y="6305550"/>
            <a:ext cx="12192000" cy="762000"/>
          </a:xfrm>
          <a:prstGeom prst="rect">
            <a:avLst/>
          </a:prstGeom>
        </p:spPr>
      </p:pic>
      <p:pic>
        <p:nvPicPr>
          <p:cNvPr id="25" name="Image 23" descr="preencoded.png"/>
          <p:cNvPicPr>
            <a:picLocks noChangeAspect="1"/>
          </p:cNvPicPr>
          <p:nvPr/>
        </p:nvPicPr>
        <p:blipFill>
          <a:blip r:embed="rId23"/>
          <a:stretch>
            <a:fillRect/>
          </a:stretch>
        </p:blipFill>
        <p:spPr>
          <a:xfrm>
            <a:off x="11290886" y="6534150"/>
            <a:ext cx="304800" cy="304800"/>
          </a:xfrm>
          <a:prstGeom prst="rect">
            <a:avLst/>
          </a:prstGeom>
        </p:spPr>
      </p:pic>
      <p:pic>
        <p:nvPicPr>
          <p:cNvPr id="26" name="Image 24" descr="preencoded.png"/>
          <p:cNvPicPr>
            <a:picLocks noChangeAspect="1"/>
          </p:cNvPicPr>
          <p:nvPr/>
        </p:nvPicPr>
        <p:blipFill>
          <a:blip r:embed="rId24"/>
          <a:stretch>
            <a:fillRect/>
          </a:stretch>
        </p:blipFill>
        <p:spPr>
          <a:xfrm>
            <a:off x="11348038" y="6610350"/>
            <a:ext cx="190500" cy="152400"/>
          </a:xfrm>
          <a:prstGeom prst="rect">
            <a:avLst/>
          </a:prstGeom>
        </p:spPr>
      </p:pic>
      <p:sp>
        <p:nvSpPr>
          <p:cNvPr id="27" name="Text 0"/>
          <p:cNvSpPr/>
          <p:nvPr/>
        </p:nvSpPr>
        <p:spPr>
          <a:xfrm>
            <a:off x="609600" y="304800"/>
            <a:ext cx="13167360" cy="381000"/>
          </a:xfrm>
          <a:prstGeom prst="rect">
            <a:avLst/>
          </a:prstGeom>
          <a:noFill/>
          <a:ln/>
        </p:spPr>
        <p:txBody>
          <a:bodyPr vert="horz" wrap="square" lIns="0" tIns="0" rIns="0" bIns="0" rtlCol="0" anchor="t"/>
          <a:lstStyle/>
          <a:p>
            <a:pPr marL="0" indent="0">
              <a:lnSpc>
                <a:spcPts val="3000"/>
              </a:lnSpc>
              <a:buNone/>
            </a:pPr>
            <a:r>
              <a:rPr lang="en-US" sz="2700" b="1" dirty="0">
                <a:solidFill>
                  <a:srgbClr val="1F2937"/>
                </a:solidFill>
                <a:latin typeface="ui-sans-serif" pitchFamily="34" charset="0"/>
                <a:ea typeface="ui-sans-serif" pitchFamily="34" charset="-122"/>
                <a:cs typeface="ui-sans-serif" pitchFamily="34" charset="-120"/>
              </a:rPr>
              <a:t>Cost Explorer &amp; Usage Reports</a:t>
            </a:r>
            <a:endParaRPr lang="en-US" sz="2700" dirty="0"/>
          </a:p>
        </p:txBody>
      </p:sp>
      <p:sp>
        <p:nvSpPr>
          <p:cNvPr id="28" name="Text 1"/>
          <p:cNvSpPr/>
          <p:nvPr/>
        </p:nvSpPr>
        <p:spPr>
          <a:xfrm>
            <a:off x="609600" y="762000"/>
            <a:ext cx="10972800" cy="266700"/>
          </a:xfrm>
          <a:prstGeom prst="rect">
            <a:avLst/>
          </a:prstGeom>
          <a:noFill/>
          <a:ln/>
        </p:spPr>
        <p:txBody>
          <a:bodyPr vert="horz" wrap="square" lIns="0" tIns="0" rIns="0" bIns="0" rtlCol="0" anchor="t"/>
          <a:lstStyle/>
          <a:p>
            <a:pPr marL="0" indent="0">
              <a:lnSpc>
                <a:spcPts val="2100"/>
              </a:lnSpc>
              <a:buNone/>
            </a:pPr>
            <a:r>
              <a:rPr lang="en-US" sz="1500" dirty="0">
                <a:solidFill>
                  <a:srgbClr val="4B5563"/>
                </a:solidFill>
                <a:latin typeface="ui-sans-serif" pitchFamily="34" charset="0"/>
                <a:ea typeface="ui-sans-serif" pitchFamily="34" charset="-122"/>
                <a:cs typeface="ui-sans-serif" pitchFamily="34" charset="-120"/>
              </a:rPr>
              <a:t>Tools for detailed cost analysis</a:t>
            </a:r>
            <a:endParaRPr lang="en-US" sz="1500" dirty="0"/>
          </a:p>
        </p:txBody>
      </p:sp>
      <p:sp>
        <p:nvSpPr>
          <p:cNvPr id="29" name="Text 2"/>
          <p:cNvSpPr/>
          <p:nvPr/>
        </p:nvSpPr>
        <p:spPr>
          <a:xfrm>
            <a:off x="1104900" y="1409700"/>
            <a:ext cx="5029200" cy="304800"/>
          </a:xfrm>
          <a:prstGeom prst="rect">
            <a:avLst/>
          </a:prstGeom>
          <a:noFill/>
          <a:ln/>
        </p:spPr>
        <p:txBody>
          <a:bodyPr vert="horz" wrap="square" lIns="0" tIns="0" rIns="0" bIns="0" rtlCol="0" anchor="t"/>
          <a:lstStyle/>
          <a:p>
            <a:pPr marL="0" indent="0">
              <a:lnSpc>
                <a:spcPts val="2400"/>
              </a:lnSpc>
              <a:buNone/>
            </a:pPr>
            <a:r>
              <a:rPr lang="en-US" sz="1800" b="1" dirty="0">
                <a:solidFill>
                  <a:srgbClr val="374151"/>
                </a:solidFill>
                <a:latin typeface="ui-sans-serif" pitchFamily="34" charset="0"/>
                <a:ea typeface="ui-sans-serif" pitchFamily="34" charset="-122"/>
                <a:cs typeface="ui-sans-serif" pitchFamily="34" charset="-120"/>
              </a:rPr>
              <a:t>AWS Cost Explorer</a:t>
            </a:r>
            <a:endParaRPr lang="en-US" sz="1800" dirty="0"/>
          </a:p>
        </p:txBody>
      </p:sp>
      <p:sp>
        <p:nvSpPr>
          <p:cNvPr id="30" name="Text 3"/>
          <p:cNvSpPr/>
          <p:nvPr/>
        </p:nvSpPr>
        <p:spPr>
          <a:xfrm>
            <a:off x="800100" y="2057400"/>
            <a:ext cx="5943600" cy="228600"/>
          </a:xfrm>
          <a:prstGeom prst="rect">
            <a:avLst/>
          </a:prstGeom>
          <a:noFill/>
          <a:ln/>
        </p:spPr>
        <p:txBody>
          <a:bodyPr vert="horz" wrap="square" lIns="0" tIns="0" rIns="0" bIns="0" rtlCol="0" anchor="t"/>
          <a:lstStyle/>
          <a:p>
            <a:pPr marL="0" indent="0">
              <a:lnSpc>
                <a:spcPts val="1800"/>
              </a:lnSpc>
              <a:buNone/>
            </a:pPr>
            <a:r>
              <a:rPr lang="en-US" sz="1200" dirty="0">
                <a:solidFill>
                  <a:srgbClr val="4B5563"/>
                </a:solidFill>
                <a:latin typeface="ui-sans-serif" pitchFamily="34" charset="0"/>
                <a:ea typeface="ui-sans-serif" pitchFamily="34" charset="-122"/>
                <a:cs typeface="ui-sans-serif" pitchFamily="34" charset="-120"/>
              </a:rPr>
              <a:t>Visualize and analyze AWS costs through interactive graphs.</a:t>
            </a:r>
            <a:endParaRPr lang="en-US" sz="1200" dirty="0"/>
          </a:p>
        </p:txBody>
      </p:sp>
      <p:sp>
        <p:nvSpPr>
          <p:cNvPr id="31" name="Text 4"/>
          <p:cNvSpPr/>
          <p:nvPr/>
        </p:nvSpPr>
        <p:spPr>
          <a:xfrm>
            <a:off x="800100" y="3733800"/>
            <a:ext cx="4953000" cy="266700"/>
          </a:xfrm>
          <a:prstGeom prst="rect">
            <a:avLst/>
          </a:prstGeom>
          <a:noFill/>
          <a:ln/>
        </p:spPr>
        <p:txBody>
          <a:bodyPr vert="horz" wrap="square" lIns="0" tIns="0" rIns="0" bIns="0" rtlCol="0" anchor="t"/>
          <a:lstStyle/>
          <a:p>
            <a:pPr marL="0" indent="0">
              <a:lnSpc>
                <a:spcPts val="2100"/>
              </a:lnSpc>
              <a:buNone/>
            </a:pPr>
            <a:r>
              <a:rPr lang="en-US" sz="1350" dirty="0">
                <a:solidFill>
                  <a:srgbClr val="374151"/>
                </a:solidFill>
                <a:latin typeface="ui-sans-serif" pitchFamily="34" charset="0"/>
                <a:ea typeface="ui-sans-serif" pitchFamily="34" charset="-122"/>
                <a:cs typeface="ui-sans-serif" pitchFamily="34" charset="-120"/>
              </a:rPr>
              <a:t>Key Features</a:t>
            </a:r>
            <a:endParaRPr lang="en-US" sz="1350" dirty="0"/>
          </a:p>
        </p:txBody>
      </p:sp>
      <p:sp>
        <p:nvSpPr>
          <p:cNvPr id="32" name="Text 5"/>
          <p:cNvSpPr/>
          <p:nvPr/>
        </p:nvSpPr>
        <p:spPr>
          <a:xfrm>
            <a:off x="1162050" y="4114800"/>
            <a:ext cx="1338203" cy="228600"/>
          </a:xfrm>
          <a:prstGeom prst="rect">
            <a:avLst/>
          </a:prstGeom>
          <a:noFill/>
          <a:ln/>
        </p:spPr>
        <p:txBody>
          <a:bodyPr vert="horz" wrap="square" lIns="0" tIns="0" rIns="0" bIns="0" rtlCol="0" anchor="t"/>
          <a:lstStyle/>
          <a:p>
            <a:pPr marL="0" indent="0" algn="l">
              <a:lnSpc>
                <a:spcPts val="1800"/>
              </a:lnSpc>
              <a:buNone/>
            </a:pPr>
            <a:r>
              <a:rPr lang="en-US" sz="1200" dirty="0">
                <a:solidFill>
                  <a:srgbClr val="4B5563"/>
                </a:solidFill>
                <a:latin typeface="ui-sans-serif" pitchFamily="34" charset="0"/>
                <a:ea typeface="ui-sans-serif" pitchFamily="34" charset="-122"/>
                <a:cs typeface="ui-sans-serif" pitchFamily="34" charset="-120"/>
              </a:rPr>
              <a:t>Visualize costs</a:t>
            </a:r>
            <a:endParaRPr lang="en-US" sz="1200" dirty="0"/>
          </a:p>
        </p:txBody>
      </p:sp>
      <p:sp>
        <p:nvSpPr>
          <p:cNvPr id="33" name="Text 6"/>
          <p:cNvSpPr/>
          <p:nvPr/>
        </p:nvSpPr>
        <p:spPr>
          <a:xfrm>
            <a:off x="1143000" y="4495800"/>
            <a:ext cx="2480489" cy="228600"/>
          </a:xfrm>
          <a:prstGeom prst="rect">
            <a:avLst/>
          </a:prstGeom>
          <a:noFill/>
          <a:ln/>
        </p:spPr>
        <p:txBody>
          <a:bodyPr vert="horz" wrap="square" lIns="0" tIns="0" rIns="0" bIns="0" rtlCol="0" anchor="t"/>
          <a:lstStyle/>
          <a:p>
            <a:pPr marL="0" indent="0" algn="l">
              <a:lnSpc>
                <a:spcPts val="1800"/>
              </a:lnSpc>
              <a:buNone/>
            </a:pPr>
            <a:r>
              <a:rPr lang="en-US" sz="1200" dirty="0">
                <a:solidFill>
                  <a:srgbClr val="4B5563"/>
                </a:solidFill>
                <a:latin typeface="ui-sans-serif" pitchFamily="34" charset="0"/>
                <a:ea typeface="ui-sans-serif" pitchFamily="34" charset="-122"/>
                <a:cs typeface="ui-sans-serif" pitchFamily="34" charset="-120"/>
              </a:rPr>
              <a:t>Filter by service or account</a:t>
            </a:r>
            <a:endParaRPr lang="en-US" sz="1200" dirty="0"/>
          </a:p>
        </p:txBody>
      </p:sp>
      <p:sp>
        <p:nvSpPr>
          <p:cNvPr id="34" name="Text 7"/>
          <p:cNvSpPr/>
          <p:nvPr/>
        </p:nvSpPr>
        <p:spPr>
          <a:xfrm>
            <a:off x="6686550" y="1409700"/>
            <a:ext cx="6035040" cy="304800"/>
          </a:xfrm>
          <a:prstGeom prst="rect">
            <a:avLst/>
          </a:prstGeom>
          <a:noFill/>
          <a:ln/>
        </p:spPr>
        <p:txBody>
          <a:bodyPr vert="horz" wrap="square" lIns="0" tIns="0" rIns="0" bIns="0" rtlCol="0" anchor="t"/>
          <a:lstStyle/>
          <a:p>
            <a:pPr marL="0" indent="0">
              <a:lnSpc>
                <a:spcPts val="2400"/>
              </a:lnSpc>
              <a:buNone/>
            </a:pPr>
            <a:r>
              <a:rPr lang="en-US" sz="1800" b="1" dirty="0">
                <a:solidFill>
                  <a:srgbClr val="374151"/>
                </a:solidFill>
                <a:latin typeface="ui-sans-serif" pitchFamily="34" charset="0"/>
                <a:ea typeface="ui-sans-serif" pitchFamily="34" charset="-122"/>
                <a:cs typeface="ui-sans-serif" pitchFamily="34" charset="-120"/>
              </a:rPr>
              <a:t>AWS Cost &amp; Usage Reports (CUR)</a:t>
            </a:r>
            <a:endParaRPr lang="en-US" sz="1800" dirty="0"/>
          </a:p>
        </p:txBody>
      </p:sp>
      <p:sp>
        <p:nvSpPr>
          <p:cNvPr id="35" name="Text 8"/>
          <p:cNvSpPr/>
          <p:nvPr/>
        </p:nvSpPr>
        <p:spPr>
          <a:xfrm>
            <a:off x="6438900" y="2057400"/>
            <a:ext cx="5943600" cy="228600"/>
          </a:xfrm>
          <a:prstGeom prst="rect">
            <a:avLst/>
          </a:prstGeom>
          <a:noFill/>
          <a:ln/>
        </p:spPr>
        <p:txBody>
          <a:bodyPr vert="horz" wrap="square" lIns="0" tIns="0" rIns="0" bIns="0" rtlCol="0" anchor="t"/>
          <a:lstStyle/>
          <a:p>
            <a:pPr marL="0" indent="0">
              <a:lnSpc>
                <a:spcPts val="1800"/>
              </a:lnSpc>
              <a:buNone/>
            </a:pPr>
            <a:r>
              <a:rPr lang="en-US" sz="1200" dirty="0">
                <a:solidFill>
                  <a:srgbClr val="4B5563"/>
                </a:solidFill>
                <a:latin typeface="ui-sans-serif" pitchFamily="34" charset="0"/>
                <a:ea typeface="ui-sans-serif" pitchFamily="34" charset="-122"/>
                <a:cs typeface="ui-sans-serif" pitchFamily="34" charset="-120"/>
              </a:rPr>
              <a:t>Detailed billing data for deep analysis.</a:t>
            </a:r>
            <a:endParaRPr lang="en-US" sz="1200" dirty="0"/>
          </a:p>
        </p:txBody>
      </p:sp>
      <p:sp>
        <p:nvSpPr>
          <p:cNvPr id="36" name="Text 9"/>
          <p:cNvSpPr/>
          <p:nvPr/>
        </p:nvSpPr>
        <p:spPr>
          <a:xfrm>
            <a:off x="6438900" y="3733800"/>
            <a:ext cx="4953000" cy="266700"/>
          </a:xfrm>
          <a:prstGeom prst="rect">
            <a:avLst/>
          </a:prstGeom>
          <a:noFill/>
          <a:ln/>
        </p:spPr>
        <p:txBody>
          <a:bodyPr vert="horz" wrap="square" lIns="0" tIns="0" rIns="0" bIns="0" rtlCol="0" anchor="t"/>
          <a:lstStyle/>
          <a:p>
            <a:pPr marL="0" indent="0">
              <a:lnSpc>
                <a:spcPts val="2100"/>
              </a:lnSpc>
              <a:buNone/>
            </a:pPr>
            <a:r>
              <a:rPr lang="en-US" sz="1350" dirty="0">
                <a:solidFill>
                  <a:srgbClr val="374151"/>
                </a:solidFill>
                <a:latin typeface="ui-sans-serif" pitchFamily="34" charset="0"/>
                <a:ea typeface="ui-sans-serif" pitchFamily="34" charset="-122"/>
                <a:cs typeface="ui-sans-serif" pitchFamily="34" charset="-120"/>
              </a:rPr>
              <a:t>Key Features</a:t>
            </a:r>
            <a:endParaRPr lang="en-US" sz="1350" dirty="0"/>
          </a:p>
        </p:txBody>
      </p:sp>
      <p:sp>
        <p:nvSpPr>
          <p:cNvPr id="37" name="Text 10"/>
          <p:cNvSpPr/>
          <p:nvPr/>
        </p:nvSpPr>
        <p:spPr>
          <a:xfrm>
            <a:off x="6743700" y="4114800"/>
            <a:ext cx="1906310" cy="228600"/>
          </a:xfrm>
          <a:prstGeom prst="rect">
            <a:avLst/>
          </a:prstGeom>
          <a:noFill/>
          <a:ln/>
        </p:spPr>
        <p:txBody>
          <a:bodyPr vert="horz" wrap="square" lIns="0" tIns="0" rIns="0" bIns="0" rtlCol="0" anchor="t"/>
          <a:lstStyle/>
          <a:p>
            <a:pPr marL="0" indent="0" algn="l">
              <a:lnSpc>
                <a:spcPts val="1800"/>
              </a:lnSpc>
              <a:buNone/>
            </a:pPr>
            <a:r>
              <a:rPr lang="en-US" sz="1200" dirty="0">
                <a:solidFill>
                  <a:srgbClr val="4B5563"/>
                </a:solidFill>
                <a:latin typeface="ui-sans-serif" pitchFamily="34" charset="0"/>
                <a:ea typeface="ui-sans-serif" pitchFamily="34" charset="-122"/>
                <a:cs typeface="ui-sans-serif" pitchFamily="34" charset="-120"/>
              </a:rPr>
              <a:t>Detailed CSV reports</a:t>
            </a:r>
            <a:endParaRPr lang="en-US" sz="1200" dirty="0"/>
          </a:p>
        </p:txBody>
      </p:sp>
      <p:sp>
        <p:nvSpPr>
          <p:cNvPr id="38" name="Text 11"/>
          <p:cNvSpPr/>
          <p:nvPr/>
        </p:nvSpPr>
        <p:spPr>
          <a:xfrm>
            <a:off x="6629400" y="4495800"/>
            <a:ext cx="2098298" cy="228600"/>
          </a:xfrm>
          <a:prstGeom prst="rect">
            <a:avLst/>
          </a:prstGeom>
          <a:noFill/>
          <a:ln/>
        </p:spPr>
        <p:txBody>
          <a:bodyPr vert="horz" wrap="square" lIns="0" tIns="0" rIns="0" bIns="0" rtlCol="0" anchor="t"/>
          <a:lstStyle/>
          <a:p>
            <a:pPr marL="0" indent="0" algn="l">
              <a:lnSpc>
                <a:spcPts val="1800"/>
              </a:lnSpc>
              <a:buNone/>
            </a:pPr>
            <a:r>
              <a:rPr lang="en-US" sz="1200" dirty="0">
                <a:solidFill>
                  <a:srgbClr val="4B5563"/>
                </a:solidFill>
                <a:latin typeface="ui-sans-serif" pitchFamily="34" charset="0"/>
                <a:ea typeface="ui-sans-serif" pitchFamily="34" charset="-122"/>
                <a:cs typeface="ui-sans-serif" pitchFamily="34" charset="-120"/>
              </a:rPr>
              <a:t>Automated S3 delivery</a:t>
            </a:r>
            <a:endParaRPr lang="en-US" sz="1200" dirty="0"/>
          </a:p>
        </p:txBody>
      </p:sp>
      <p:sp>
        <p:nvSpPr>
          <p:cNvPr id="39" name="Text 12"/>
          <p:cNvSpPr/>
          <p:nvPr/>
        </p:nvSpPr>
        <p:spPr>
          <a:xfrm>
            <a:off x="762000" y="5334000"/>
            <a:ext cx="10668000" cy="266700"/>
          </a:xfrm>
          <a:prstGeom prst="rect">
            <a:avLst/>
          </a:prstGeom>
          <a:noFill/>
          <a:ln/>
        </p:spPr>
        <p:txBody>
          <a:bodyPr vert="horz" wrap="square" lIns="0" tIns="0" rIns="0" bIns="0" rtlCol="0" anchor="t"/>
          <a:lstStyle/>
          <a:p>
            <a:pPr marL="0" indent="0">
              <a:lnSpc>
                <a:spcPts val="2100"/>
              </a:lnSpc>
              <a:buNone/>
            </a:pPr>
            <a:r>
              <a:rPr lang="en-US" sz="1500" b="1" dirty="0">
                <a:solidFill>
                  <a:srgbClr val="374151"/>
                </a:solidFill>
                <a:latin typeface="ui-sans-serif" pitchFamily="34" charset="0"/>
                <a:ea typeface="ui-sans-serif" pitchFamily="34" charset="-122"/>
                <a:cs typeface="ui-sans-serif" pitchFamily="34" charset="-120"/>
              </a:rPr>
              <a:t>Best Use Cases</a:t>
            </a:r>
            <a:endParaRPr lang="en-US" sz="1500" dirty="0"/>
          </a:p>
        </p:txBody>
      </p:sp>
      <p:sp>
        <p:nvSpPr>
          <p:cNvPr id="40" name="Text 13"/>
          <p:cNvSpPr/>
          <p:nvPr/>
        </p:nvSpPr>
        <p:spPr>
          <a:xfrm>
            <a:off x="1257300" y="5676900"/>
            <a:ext cx="3089821" cy="228600"/>
          </a:xfrm>
          <a:prstGeom prst="rect">
            <a:avLst/>
          </a:prstGeom>
          <a:noFill/>
          <a:ln/>
        </p:spPr>
        <p:txBody>
          <a:bodyPr vert="horz" wrap="square" lIns="0" tIns="0" rIns="0" bIns="0" rtlCol="0" anchor="t"/>
          <a:lstStyle/>
          <a:p>
            <a:pPr marL="0" indent="0">
              <a:lnSpc>
                <a:spcPts val="1800"/>
              </a:lnSpc>
              <a:buNone/>
            </a:pPr>
            <a:r>
              <a:rPr lang="en-US" sz="1200" dirty="0">
                <a:solidFill>
                  <a:srgbClr val="374151"/>
                </a:solidFill>
                <a:latin typeface="ui-sans-serif" pitchFamily="34" charset="0"/>
                <a:ea typeface="ui-sans-serif" pitchFamily="34" charset="-122"/>
                <a:cs typeface="ui-sans-serif" pitchFamily="34" charset="-120"/>
              </a:rPr>
              <a:t>Cost Explorer</a:t>
            </a:r>
            <a:endParaRPr lang="en-US" sz="1200" dirty="0"/>
          </a:p>
        </p:txBody>
      </p:sp>
      <p:sp>
        <p:nvSpPr>
          <p:cNvPr id="41" name="Text 14"/>
          <p:cNvSpPr/>
          <p:nvPr/>
        </p:nvSpPr>
        <p:spPr>
          <a:xfrm>
            <a:off x="1257300" y="5905500"/>
            <a:ext cx="3707785" cy="190500"/>
          </a:xfrm>
          <a:prstGeom prst="rect">
            <a:avLst/>
          </a:prstGeom>
          <a:noFill/>
          <a:ln/>
        </p:spPr>
        <p:txBody>
          <a:bodyPr vert="horz" wrap="square" lIns="0" tIns="0" rIns="0" bIns="0" rtlCol="0" anchor="t"/>
          <a:lstStyle/>
          <a:p>
            <a:pPr marL="0" indent="0">
              <a:lnSpc>
                <a:spcPts val="1500"/>
              </a:lnSpc>
              <a:buNone/>
            </a:pPr>
            <a:r>
              <a:rPr lang="en-US" sz="1050" dirty="0">
                <a:solidFill>
                  <a:srgbClr val="4B5563"/>
                </a:solidFill>
                <a:latin typeface="ui-sans-serif" pitchFamily="34" charset="0"/>
                <a:ea typeface="ui-sans-serif" pitchFamily="34" charset="-122"/>
                <a:cs typeface="ui-sans-serif" pitchFamily="34" charset="-120"/>
              </a:rPr>
              <a:t>Cost analysts needing detailed spend analysis</a:t>
            </a:r>
            <a:endParaRPr lang="en-US" sz="1050" dirty="0"/>
          </a:p>
        </p:txBody>
      </p:sp>
      <p:sp>
        <p:nvSpPr>
          <p:cNvPr id="42" name="Text 15"/>
          <p:cNvSpPr/>
          <p:nvPr/>
        </p:nvSpPr>
        <p:spPr>
          <a:xfrm>
            <a:off x="6667500" y="5676900"/>
            <a:ext cx="2416016" cy="228600"/>
          </a:xfrm>
          <a:prstGeom prst="rect">
            <a:avLst/>
          </a:prstGeom>
          <a:noFill/>
          <a:ln/>
        </p:spPr>
        <p:txBody>
          <a:bodyPr vert="horz" wrap="square" lIns="0" tIns="0" rIns="0" bIns="0" rtlCol="0" anchor="t"/>
          <a:lstStyle/>
          <a:p>
            <a:pPr marL="0" indent="0">
              <a:lnSpc>
                <a:spcPts val="1800"/>
              </a:lnSpc>
              <a:buNone/>
            </a:pPr>
            <a:r>
              <a:rPr lang="en-US" sz="1200" dirty="0">
                <a:solidFill>
                  <a:srgbClr val="374151"/>
                </a:solidFill>
                <a:latin typeface="ui-sans-serif" pitchFamily="34" charset="0"/>
                <a:ea typeface="ui-sans-serif" pitchFamily="34" charset="-122"/>
                <a:cs typeface="ui-sans-serif" pitchFamily="34" charset="-120"/>
              </a:rPr>
              <a:t>Cost &amp; Usage Reports</a:t>
            </a:r>
            <a:endParaRPr lang="en-US" sz="1200" dirty="0"/>
          </a:p>
        </p:txBody>
      </p:sp>
      <p:sp>
        <p:nvSpPr>
          <p:cNvPr id="43" name="Text 16"/>
          <p:cNvSpPr/>
          <p:nvPr/>
        </p:nvSpPr>
        <p:spPr>
          <a:xfrm>
            <a:off x="6667500" y="5905500"/>
            <a:ext cx="2416016" cy="190500"/>
          </a:xfrm>
          <a:prstGeom prst="rect">
            <a:avLst/>
          </a:prstGeom>
          <a:noFill/>
          <a:ln/>
        </p:spPr>
        <p:txBody>
          <a:bodyPr vert="horz" wrap="square" lIns="0" tIns="0" rIns="0" bIns="0" rtlCol="0" anchor="t"/>
          <a:lstStyle/>
          <a:p>
            <a:pPr marL="0" indent="0">
              <a:lnSpc>
                <a:spcPts val="1500"/>
              </a:lnSpc>
              <a:buNone/>
            </a:pPr>
            <a:r>
              <a:rPr lang="en-US" sz="1050" dirty="0">
                <a:solidFill>
                  <a:srgbClr val="4B5563"/>
                </a:solidFill>
                <a:latin typeface="ui-sans-serif" pitchFamily="34" charset="0"/>
                <a:ea typeface="ui-sans-serif" pitchFamily="34" charset="-122"/>
                <a:cs typeface="ui-sans-serif" pitchFamily="34" charset="-120"/>
              </a:rPr>
              <a:t>Deep accounting and auditing</a:t>
            </a:r>
            <a:endParaRPr lang="en-US" sz="1050" dirty="0"/>
          </a:p>
        </p:txBody>
      </p:sp>
      <p:sp>
        <p:nvSpPr>
          <p:cNvPr id="45" name="Text 18"/>
          <p:cNvSpPr/>
          <p:nvPr/>
        </p:nvSpPr>
        <p:spPr>
          <a:xfrm>
            <a:off x="10180439" y="6572250"/>
            <a:ext cx="2139553" cy="228600"/>
          </a:xfrm>
          <a:prstGeom prst="rect">
            <a:avLst/>
          </a:prstGeom>
          <a:noFill/>
          <a:ln/>
        </p:spPr>
        <p:txBody>
          <a:bodyPr vert="horz" wrap="square" lIns="0" tIns="0" rIns="0" bIns="0" rtlCol="0" anchor="t"/>
          <a:lstStyle/>
          <a:p>
            <a:pPr marL="0" indent="0">
              <a:lnSpc>
                <a:spcPts val="1800"/>
              </a:lnSpc>
              <a:buNone/>
            </a:pPr>
            <a:endParaRPr lang="en-US" sz="1200"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pic>
        <p:nvPicPr>
          <p:cNvPr id="3" name="Image 1" descr="preencoded.png"/>
          <p:cNvPicPr>
            <a:picLocks noChangeAspect="1"/>
          </p:cNvPicPr>
          <p:nvPr/>
        </p:nvPicPr>
        <p:blipFill>
          <a:blip r:embed="rId4"/>
          <a:stretch>
            <a:fillRect/>
          </a:stretch>
        </p:blipFill>
        <p:spPr>
          <a:xfrm>
            <a:off x="609600" y="685800"/>
            <a:ext cx="1524000" cy="1266825"/>
          </a:xfrm>
          <a:prstGeom prst="rect">
            <a:avLst/>
          </a:prstGeom>
        </p:spPr>
      </p:pic>
      <p:pic>
        <p:nvPicPr>
          <p:cNvPr id="4" name="Image 2" descr="preencoded.png"/>
          <p:cNvPicPr>
            <a:picLocks noChangeAspect="1"/>
          </p:cNvPicPr>
          <p:nvPr/>
        </p:nvPicPr>
        <p:blipFill>
          <a:blip r:embed="rId5"/>
          <a:stretch>
            <a:fillRect/>
          </a:stretch>
        </p:blipFill>
        <p:spPr>
          <a:xfrm>
            <a:off x="9753600" y="4114800"/>
            <a:ext cx="857250" cy="704850"/>
          </a:xfrm>
          <a:prstGeom prst="rect">
            <a:avLst/>
          </a:prstGeom>
        </p:spPr>
      </p:pic>
      <p:pic>
        <p:nvPicPr>
          <p:cNvPr id="5" name="Image 3" descr="preencoded.png"/>
          <p:cNvPicPr>
            <a:picLocks noChangeAspect="1"/>
          </p:cNvPicPr>
          <p:nvPr/>
        </p:nvPicPr>
        <p:blipFill>
          <a:blip r:embed="rId6"/>
          <a:stretch>
            <a:fillRect/>
          </a:stretch>
        </p:blipFill>
        <p:spPr>
          <a:xfrm>
            <a:off x="609600" y="838200"/>
            <a:ext cx="762000" cy="38100"/>
          </a:xfrm>
          <a:prstGeom prst="rect">
            <a:avLst/>
          </a:prstGeom>
        </p:spPr>
      </p:pic>
      <p:pic>
        <p:nvPicPr>
          <p:cNvPr id="6" name="Image 4" descr="preencoded.png"/>
          <p:cNvPicPr>
            <a:picLocks noChangeAspect="1"/>
          </p:cNvPicPr>
          <p:nvPr/>
        </p:nvPicPr>
        <p:blipFill>
          <a:blip r:embed="rId7"/>
          <a:stretch>
            <a:fillRect/>
          </a:stretch>
        </p:blipFill>
        <p:spPr>
          <a:xfrm>
            <a:off x="609600" y="1333500"/>
            <a:ext cx="10972800" cy="609600"/>
          </a:xfrm>
          <a:prstGeom prst="rect">
            <a:avLst/>
          </a:prstGeom>
        </p:spPr>
      </p:pic>
      <p:pic>
        <p:nvPicPr>
          <p:cNvPr id="7" name="Image 5" descr="preencoded.png"/>
          <p:cNvPicPr>
            <a:picLocks noChangeAspect="1"/>
          </p:cNvPicPr>
          <p:nvPr/>
        </p:nvPicPr>
        <p:blipFill>
          <a:blip r:embed="rId8"/>
          <a:stretch>
            <a:fillRect/>
          </a:stretch>
        </p:blipFill>
        <p:spPr>
          <a:xfrm>
            <a:off x="762000" y="1514475"/>
            <a:ext cx="228600" cy="228600"/>
          </a:xfrm>
          <a:prstGeom prst="rect">
            <a:avLst/>
          </a:prstGeom>
        </p:spPr>
      </p:pic>
      <p:pic>
        <p:nvPicPr>
          <p:cNvPr id="8" name="Image 6" descr="preencoded.png"/>
          <p:cNvPicPr>
            <a:picLocks noChangeAspect="1"/>
          </p:cNvPicPr>
          <p:nvPr/>
        </p:nvPicPr>
        <p:blipFill>
          <a:blip r:embed="rId9"/>
          <a:stretch>
            <a:fillRect/>
          </a:stretch>
        </p:blipFill>
        <p:spPr>
          <a:xfrm>
            <a:off x="609600" y="2171700"/>
            <a:ext cx="10972800" cy="990600"/>
          </a:xfrm>
          <a:prstGeom prst="rect">
            <a:avLst/>
          </a:prstGeom>
        </p:spPr>
      </p:pic>
      <p:pic>
        <p:nvPicPr>
          <p:cNvPr id="9" name="Image 7" descr="preencoded.png"/>
          <p:cNvPicPr>
            <a:picLocks noChangeAspect="1"/>
          </p:cNvPicPr>
          <p:nvPr/>
        </p:nvPicPr>
        <p:blipFill>
          <a:blip r:embed="rId10"/>
          <a:stretch>
            <a:fillRect/>
          </a:stretch>
        </p:blipFill>
        <p:spPr>
          <a:xfrm>
            <a:off x="609600" y="3467100"/>
            <a:ext cx="5372100" cy="1104900"/>
          </a:xfrm>
          <a:prstGeom prst="rect">
            <a:avLst/>
          </a:prstGeom>
        </p:spPr>
      </p:pic>
      <p:pic>
        <p:nvPicPr>
          <p:cNvPr id="10" name="Image 8" descr="preencoded.png"/>
          <p:cNvPicPr>
            <a:picLocks noChangeAspect="1"/>
          </p:cNvPicPr>
          <p:nvPr/>
        </p:nvPicPr>
        <p:blipFill>
          <a:blip r:embed="rId11"/>
          <a:stretch>
            <a:fillRect/>
          </a:stretch>
        </p:blipFill>
        <p:spPr>
          <a:xfrm>
            <a:off x="762000" y="3619500"/>
            <a:ext cx="457200" cy="457200"/>
          </a:xfrm>
          <a:prstGeom prst="rect">
            <a:avLst/>
          </a:prstGeom>
        </p:spPr>
      </p:pic>
      <p:pic>
        <p:nvPicPr>
          <p:cNvPr id="11" name="Image 9" descr="preencoded.png"/>
          <p:cNvPicPr>
            <a:picLocks noChangeAspect="1"/>
          </p:cNvPicPr>
          <p:nvPr/>
        </p:nvPicPr>
        <p:blipFill>
          <a:blip r:embed="rId12"/>
          <a:stretch>
            <a:fillRect/>
          </a:stretch>
        </p:blipFill>
        <p:spPr>
          <a:xfrm>
            <a:off x="895350" y="3714750"/>
            <a:ext cx="190500" cy="266700"/>
          </a:xfrm>
          <a:prstGeom prst="rect">
            <a:avLst/>
          </a:prstGeom>
        </p:spPr>
      </p:pic>
      <p:pic>
        <p:nvPicPr>
          <p:cNvPr id="12" name="Image 10" descr="preencoded.png"/>
          <p:cNvPicPr>
            <a:picLocks noChangeAspect="1"/>
          </p:cNvPicPr>
          <p:nvPr/>
        </p:nvPicPr>
        <p:blipFill>
          <a:blip r:embed="rId10"/>
          <a:stretch>
            <a:fillRect/>
          </a:stretch>
        </p:blipFill>
        <p:spPr>
          <a:xfrm>
            <a:off x="6210300" y="3467100"/>
            <a:ext cx="5372100" cy="1104900"/>
          </a:xfrm>
          <a:prstGeom prst="rect">
            <a:avLst/>
          </a:prstGeom>
        </p:spPr>
      </p:pic>
      <p:pic>
        <p:nvPicPr>
          <p:cNvPr id="13" name="Image 11" descr="preencoded.png"/>
          <p:cNvPicPr>
            <a:picLocks noChangeAspect="1"/>
          </p:cNvPicPr>
          <p:nvPr/>
        </p:nvPicPr>
        <p:blipFill>
          <a:blip r:embed="rId13"/>
          <a:stretch>
            <a:fillRect/>
          </a:stretch>
        </p:blipFill>
        <p:spPr>
          <a:xfrm>
            <a:off x="6362700" y="3619500"/>
            <a:ext cx="457200" cy="457200"/>
          </a:xfrm>
          <a:prstGeom prst="rect">
            <a:avLst/>
          </a:prstGeom>
        </p:spPr>
      </p:pic>
      <p:pic>
        <p:nvPicPr>
          <p:cNvPr id="14" name="Image 12" descr="preencoded.png"/>
          <p:cNvPicPr>
            <a:picLocks noChangeAspect="1"/>
          </p:cNvPicPr>
          <p:nvPr/>
        </p:nvPicPr>
        <p:blipFill>
          <a:blip r:embed="rId14"/>
          <a:stretch>
            <a:fillRect/>
          </a:stretch>
        </p:blipFill>
        <p:spPr>
          <a:xfrm>
            <a:off x="6496050" y="3714750"/>
            <a:ext cx="190500" cy="266700"/>
          </a:xfrm>
          <a:prstGeom prst="rect">
            <a:avLst/>
          </a:prstGeom>
        </p:spPr>
      </p:pic>
      <p:pic>
        <p:nvPicPr>
          <p:cNvPr id="15" name="Image 13" descr="preencoded.png"/>
          <p:cNvPicPr>
            <a:picLocks noChangeAspect="1"/>
          </p:cNvPicPr>
          <p:nvPr/>
        </p:nvPicPr>
        <p:blipFill>
          <a:blip r:embed="rId15"/>
          <a:stretch>
            <a:fillRect/>
          </a:stretch>
        </p:blipFill>
        <p:spPr>
          <a:xfrm>
            <a:off x="609600" y="4800600"/>
            <a:ext cx="5372100" cy="1104900"/>
          </a:xfrm>
          <a:prstGeom prst="rect">
            <a:avLst/>
          </a:prstGeom>
        </p:spPr>
      </p:pic>
      <p:pic>
        <p:nvPicPr>
          <p:cNvPr id="16" name="Image 14" descr="preencoded.png"/>
          <p:cNvPicPr>
            <a:picLocks noChangeAspect="1"/>
          </p:cNvPicPr>
          <p:nvPr/>
        </p:nvPicPr>
        <p:blipFill>
          <a:blip r:embed="rId16"/>
          <a:stretch>
            <a:fillRect/>
          </a:stretch>
        </p:blipFill>
        <p:spPr>
          <a:xfrm>
            <a:off x="762000" y="4953000"/>
            <a:ext cx="457200" cy="457200"/>
          </a:xfrm>
          <a:prstGeom prst="rect">
            <a:avLst/>
          </a:prstGeom>
        </p:spPr>
      </p:pic>
      <p:pic>
        <p:nvPicPr>
          <p:cNvPr id="17" name="Image 15" descr="preencoded.png"/>
          <p:cNvPicPr>
            <a:picLocks noChangeAspect="1"/>
          </p:cNvPicPr>
          <p:nvPr/>
        </p:nvPicPr>
        <p:blipFill>
          <a:blip r:embed="rId15"/>
          <a:stretch>
            <a:fillRect/>
          </a:stretch>
        </p:blipFill>
        <p:spPr>
          <a:xfrm>
            <a:off x="6210300" y="4800600"/>
            <a:ext cx="5372100" cy="1104900"/>
          </a:xfrm>
          <a:prstGeom prst="rect">
            <a:avLst/>
          </a:prstGeom>
        </p:spPr>
      </p:pic>
      <p:pic>
        <p:nvPicPr>
          <p:cNvPr id="18" name="Image 16" descr="preencoded.png"/>
          <p:cNvPicPr>
            <a:picLocks noChangeAspect="1"/>
          </p:cNvPicPr>
          <p:nvPr/>
        </p:nvPicPr>
        <p:blipFill>
          <a:blip r:embed="rId17"/>
          <a:stretch>
            <a:fillRect/>
          </a:stretch>
        </p:blipFill>
        <p:spPr>
          <a:xfrm>
            <a:off x="6362700" y="4953000"/>
            <a:ext cx="457200" cy="457200"/>
          </a:xfrm>
          <a:prstGeom prst="rect">
            <a:avLst/>
          </a:prstGeom>
        </p:spPr>
      </p:pic>
      <p:pic>
        <p:nvPicPr>
          <p:cNvPr id="19" name="Image 17" descr="preencoded.png"/>
          <p:cNvPicPr>
            <a:picLocks noChangeAspect="1"/>
          </p:cNvPicPr>
          <p:nvPr/>
        </p:nvPicPr>
        <p:blipFill>
          <a:blip r:embed="rId18"/>
          <a:stretch>
            <a:fillRect/>
          </a:stretch>
        </p:blipFill>
        <p:spPr>
          <a:xfrm>
            <a:off x="6481763" y="5048250"/>
            <a:ext cx="219075" cy="266700"/>
          </a:xfrm>
          <a:prstGeom prst="rect">
            <a:avLst/>
          </a:prstGeom>
        </p:spPr>
      </p:pic>
      <p:sp>
        <p:nvSpPr>
          <p:cNvPr id="21" name="Text 0"/>
          <p:cNvSpPr/>
          <p:nvPr/>
        </p:nvSpPr>
        <p:spPr>
          <a:xfrm>
            <a:off x="609600" y="381000"/>
            <a:ext cx="13167360" cy="381000"/>
          </a:xfrm>
          <a:prstGeom prst="rect">
            <a:avLst/>
          </a:prstGeom>
          <a:noFill/>
          <a:ln/>
        </p:spPr>
        <p:txBody>
          <a:bodyPr vert="horz" wrap="square" lIns="0" tIns="0" rIns="0" bIns="0" rtlCol="0" anchor="t"/>
          <a:lstStyle/>
          <a:p>
            <a:pPr marL="0" indent="0">
              <a:lnSpc>
                <a:spcPts val="3000"/>
              </a:lnSpc>
              <a:buNone/>
            </a:pPr>
            <a:r>
              <a:rPr lang="en-US" sz="2700" b="1" dirty="0">
                <a:solidFill>
                  <a:srgbClr val="1F2937"/>
                </a:solidFill>
                <a:latin typeface="ui-sans-serif" pitchFamily="34" charset="0"/>
                <a:ea typeface="ui-sans-serif" pitchFamily="34" charset="-122"/>
                <a:cs typeface="ui-sans-serif" pitchFamily="34" charset="-120"/>
              </a:rPr>
              <a:t>Answer 14: Dedicated Hosts</a:t>
            </a:r>
            <a:endParaRPr lang="en-US" sz="2700" dirty="0"/>
          </a:p>
        </p:txBody>
      </p:sp>
      <p:sp>
        <p:nvSpPr>
          <p:cNvPr id="22" name="Text 1"/>
          <p:cNvSpPr/>
          <p:nvPr/>
        </p:nvSpPr>
        <p:spPr>
          <a:xfrm>
            <a:off x="1104900" y="1504950"/>
            <a:ext cx="4603611" cy="266700"/>
          </a:xfrm>
          <a:prstGeom prst="rect">
            <a:avLst/>
          </a:prstGeom>
          <a:noFill/>
          <a:ln/>
        </p:spPr>
        <p:txBody>
          <a:bodyPr vert="horz" wrap="square" lIns="0" tIns="0" rIns="0" bIns="0" rtlCol="0" anchor="t"/>
          <a:lstStyle/>
          <a:p>
            <a:pPr marL="0" indent="0">
              <a:lnSpc>
                <a:spcPts val="2100"/>
              </a:lnSpc>
              <a:buNone/>
            </a:pPr>
            <a:r>
              <a:rPr lang="en-US" sz="1500" b="1" dirty="0">
                <a:solidFill>
                  <a:srgbClr val="166534"/>
                </a:solidFill>
                <a:latin typeface="ui-sans-serif" pitchFamily="34" charset="0"/>
                <a:ea typeface="ui-sans-serif" pitchFamily="34" charset="-122"/>
                <a:cs typeface="ui-sans-serif" pitchFamily="34" charset="-120"/>
              </a:rPr>
              <a:t>Correct Answer: C. Dedicated Hosts</a:t>
            </a:r>
            <a:endParaRPr lang="en-US" sz="1500" dirty="0"/>
          </a:p>
        </p:txBody>
      </p:sp>
      <p:sp>
        <p:nvSpPr>
          <p:cNvPr id="23" name="Text 2"/>
          <p:cNvSpPr/>
          <p:nvPr/>
        </p:nvSpPr>
        <p:spPr>
          <a:xfrm>
            <a:off x="762000" y="2171700"/>
            <a:ext cx="10820400" cy="304800"/>
          </a:xfrm>
          <a:prstGeom prst="rect">
            <a:avLst/>
          </a:prstGeom>
          <a:noFill/>
          <a:ln/>
        </p:spPr>
        <p:txBody>
          <a:bodyPr vert="horz" wrap="square" lIns="0" tIns="0" rIns="0" bIns="0" rtlCol="0" anchor="t"/>
          <a:lstStyle/>
          <a:p>
            <a:pPr marL="0" indent="0">
              <a:lnSpc>
                <a:spcPts val="2400"/>
              </a:lnSpc>
              <a:buNone/>
            </a:pPr>
            <a:r>
              <a:rPr lang="en-US" sz="1800" b="1" dirty="0">
                <a:solidFill>
                  <a:srgbClr val="374151"/>
                </a:solidFill>
                <a:latin typeface="ui-sans-serif" pitchFamily="34" charset="0"/>
                <a:ea typeface="ui-sans-serif" pitchFamily="34" charset="-122"/>
                <a:cs typeface="ui-sans-serif" pitchFamily="34" charset="-120"/>
              </a:rPr>
              <a:t>Explanation:</a:t>
            </a:r>
            <a:endParaRPr lang="en-US" sz="1800" dirty="0"/>
          </a:p>
        </p:txBody>
      </p:sp>
      <p:sp>
        <p:nvSpPr>
          <p:cNvPr id="24" name="Text 3"/>
          <p:cNvSpPr/>
          <p:nvPr/>
        </p:nvSpPr>
        <p:spPr>
          <a:xfrm>
            <a:off x="762000" y="2628900"/>
            <a:ext cx="10820400" cy="533400"/>
          </a:xfrm>
          <a:prstGeom prst="rect">
            <a:avLst/>
          </a:prstGeom>
          <a:noFill/>
          <a:ln/>
        </p:spPr>
        <p:txBody>
          <a:bodyPr vert="horz" wrap="square" lIns="0" tIns="0" rIns="0" bIns="0" rtlCol="0" anchor="t"/>
          <a:lstStyle/>
          <a:p>
            <a:pPr marL="0" indent="0">
              <a:lnSpc>
                <a:spcPts val="2100"/>
              </a:lnSpc>
              <a:buNone/>
            </a:pPr>
            <a:r>
              <a:rPr lang="en-US" sz="1350" dirty="0">
                <a:solidFill>
                  <a:srgbClr val="374151"/>
                </a:solidFill>
                <a:latin typeface="ui-sans-serif" pitchFamily="34" charset="0"/>
                <a:ea typeface="ui-sans-serif" pitchFamily="34" charset="-122"/>
                <a:cs typeface="ui-sans-serif" pitchFamily="34" charset="-120"/>
              </a:rPr>
              <a:t>Dedicated Hosts provide physical EC2 servers dedicated for your exclusive use. This option is particularly useful for addressing strict compliance requirements and for leveraging existing server-bound software licenses.</a:t>
            </a:r>
            <a:endParaRPr lang="en-US" sz="1350" dirty="0"/>
          </a:p>
        </p:txBody>
      </p:sp>
      <p:sp>
        <p:nvSpPr>
          <p:cNvPr id="25" name="Text 4"/>
          <p:cNvSpPr/>
          <p:nvPr/>
        </p:nvSpPr>
        <p:spPr>
          <a:xfrm>
            <a:off x="1371600" y="3619500"/>
            <a:ext cx="5349240" cy="266700"/>
          </a:xfrm>
          <a:prstGeom prst="rect">
            <a:avLst/>
          </a:prstGeom>
          <a:noFill/>
          <a:ln/>
        </p:spPr>
        <p:txBody>
          <a:bodyPr vert="horz" wrap="square" lIns="0" tIns="0" rIns="0" bIns="0" rtlCol="0" anchor="t"/>
          <a:lstStyle/>
          <a:p>
            <a:pPr marL="0" indent="0">
              <a:lnSpc>
                <a:spcPts val="2100"/>
              </a:lnSpc>
              <a:buNone/>
            </a:pPr>
            <a:r>
              <a:rPr lang="en-US" sz="1500" b="1" dirty="0">
                <a:solidFill>
                  <a:srgbClr val="1F2937"/>
                </a:solidFill>
                <a:latin typeface="ui-sans-serif" pitchFamily="34" charset="0"/>
                <a:ea typeface="ui-sans-serif" pitchFamily="34" charset="-122"/>
                <a:cs typeface="ui-sans-serif" pitchFamily="34" charset="-120"/>
              </a:rPr>
              <a:t>Physical Server Dedication</a:t>
            </a:r>
            <a:endParaRPr lang="en-US" sz="1500" dirty="0"/>
          </a:p>
        </p:txBody>
      </p:sp>
      <p:sp>
        <p:nvSpPr>
          <p:cNvPr id="26" name="Text 5"/>
          <p:cNvSpPr/>
          <p:nvPr/>
        </p:nvSpPr>
        <p:spPr>
          <a:xfrm>
            <a:off x="1371600" y="3962400"/>
            <a:ext cx="4457700" cy="457200"/>
          </a:xfrm>
          <a:prstGeom prst="rect">
            <a:avLst/>
          </a:prstGeom>
          <a:noFill/>
          <a:ln/>
        </p:spPr>
        <p:txBody>
          <a:bodyPr vert="horz" wrap="square" lIns="0" tIns="0" rIns="0" bIns="0" rtlCol="0" anchor="t"/>
          <a:lstStyle/>
          <a:p>
            <a:pPr marL="0" indent="0">
              <a:lnSpc>
                <a:spcPts val="1800"/>
              </a:lnSpc>
              <a:buNone/>
            </a:pPr>
            <a:r>
              <a:rPr lang="en-US" sz="1200" dirty="0">
                <a:solidFill>
                  <a:srgbClr val="374151"/>
                </a:solidFill>
                <a:latin typeface="ui-sans-serif" pitchFamily="34" charset="0"/>
                <a:ea typeface="ui-sans-serif" pitchFamily="34" charset="-122"/>
                <a:cs typeface="ui-sans-serif" pitchFamily="34" charset="-120"/>
              </a:rPr>
              <a:t>Provides fully dedicated physical servers for your account, ensuring exclusive use of underlying hardware.</a:t>
            </a:r>
            <a:endParaRPr lang="en-US" sz="1200" dirty="0"/>
          </a:p>
        </p:txBody>
      </p:sp>
      <p:sp>
        <p:nvSpPr>
          <p:cNvPr id="27" name="Text 6"/>
          <p:cNvSpPr/>
          <p:nvPr/>
        </p:nvSpPr>
        <p:spPr>
          <a:xfrm>
            <a:off x="6972300" y="3619500"/>
            <a:ext cx="5349240" cy="266700"/>
          </a:xfrm>
          <a:prstGeom prst="rect">
            <a:avLst/>
          </a:prstGeom>
          <a:noFill/>
          <a:ln/>
        </p:spPr>
        <p:txBody>
          <a:bodyPr vert="horz" wrap="square" lIns="0" tIns="0" rIns="0" bIns="0" rtlCol="0" anchor="t"/>
          <a:lstStyle/>
          <a:p>
            <a:pPr marL="0" indent="0">
              <a:lnSpc>
                <a:spcPts val="2100"/>
              </a:lnSpc>
              <a:buNone/>
            </a:pPr>
            <a:r>
              <a:rPr lang="en-US" sz="1500" b="1" dirty="0">
                <a:solidFill>
                  <a:srgbClr val="1F2937"/>
                </a:solidFill>
                <a:latin typeface="ui-sans-serif" pitchFamily="34" charset="0"/>
                <a:ea typeface="ui-sans-serif" pitchFamily="34" charset="-122"/>
                <a:cs typeface="ui-sans-serif" pitchFamily="34" charset="-120"/>
              </a:rPr>
              <a:t>Compliance Requirements</a:t>
            </a:r>
            <a:endParaRPr lang="en-US" sz="1500" dirty="0"/>
          </a:p>
        </p:txBody>
      </p:sp>
      <p:sp>
        <p:nvSpPr>
          <p:cNvPr id="28" name="Text 7"/>
          <p:cNvSpPr/>
          <p:nvPr/>
        </p:nvSpPr>
        <p:spPr>
          <a:xfrm>
            <a:off x="6972300" y="3962400"/>
            <a:ext cx="4457700" cy="457200"/>
          </a:xfrm>
          <a:prstGeom prst="rect">
            <a:avLst/>
          </a:prstGeom>
          <a:noFill/>
          <a:ln/>
        </p:spPr>
        <p:txBody>
          <a:bodyPr vert="horz" wrap="square" lIns="0" tIns="0" rIns="0" bIns="0" rtlCol="0" anchor="t"/>
          <a:lstStyle/>
          <a:p>
            <a:pPr marL="0" indent="0">
              <a:lnSpc>
                <a:spcPts val="1800"/>
              </a:lnSpc>
              <a:buNone/>
            </a:pPr>
            <a:r>
              <a:rPr lang="en-US" sz="1200" dirty="0">
                <a:solidFill>
                  <a:srgbClr val="374151"/>
                </a:solidFill>
                <a:latin typeface="ui-sans-serif" pitchFamily="34" charset="0"/>
                <a:ea typeface="ui-sans-serif" pitchFamily="34" charset="-122"/>
                <a:cs typeface="ui-sans-serif" pitchFamily="34" charset="-120"/>
              </a:rPr>
              <a:t>Helps address strict compliance requirements that mandate physical isolation of workloads.</a:t>
            </a:r>
            <a:endParaRPr lang="en-US" sz="1200" dirty="0"/>
          </a:p>
        </p:txBody>
      </p:sp>
      <p:sp>
        <p:nvSpPr>
          <p:cNvPr id="29" name="Text 8"/>
          <p:cNvSpPr/>
          <p:nvPr/>
        </p:nvSpPr>
        <p:spPr>
          <a:xfrm>
            <a:off x="1371600" y="4953000"/>
            <a:ext cx="4457700" cy="266700"/>
          </a:xfrm>
          <a:prstGeom prst="rect">
            <a:avLst/>
          </a:prstGeom>
          <a:noFill/>
          <a:ln/>
        </p:spPr>
        <p:txBody>
          <a:bodyPr vert="horz" wrap="square" lIns="0" tIns="0" rIns="0" bIns="0" rtlCol="0" anchor="t"/>
          <a:lstStyle/>
          <a:p>
            <a:pPr marL="0" indent="0">
              <a:lnSpc>
                <a:spcPts val="2100"/>
              </a:lnSpc>
              <a:buNone/>
            </a:pPr>
            <a:r>
              <a:rPr lang="en-US" sz="1500" b="1" dirty="0">
                <a:solidFill>
                  <a:srgbClr val="1F2937"/>
                </a:solidFill>
                <a:latin typeface="ui-sans-serif" pitchFamily="34" charset="0"/>
                <a:ea typeface="ui-sans-serif" pitchFamily="34" charset="-122"/>
                <a:cs typeface="ui-sans-serif" pitchFamily="34" charset="-120"/>
              </a:rPr>
              <a:t>Software Licensing</a:t>
            </a:r>
            <a:endParaRPr lang="en-US" sz="1500" dirty="0"/>
          </a:p>
        </p:txBody>
      </p:sp>
      <p:sp>
        <p:nvSpPr>
          <p:cNvPr id="30" name="Text 9"/>
          <p:cNvSpPr/>
          <p:nvPr/>
        </p:nvSpPr>
        <p:spPr>
          <a:xfrm>
            <a:off x="1371600" y="5295900"/>
            <a:ext cx="4457700" cy="457200"/>
          </a:xfrm>
          <a:prstGeom prst="rect">
            <a:avLst/>
          </a:prstGeom>
          <a:noFill/>
          <a:ln/>
        </p:spPr>
        <p:txBody>
          <a:bodyPr vert="horz" wrap="square" lIns="0" tIns="0" rIns="0" bIns="0" rtlCol="0" anchor="t"/>
          <a:lstStyle/>
          <a:p>
            <a:pPr marL="0" indent="0">
              <a:lnSpc>
                <a:spcPts val="1800"/>
              </a:lnSpc>
              <a:buNone/>
            </a:pPr>
            <a:r>
              <a:rPr lang="en-US" sz="1200" dirty="0">
                <a:solidFill>
                  <a:srgbClr val="374151"/>
                </a:solidFill>
                <a:latin typeface="ui-sans-serif" pitchFamily="34" charset="0"/>
                <a:ea typeface="ui-sans-serif" pitchFamily="34" charset="-122"/>
                <a:cs typeface="ui-sans-serif" pitchFamily="34" charset="-120"/>
              </a:rPr>
              <a:t>Allows you to leverage existing server-bound software licenses, reducing software costs.</a:t>
            </a:r>
            <a:endParaRPr lang="en-US" sz="1200" dirty="0"/>
          </a:p>
        </p:txBody>
      </p:sp>
      <p:sp>
        <p:nvSpPr>
          <p:cNvPr id="31" name="Text 10"/>
          <p:cNvSpPr/>
          <p:nvPr/>
        </p:nvSpPr>
        <p:spPr>
          <a:xfrm>
            <a:off x="6972300" y="4953000"/>
            <a:ext cx="4457700" cy="266700"/>
          </a:xfrm>
          <a:prstGeom prst="rect">
            <a:avLst/>
          </a:prstGeom>
          <a:noFill/>
          <a:ln/>
        </p:spPr>
        <p:txBody>
          <a:bodyPr vert="horz" wrap="square" lIns="0" tIns="0" rIns="0" bIns="0" rtlCol="0" anchor="t"/>
          <a:lstStyle/>
          <a:p>
            <a:pPr marL="0" indent="0">
              <a:lnSpc>
                <a:spcPts val="2100"/>
              </a:lnSpc>
              <a:buNone/>
            </a:pPr>
            <a:r>
              <a:rPr lang="en-US" sz="1500" b="1" dirty="0">
                <a:solidFill>
                  <a:srgbClr val="1F2937"/>
                </a:solidFill>
                <a:latin typeface="ui-sans-serif" pitchFamily="34" charset="0"/>
                <a:ea typeface="ui-sans-serif" pitchFamily="34" charset="-122"/>
                <a:cs typeface="ui-sans-serif" pitchFamily="34" charset="-120"/>
              </a:rPr>
              <a:t>Visibility</a:t>
            </a:r>
            <a:endParaRPr lang="en-US" sz="1500" dirty="0"/>
          </a:p>
        </p:txBody>
      </p:sp>
      <p:sp>
        <p:nvSpPr>
          <p:cNvPr id="32" name="Text 11"/>
          <p:cNvSpPr/>
          <p:nvPr/>
        </p:nvSpPr>
        <p:spPr>
          <a:xfrm>
            <a:off x="6972300" y="5295900"/>
            <a:ext cx="4457700" cy="457200"/>
          </a:xfrm>
          <a:prstGeom prst="rect">
            <a:avLst/>
          </a:prstGeom>
          <a:noFill/>
          <a:ln/>
        </p:spPr>
        <p:txBody>
          <a:bodyPr vert="horz" wrap="square" lIns="0" tIns="0" rIns="0" bIns="0" rtlCol="0" anchor="t"/>
          <a:lstStyle/>
          <a:p>
            <a:pPr marL="0" indent="0">
              <a:lnSpc>
                <a:spcPts val="1800"/>
              </a:lnSpc>
              <a:buNone/>
            </a:pPr>
            <a:r>
              <a:rPr lang="en-US" sz="1200" dirty="0">
                <a:solidFill>
                  <a:srgbClr val="374151"/>
                </a:solidFill>
                <a:latin typeface="ui-sans-serif" pitchFamily="34" charset="0"/>
                <a:ea typeface="ui-sans-serif" pitchFamily="34" charset="-122"/>
                <a:cs typeface="ui-sans-serif" pitchFamily="34" charset="-120"/>
              </a:rPr>
              <a:t>Provides visibility into the underlying physical server, allowing for detailed configuration management.</a:t>
            </a:r>
            <a:endParaRPr lang="en-US" sz="1200"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7082287"/>
          </a:xfrm>
          <a:prstGeom prst="rect">
            <a:avLst/>
          </a:prstGeom>
        </p:spPr>
      </p:pic>
      <p:pic>
        <p:nvPicPr>
          <p:cNvPr id="3" name="Image 1" descr="preencoded.png"/>
          <p:cNvPicPr>
            <a:picLocks noChangeAspect="1"/>
          </p:cNvPicPr>
          <p:nvPr/>
        </p:nvPicPr>
        <p:blipFill>
          <a:blip r:embed="rId4"/>
          <a:stretch>
            <a:fillRect/>
          </a:stretch>
        </p:blipFill>
        <p:spPr>
          <a:xfrm>
            <a:off x="4310063" y="1762125"/>
            <a:ext cx="3571875" cy="4286250"/>
          </a:xfrm>
          <a:prstGeom prst="rect">
            <a:avLst/>
          </a:prstGeom>
        </p:spPr>
      </p:pic>
      <p:pic>
        <p:nvPicPr>
          <p:cNvPr id="4" name="Image 2" descr="preencoded.png"/>
          <p:cNvPicPr>
            <a:picLocks noChangeAspect="1"/>
          </p:cNvPicPr>
          <p:nvPr/>
        </p:nvPicPr>
        <p:blipFill>
          <a:blip r:embed="rId5"/>
          <a:stretch>
            <a:fillRect/>
          </a:stretch>
        </p:blipFill>
        <p:spPr>
          <a:xfrm>
            <a:off x="5486400" y="1524000"/>
            <a:ext cx="1219200" cy="38100"/>
          </a:xfrm>
          <a:prstGeom prst="rect">
            <a:avLst/>
          </a:prstGeom>
        </p:spPr>
      </p:pic>
      <p:pic>
        <p:nvPicPr>
          <p:cNvPr id="5" name="Image 3" descr="preencoded.png"/>
          <p:cNvPicPr>
            <a:picLocks noChangeAspect="1"/>
          </p:cNvPicPr>
          <p:nvPr/>
        </p:nvPicPr>
        <p:blipFill>
          <a:blip r:embed="rId6"/>
          <a:stretch>
            <a:fillRect/>
          </a:stretch>
        </p:blipFill>
        <p:spPr>
          <a:xfrm>
            <a:off x="2267694" y="2171700"/>
            <a:ext cx="3494633" cy="1028700"/>
          </a:xfrm>
          <a:prstGeom prst="rect">
            <a:avLst/>
          </a:prstGeom>
        </p:spPr>
      </p:pic>
      <p:pic>
        <p:nvPicPr>
          <p:cNvPr id="6" name="Image 4" descr="preencoded.png"/>
          <p:cNvPicPr>
            <a:picLocks noChangeAspect="1"/>
          </p:cNvPicPr>
          <p:nvPr/>
        </p:nvPicPr>
        <p:blipFill>
          <a:blip r:embed="rId7"/>
          <a:stretch>
            <a:fillRect/>
          </a:stretch>
        </p:blipFill>
        <p:spPr>
          <a:xfrm>
            <a:off x="3843486" y="2324100"/>
            <a:ext cx="342900" cy="381000"/>
          </a:xfrm>
          <a:prstGeom prst="rect">
            <a:avLst/>
          </a:prstGeom>
        </p:spPr>
      </p:pic>
      <p:pic>
        <p:nvPicPr>
          <p:cNvPr id="7" name="Image 5" descr="preencoded.png"/>
          <p:cNvPicPr>
            <a:picLocks noChangeAspect="1"/>
          </p:cNvPicPr>
          <p:nvPr/>
        </p:nvPicPr>
        <p:blipFill>
          <a:blip r:embed="rId8"/>
          <a:stretch>
            <a:fillRect/>
          </a:stretch>
        </p:blipFill>
        <p:spPr>
          <a:xfrm>
            <a:off x="6067127" y="2171700"/>
            <a:ext cx="3857030" cy="1028700"/>
          </a:xfrm>
          <a:prstGeom prst="rect">
            <a:avLst/>
          </a:prstGeom>
        </p:spPr>
      </p:pic>
      <p:pic>
        <p:nvPicPr>
          <p:cNvPr id="8" name="Image 6" descr="preencoded.png"/>
          <p:cNvPicPr>
            <a:picLocks noChangeAspect="1"/>
          </p:cNvPicPr>
          <p:nvPr/>
        </p:nvPicPr>
        <p:blipFill>
          <a:blip r:embed="rId9"/>
          <a:stretch>
            <a:fillRect/>
          </a:stretch>
        </p:blipFill>
        <p:spPr>
          <a:xfrm>
            <a:off x="7843242" y="2324100"/>
            <a:ext cx="304800" cy="381000"/>
          </a:xfrm>
          <a:prstGeom prst="rect">
            <a:avLst/>
          </a:prstGeom>
        </p:spPr>
      </p:pic>
      <p:pic>
        <p:nvPicPr>
          <p:cNvPr id="9" name="Image 7" descr="preencoded.png"/>
          <p:cNvPicPr>
            <a:picLocks noChangeAspect="1"/>
          </p:cNvPicPr>
          <p:nvPr/>
        </p:nvPicPr>
        <p:blipFill>
          <a:blip r:embed="rId10"/>
          <a:stretch>
            <a:fillRect/>
          </a:stretch>
        </p:blipFill>
        <p:spPr>
          <a:xfrm>
            <a:off x="1408365" y="3981450"/>
            <a:ext cx="9021961" cy="2705100"/>
          </a:xfrm>
          <a:prstGeom prst="rect">
            <a:avLst/>
          </a:prstGeom>
        </p:spPr>
      </p:pic>
      <p:pic>
        <p:nvPicPr>
          <p:cNvPr id="10" name="Image 8" descr="preencoded.png"/>
          <p:cNvPicPr>
            <a:picLocks noChangeAspect="1"/>
          </p:cNvPicPr>
          <p:nvPr/>
        </p:nvPicPr>
        <p:blipFill>
          <a:blip r:embed="rId11"/>
          <a:stretch>
            <a:fillRect/>
          </a:stretch>
        </p:blipFill>
        <p:spPr>
          <a:xfrm>
            <a:off x="1813620" y="3924300"/>
            <a:ext cx="228600" cy="228600"/>
          </a:xfrm>
          <a:prstGeom prst="rect">
            <a:avLst/>
          </a:prstGeom>
        </p:spPr>
      </p:pic>
      <p:pic>
        <p:nvPicPr>
          <p:cNvPr id="11" name="Image 9" descr="preencoded.png"/>
          <p:cNvPicPr>
            <a:picLocks noChangeAspect="1"/>
          </p:cNvPicPr>
          <p:nvPr/>
        </p:nvPicPr>
        <p:blipFill>
          <a:blip r:embed="rId12"/>
          <a:stretch>
            <a:fillRect/>
          </a:stretch>
        </p:blipFill>
        <p:spPr>
          <a:xfrm>
            <a:off x="1813620" y="4248150"/>
            <a:ext cx="4206180" cy="495300"/>
          </a:xfrm>
          <a:prstGeom prst="rect">
            <a:avLst/>
          </a:prstGeom>
        </p:spPr>
      </p:pic>
      <p:pic>
        <p:nvPicPr>
          <p:cNvPr id="12" name="Image 10" descr="preencoded.png"/>
          <p:cNvPicPr>
            <a:picLocks noChangeAspect="1"/>
          </p:cNvPicPr>
          <p:nvPr/>
        </p:nvPicPr>
        <p:blipFill>
          <a:blip r:embed="rId13"/>
          <a:stretch>
            <a:fillRect/>
          </a:stretch>
        </p:blipFill>
        <p:spPr>
          <a:xfrm>
            <a:off x="1927920" y="4457700"/>
            <a:ext cx="190500" cy="266700"/>
          </a:xfrm>
          <a:prstGeom prst="rect">
            <a:avLst/>
          </a:prstGeom>
        </p:spPr>
      </p:pic>
      <p:pic>
        <p:nvPicPr>
          <p:cNvPr id="13" name="Image 11" descr="preencoded.png"/>
          <p:cNvPicPr>
            <a:picLocks noChangeAspect="1"/>
          </p:cNvPicPr>
          <p:nvPr/>
        </p:nvPicPr>
        <p:blipFill>
          <a:blip r:embed="rId14"/>
          <a:stretch>
            <a:fillRect/>
          </a:stretch>
        </p:blipFill>
        <p:spPr>
          <a:xfrm>
            <a:off x="6172200" y="4343400"/>
            <a:ext cx="4206180" cy="495300"/>
          </a:xfrm>
          <a:prstGeom prst="rect">
            <a:avLst/>
          </a:prstGeom>
        </p:spPr>
      </p:pic>
      <p:pic>
        <p:nvPicPr>
          <p:cNvPr id="14" name="Image 12" descr="preencoded.png"/>
          <p:cNvPicPr>
            <a:picLocks noChangeAspect="1"/>
          </p:cNvPicPr>
          <p:nvPr/>
        </p:nvPicPr>
        <p:blipFill>
          <a:blip r:embed="rId15"/>
          <a:stretch>
            <a:fillRect/>
          </a:stretch>
        </p:blipFill>
        <p:spPr>
          <a:xfrm>
            <a:off x="6286500" y="4457700"/>
            <a:ext cx="190500" cy="266700"/>
          </a:xfrm>
          <a:prstGeom prst="rect">
            <a:avLst/>
          </a:prstGeom>
        </p:spPr>
      </p:pic>
      <p:pic>
        <p:nvPicPr>
          <p:cNvPr id="15" name="Image 13" descr="preencoded.png"/>
          <p:cNvPicPr>
            <a:picLocks noChangeAspect="1"/>
          </p:cNvPicPr>
          <p:nvPr/>
        </p:nvPicPr>
        <p:blipFill>
          <a:blip r:embed="rId16"/>
          <a:stretch>
            <a:fillRect/>
          </a:stretch>
        </p:blipFill>
        <p:spPr>
          <a:xfrm>
            <a:off x="1813619" y="5181600"/>
            <a:ext cx="4206180" cy="495300"/>
          </a:xfrm>
          <a:prstGeom prst="rect">
            <a:avLst/>
          </a:prstGeom>
        </p:spPr>
      </p:pic>
      <p:pic>
        <p:nvPicPr>
          <p:cNvPr id="16" name="Image 14" descr="preencoded.png"/>
          <p:cNvPicPr>
            <a:picLocks noChangeAspect="1"/>
          </p:cNvPicPr>
          <p:nvPr/>
        </p:nvPicPr>
        <p:blipFill>
          <a:blip r:embed="rId17"/>
          <a:stretch>
            <a:fillRect/>
          </a:stretch>
        </p:blipFill>
        <p:spPr>
          <a:xfrm>
            <a:off x="1927920" y="5105400"/>
            <a:ext cx="238125" cy="266700"/>
          </a:xfrm>
          <a:prstGeom prst="rect">
            <a:avLst/>
          </a:prstGeom>
        </p:spPr>
      </p:pic>
      <p:pic>
        <p:nvPicPr>
          <p:cNvPr id="17" name="Image 15" descr="preencoded.png"/>
          <p:cNvPicPr>
            <a:picLocks noChangeAspect="1"/>
          </p:cNvPicPr>
          <p:nvPr/>
        </p:nvPicPr>
        <p:blipFill>
          <a:blip r:embed="rId18"/>
          <a:stretch>
            <a:fillRect/>
          </a:stretch>
        </p:blipFill>
        <p:spPr>
          <a:xfrm>
            <a:off x="6172200" y="4991100"/>
            <a:ext cx="4206180" cy="495300"/>
          </a:xfrm>
          <a:prstGeom prst="rect">
            <a:avLst/>
          </a:prstGeom>
        </p:spPr>
      </p:pic>
      <p:pic>
        <p:nvPicPr>
          <p:cNvPr id="18" name="Image 16" descr="preencoded.png"/>
          <p:cNvPicPr>
            <a:picLocks noChangeAspect="1"/>
          </p:cNvPicPr>
          <p:nvPr/>
        </p:nvPicPr>
        <p:blipFill>
          <a:blip r:embed="rId19"/>
          <a:stretch>
            <a:fillRect/>
          </a:stretch>
        </p:blipFill>
        <p:spPr>
          <a:xfrm>
            <a:off x="6286500" y="5105400"/>
            <a:ext cx="190500" cy="266700"/>
          </a:xfrm>
          <a:prstGeom prst="rect">
            <a:avLst/>
          </a:prstGeom>
        </p:spPr>
      </p:pic>
      <p:pic>
        <p:nvPicPr>
          <p:cNvPr id="19" name="Image 17" descr="preencoded.png"/>
          <p:cNvPicPr>
            <a:picLocks noChangeAspect="1"/>
          </p:cNvPicPr>
          <p:nvPr/>
        </p:nvPicPr>
        <p:blipFill>
          <a:blip r:embed="rId20"/>
          <a:stretch>
            <a:fillRect/>
          </a:stretch>
        </p:blipFill>
        <p:spPr>
          <a:xfrm>
            <a:off x="1813620" y="5638800"/>
            <a:ext cx="8564761" cy="495300"/>
          </a:xfrm>
          <a:prstGeom prst="rect">
            <a:avLst/>
          </a:prstGeom>
        </p:spPr>
      </p:pic>
      <p:pic>
        <p:nvPicPr>
          <p:cNvPr id="20" name="Image 18" descr="preencoded.png"/>
          <p:cNvPicPr>
            <a:picLocks noChangeAspect="1"/>
          </p:cNvPicPr>
          <p:nvPr/>
        </p:nvPicPr>
        <p:blipFill>
          <a:blip r:embed="rId21"/>
          <a:stretch>
            <a:fillRect/>
          </a:stretch>
        </p:blipFill>
        <p:spPr>
          <a:xfrm>
            <a:off x="1927920" y="5753100"/>
            <a:ext cx="190500" cy="266700"/>
          </a:xfrm>
          <a:prstGeom prst="rect">
            <a:avLst/>
          </a:prstGeom>
        </p:spPr>
      </p:pic>
      <p:sp>
        <p:nvSpPr>
          <p:cNvPr id="24" name="Text 0"/>
          <p:cNvSpPr/>
          <p:nvPr/>
        </p:nvSpPr>
        <p:spPr>
          <a:xfrm>
            <a:off x="457200" y="457200"/>
            <a:ext cx="11277600" cy="914400"/>
          </a:xfrm>
          <a:prstGeom prst="rect">
            <a:avLst/>
          </a:prstGeom>
          <a:noFill/>
          <a:ln/>
        </p:spPr>
        <p:txBody>
          <a:bodyPr vert="horz" wrap="square" lIns="0" tIns="0" rIns="0" bIns="0" rtlCol="0" anchor="t"/>
          <a:lstStyle/>
          <a:p>
            <a:pPr marL="0" indent="0" algn="ctr">
              <a:lnSpc>
                <a:spcPts val="3600"/>
              </a:lnSpc>
              <a:buNone/>
            </a:pPr>
            <a:r>
              <a:rPr lang="en-US" sz="3600" b="1" dirty="0">
                <a:solidFill>
                  <a:srgbClr val="2563EB"/>
                </a:solidFill>
                <a:latin typeface="ui-sans-serif" pitchFamily="34" charset="0"/>
                <a:ea typeface="ui-sans-serif" pitchFamily="34" charset="-122"/>
                <a:cs typeface="ui-sans-serif" pitchFamily="34" charset="-120"/>
              </a:rPr>
              <a:t>Stay Connected with Our Cloud Computing Journey!</a:t>
            </a:r>
            <a:endParaRPr lang="en-US" sz="3600" dirty="0"/>
          </a:p>
        </p:txBody>
      </p:sp>
      <p:sp>
        <p:nvSpPr>
          <p:cNvPr id="25" name="Text 1"/>
          <p:cNvSpPr/>
          <p:nvPr/>
        </p:nvSpPr>
        <p:spPr>
          <a:xfrm>
            <a:off x="2420094" y="2781300"/>
            <a:ext cx="3827800" cy="266700"/>
          </a:xfrm>
          <a:prstGeom prst="rect">
            <a:avLst/>
          </a:prstGeom>
          <a:noFill/>
          <a:ln/>
        </p:spPr>
        <p:txBody>
          <a:bodyPr vert="horz" wrap="square" lIns="0" tIns="0" rIns="0" bIns="0" rtlCol="0" anchor="t"/>
          <a:lstStyle/>
          <a:p>
            <a:pPr marL="0" indent="0">
              <a:lnSpc>
                <a:spcPts val="2100"/>
              </a:lnSpc>
              <a:buNone/>
            </a:pPr>
            <a:r>
              <a:rPr lang="en-US" sz="1350" dirty="0">
                <a:solidFill>
                  <a:srgbClr val="374151"/>
                </a:solidFill>
                <a:latin typeface="ui-sans-serif" pitchFamily="34" charset="0"/>
                <a:ea typeface="ui-sans-serif" pitchFamily="34" charset="-122"/>
                <a:cs typeface="ui-sans-serif" pitchFamily="34" charset="-120"/>
              </a:rPr>
              <a:t>Like this video if you found it helpful!</a:t>
            </a:r>
            <a:endParaRPr lang="en-US" sz="1350" dirty="0"/>
          </a:p>
        </p:txBody>
      </p:sp>
      <p:sp>
        <p:nvSpPr>
          <p:cNvPr id="26" name="Text 2"/>
          <p:cNvSpPr/>
          <p:nvPr/>
        </p:nvSpPr>
        <p:spPr>
          <a:xfrm>
            <a:off x="6219527" y="2781300"/>
            <a:ext cx="4262676" cy="266700"/>
          </a:xfrm>
          <a:prstGeom prst="rect">
            <a:avLst/>
          </a:prstGeom>
          <a:noFill/>
          <a:ln/>
        </p:spPr>
        <p:txBody>
          <a:bodyPr vert="horz" wrap="square" lIns="0" tIns="0" rIns="0" bIns="0" rtlCol="0" anchor="t"/>
          <a:lstStyle/>
          <a:p>
            <a:pPr marL="0" indent="0">
              <a:lnSpc>
                <a:spcPts val="2100"/>
              </a:lnSpc>
              <a:buNone/>
            </a:pPr>
            <a:r>
              <a:rPr lang="en-US" sz="1350" dirty="0">
                <a:solidFill>
                  <a:srgbClr val="374151"/>
                </a:solidFill>
                <a:latin typeface="ui-sans-serif" pitchFamily="34" charset="0"/>
                <a:ea typeface="ui-sans-serif" pitchFamily="34" charset="-122"/>
                <a:cs typeface="ui-sans-serif" pitchFamily="34" charset="-120"/>
              </a:rPr>
              <a:t>Subscribe for cloud tech updates!</a:t>
            </a:r>
            <a:endParaRPr lang="en-US" sz="1350" dirty="0"/>
          </a:p>
        </p:txBody>
      </p:sp>
      <p:sp>
        <p:nvSpPr>
          <p:cNvPr id="27" name="Text 3"/>
          <p:cNvSpPr/>
          <p:nvPr/>
        </p:nvSpPr>
        <p:spPr>
          <a:xfrm>
            <a:off x="2156520" y="3886200"/>
            <a:ext cx="10277713" cy="304800"/>
          </a:xfrm>
          <a:prstGeom prst="rect">
            <a:avLst/>
          </a:prstGeom>
          <a:noFill/>
          <a:ln/>
        </p:spPr>
        <p:txBody>
          <a:bodyPr vert="horz" wrap="square" lIns="0" tIns="0" rIns="0" bIns="0" rtlCol="0" anchor="t"/>
          <a:lstStyle/>
          <a:p>
            <a:pPr marL="0" indent="0">
              <a:lnSpc>
                <a:spcPts val="2400"/>
              </a:lnSpc>
              <a:buNone/>
            </a:pPr>
            <a:r>
              <a:rPr lang="en-US" sz="1800" b="1" dirty="0">
                <a:solidFill>
                  <a:srgbClr val="1F2937"/>
                </a:solidFill>
                <a:latin typeface="ui-sans-serif" pitchFamily="34" charset="0"/>
                <a:ea typeface="ui-sans-serif" pitchFamily="34" charset="-122"/>
                <a:cs typeface="ui-sans-serif" pitchFamily="34" charset="-120"/>
              </a:rPr>
              <a:t>Comment below which cloud topic you want to see next like:</a:t>
            </a:r>
            <a:endParaRPr lang="en-US" sz="1800" dirty="0"/>
          </a:p>
        </p:txBody>
      </p:sp>
      <p:sp>
        <p:nvSpPr>
          <p:cNvPr id="28" name="Text 4"/>
          <p:cNvSpPr/>
          <p:nvPr/>
        </p:nvSpPr>
        <p:spPr>
          <a:xfrm>
            <a:off x="2232720" y="4457700"/>
            <a:ext cx="1977747" cy="266700"/>
          </a:xfrm>
          <a:prstGeom prst="rect">
            <a:avLst/>
          </a:prstGeom>
          <a:noFill/>
          <a:ln/>
        </p:spPr>
        <p:txBody>
          <a:bodyPr vert="horz" wrap="square" lIns="0" tIns="0" rIns="0" bIns="0" rtlCol="0" anchor="t"/>
          <a:lstStyle/>
          <a:p>
            <a:pPr marL="0" indent="0">
              <a:lnSpc>
                <a:spcPts val="2100"/>
              </a:lnSpc>
              <a:buNone/>
            </a:pPr>
            <a:r>
              <a:rPr lang="en-US" sz="1350" dirty="0">
                <a:solidFill>
                  <a:srgbClr val="374151"/>
                </a:solidFill>
                <a:latin typeface="ui-sans-serif" pitchFamily="34" charset="0"/>
                <a:ea typeface="ui-sans-serif" pitchFamily="34" charset="-122"/>
                <a:cs typeface="ui-sans-serif" pitchFamily="34" charset="-120"/>
              </a:rPr>
              <a:t>Cloud Security Tips</a:t>
            </a:r>
            <a:endParaRPr lang="en-US" sz="1350" dirty="0"/>
          </a:p>
        </p:txBody>
      </p:sp>
      <p:sp>
        <p:nvSpPr>
          <p:cNvPr id="29" name="Text 5"/>
          <p:cNvSpPr/>
          <p:nvPr/>
        </p:nvSpPr>
        <p:spPr>
          <a:xfrm>
            <a:off x="6591300" y="4457700"/>
            <a:ext cx="2955012" cy="266700"/>
          </a:xfrm>
          <a:prstGeom prst="rect">
            <a:avLst/>
          </a:prstGeom>
          <a:noFill/>
          <a:ln/>
        </p:spPr>
        <p:txBody>
          <a:bodyPr vert="horz" wrap="square" lIns="0" tIns="0" rIns="0" bIns="0" rtlCol="0" anchor="t"/>
          <a:lstStyle/>
          <a:p>
            <a:pPr marL="0" indent="0">
              <a:lnSpc>
                <a:spcPts val="2100"/>
              </a:lnSpc>
              <a:buNone/>
            </a:pPr>
            <a:r>
              <a:rPr lang="en-US" sz="1350" dirty="0">
                <a:solidFill>
                  <a:srgbClr val="374151"/>
                </a:solidFill>
                <a:latin typeface="ui-sans-serif" pitchFamily="34" charset="0"/>
                <a:ea typeface="ui-sans-serif" pitchFamily="34" charset="-122"/>
                <a:cs typeface="ui-sans-serif" pitchFamily="34" charset="-120"/>
              </a:rPr>
              <a:t>Cost Optimization Strategies</a:t>
            </a:r>
            <a:endParaRPr lang="en-US" sz="1350" dirty="0"/>
          </a:p>
        </p:txBody>
      </p:sp>
      <p:sp>
        <p:nvSpPr>
          <p:cNvPr id="30" name="Text 6"/>
          <p:cNvSpPr/>
          <p:nvPr/>
        </p:nvSpPr>
        <p:spPr>
          <a:xfrm>
            <a:off x="2280345" y="5105400"/>
            <a:ext cx="2585680" cy="266700"/>
          </a:xfrm>
          <a:prstGeom prst="rect">
            <a:avLst/>
          </a:prstGeom>
          <a:noFill/>
          <a:ln/>
        </p:spPr>
        <p:txBody>
          <a:bodyPr vert="horz" wrap="square" lIns="0" tIns="0" rIns="0" bIns="0" rtlCol="0" anchor="t"/>
          <a:lstStyle/>
          <a:p>
            <a:pPr marL="0" indent="0">
              <a:lnSpc>
                <a:spcPts val="2100"/>
              </a:lnSpc>
              <a:buNone/>
            </a:pPr>
            <a:r>
              <a:rPr lang="en-US" sz="1350" dirty="0">
                <a:solidFill>
                  <a:srgbClr val="374151"/>
                </a:solidFill>
                <a:latin typeface="ui-sans-serif" pitchFamily="34" charset="0"/>
                <a:ea typeface="ui-sans-serif" pitchFamily="34" charset="-122"/>
                <a:cs typeface="ui-sans-serif" pitchFamily="34" charset="-120"/>
              </a:rPr>
              <a:t>Multi-Cloud Management</a:t>
            </a:r>
            <a:endParaRPr lang="en-US" sz="1350" dirty="0"/>
          </a:p>
        </p:txBody>
      </p:sp>
      <p:sp>
        <p:nvSpPr>
          <p:cNvPr id="31" name="Text 7"/>
          <p:cNvSpPr/>
          <p:nvPr/>
        </p:nvSpPr>
        <p:spPr>
          <a:xfrm>
            <a:off x="6591300" y="5105400"/>
            <a:ext cx="2267962" cy="266700"/>
          </a:xfrm>
          <a:prstGeom prst="rect">
            <a:avLst/>
          </a:prstGeom>
          <a:noFill/>
          <a:ln/>
        </p:spPr>
        <p:txBody>
          <a:bodyPr vert="horz" wrap="square" lIns="0" tIns="0" rIns="0" bIns="0" rtlCol="0" anchor="t"/>
          <a:lstStyle/>
          <a:p>
            <a:pPr marL="0" indent="0">
              <a:lnSpc>
                <a:spcPts val="2100"/>
              </a:lnSpc>
              <a:buNone/>
            </a:pPr>
            <a:r>
              <a:rPr lang="en-US" sz="1350" dirty="0">
                <a:solidFill>
                  <a:srgbClr val="374151"/>
                </a:solidFill>
                <a:latin typeface="ui-sans-serif" pitchFamily="34" charset="0"/>
                <a:ea typeface="ui-sans-serif" pitchFamily="34" charset="-122"/>
                <a:cs typeface="ui-sans-serif" pitchFamily="34" charset="-120"/>
              </a:rPr>
              <a:t>Serverless Computing</a:t>
            </a:r>
            <a:endParaRPr lang="en-US" sz="1350" dirty="0"/>
          </a:p>
        </p:txBody>
      </p:sp>
      <p:sp>
        <p:nvSpPr>
          <p:cNvPr id="32" name="Text 8"/>
          <p:cNvSpPr/>
          <p:nvPr/>
        </p:nvSpPr>
        <p:spPr>
          <a:xfrm>
            <a:off x="2232720" y="5753100"/>
            <a:ext cx="2264212" cy="266700"/>
          </a:xfrm>
          <a:prstGeom prst="rect">
            <a:avLst/>
          </a:prstGeom>
          <a:noFill/>
          <a:ln/>
        </p:spPr>
        <p:txBody>
          <a:bodyPr vert="horz" wrap="square" lIns="0" tIns="0" rIns="0" bIns="0" rtlCol="0" anchor="t"/>
          <a:lstStyle/>
          <a:p>
            <a:pPr marL="0" indent="0">
              <a:lnSpc>
                <a:spcPts val="2100"/>
              </a:lnSpc>
              <a:buNone/>
            </a:pPr>
            <a:r>
              <a:rPr lang="en-US" sz="1350" dirty="0">
                <a:solidFill>
                  <a:srgbClr val="374151"/>
                </a:solidFill>
                <a:latin typeface="ui-sans-serif" pitchFamily="34" charset="0"/>
                <a:ea typeface="ui-sans-serif" pitchFamily="34" charset="-122"/>
                <a:cs typeface="ui-sans-serif" pitchFamily="34" charset="-120"/>
              </a:rPr>
              <a:t>Cloud Migration Steps</a:t>
            </a:r>
            <a:endParaRPr lang="en-US" sz="1350" dirty="0"/>
          </a:p>
        </p:txBody>
      </p:sp>
      <p:sp>
        <p:nvSpPr>
          <p:cNvPr id="36" name="TextBox 35">
            <a:extLst>
              <a:ext uri="{FF2B5EF4-FFF2-40B4-BE49-F238E27FC236}">
                <a16:creationId xmlns:a16="http://schemas.microsoft.com/office/drawing/2014/main" id="{52820DDF-95CF-B4A2-D906-FF20AE0A41CB}"/>
              </a:ext>
            </a:extLst>
          </p:cNvPr>
          <p:cNvSpPr txBox="1"/>
          <p:nvPr/>
        </p:nvSpPr>
        <p:spPr>
          <a:xfrm>
            <a:off x="198156" y="969242"/>
            <a:ext cx="11948088" cy="384080"/>
          </a:xfrm>
          <a:prstGeom prst="rect">
            <a:avLst/>
          </a:prstGeom>
          <a:noFill/>
        </p:spPr>
        <p:txBody>
          <a:bodyPr wrap="square">
            <a:spAutoFit/>
          </a:bodyPr>
          <a:lstStyle/>
          <a:p>
            <a:pPr marL="0" indent="0" algn="ctr">
              <a:lnSpc>
                <a:spcPts val="2400"/>
              </a:lnSpc>
              <a:buNone/>
            </a:pPr>
            <a:r>
              <a:rPr lang="en-US" sz="1800" dirty="0">
                <a:solidFill>
                  <a:srgbClr val="374151"/>
                </a:solidFill>
                <a:latin typeface="ui-sans-serif" pitchFamily="34" charset="0"/>
                <a:ea typeface="ui-sans-serif" pitchFamily="34" charset="-122"/>
                <a:cs typeface="ui-sans-serif" pitchFamily="34" charset="-120"/>
              </a:rPr>
              <a:t> Dive deeper into the cloud world! Check out our specialized playlists for your continuous learning journey!</a:t>
            </a:r>
            <a:endParaRPr lang="en-US" sz="1800" dirty="0"/>
          </a:p>
        </p:txBody>
      </p:sp>
      <p:sp>
        <p:nvSpPr>
          <p:cNvPr id="33" name="Text 8">
            <a:extLst>
              <a:ext uri="{FF2B5EF4-FFF2-40B4-BE49-F238E27FC236}">
                <a16:creationId xmlns:a16="http://schemas.microsoft.com/office/drawing/2014/main" id="{12D73757-DDD7-D57B-261C-664EC6A592BB}"/>
              </a:ext>
            </a:extLst>
          </p:cNvPr>
          <p:cNvSpPr/>
          <p:nvPr/>
        </p:nvSpPr>
        <p:spPr>
          <a:xfrm>
            <a:off x="6591300" y="5773833"/>
            <a:ext cx="2264212" cy="266700"/>
          </a:xfrm>
          <a:prstGeom prst="rect">
            <a:avLst/>
          </a:prstGeom>
          <a:noFill/>
          <a:ln/>
        </p:spPr>
        <p:txBody>
          <a:bodyPr vert="horz" wrap="square" lIns="0" tIns="0" rIns="0" bIns="0" rtlCol="0" anchor="t"/>
          <a:lstStyle/>
          <a:p>
            <a:pPr>
              <a:lnSpc>
                <a:spcPts val="2100"/>
              </a:lnSpc>
            </a:pPr>
            <a:r>
              <a:rPr lang="en-IN" sz="1400" dirty="0"/>
              <a:t>Anything you'd like 🙂</a:t>
            </a:r>
            <a:endParaRPr lang="en-US" sz="1350" dirty="0"/>
          </a:p>
        </p:txBody>
      </p:sp>
      <p:pic>
        <p:nvPicPr>
          <p:cNvPr id="34" name="Image 14" descr="preencoded.png">
            <a:extLst>
              <a:ext uri="{FF2B5EF4-FFF2-40B4-BE49-F238E27FC236}">
                <a16:creationId xmlns:a16="http://schemas.microsoft.com/office/drawing/2014/main" id="{9B3B5FE5-BED3-CA8F-DE9C-F0AE5665F843}"/>
              </a:ext>
            </a:extLst>
          </p:cNvPr>
          <p:cNvPicPr>
            <a:picLocks noChangeAspect="1"/>
          </p:cNvPicPr>
          <p:nvPr/>
        </p:nvPicPr>
        <p:blipFill>
          <a:blip r:embed="rId17"/>
          <a:stretch>
            <a:fillRect/>
          </a:stretch>
        </p:blipFill>
        <p:spPr>
          <a:xfrm>
            <a:off x="6307217" y="5806440"/>
            <a:ext cx="238125" cy="266700"/>
          </a:xfrm>
          <a:prstGeom prst="rect">
            <a:avLst/>
          </a:prstGeom>
        </p:spPr>
      </p:pic>
      <p:cxnSp>
        <p:nvCxnSpPr>
          <p:cNvPr id="37" name="Straight Connector 36">
            <a:extLst>
              <a:ext uri="{FF2B5EF4-FFF2-40B4-BE49-F238E27FC236}">
                <a16:creationId xmlns:a16="http://schemas.microsoft.com/office/drawing/2014/main" id="{F337FD39-6A55-699F-0610-A1B61D3F10E7}"/>
              </a:ext>
            </a:extLst>
          </p:cNvPr>
          <p:cNvCxnSpPr>
            <a:cxnSpLocks/>
          </p:cNvCxnSpPr>
          <p:nvPr/>
        </p:nvCxnSpPr>
        <p:spPr>
          <a:xfrm>
            <a:off x="6206490" y="5787390"/>
            <a:ext cx="0" cy="26670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1" descr="preencoded.png"/>
          <p:cNvPicPr>
            <a:picLocks noChangeAspect="1"/>
          </p:cNvPicPr>
          <p:nvPr/>
        </p:nvPicPr>
        <p:blipFill>
          <a:blip r:embed="rId3"/>
          <a:stretch>
            <a:fillRect/>
          </a:stretch>
        </p:blipFill>
        <p:spPr>
          <a:xfrm>
            <a:off x="0" y="0"/>
            <a:ext cx="12192000" cy="38100"/>
          </a:xfrm>
          <a:prstGeom prst="rect">
            <a:avLst/>
          </a:prstGeom>
        </p:spPr>
      </p:pic>
      <p:pic>
        <p:nvPicPr>
          <p:cNvPr id="4" name="Image 2" descr="preencoded.png"/>
          <p:cNvPicPr>
            <a:picLocks noChangeAspect="1"/>
          </p:cNvPicPr>
          <p:nvPr/>
        </p:nvPicPr>
        <p:blipFill>
          <a:blip r:embed="rId4"/>
          <a:stretch>
            <a:fillRect/>
          </a:stretch>
        </p:blipFill>
        <p:spPr>
          <a:xfrm>
            <a:off x="10591800" y="419100"/>
            <a:ext cx="1219200" cy="1219200"/>
          </a:xfrm>
          <a:prstGeom prst="rect">
            <a:avLst/>
          </a:prstGeom>
        </p:spPr>
      </p:pic>
      <p:pic>
        <p:nvPicPr>
          <p:cNvPr id="5" name="Image 3" descr="preencoded.png"/>
          <p:cNvPicPr>
            <a:picLocks noChangeAspect="1"/>
          </p:cNvPicPr>
          <p:nvPr/>
        </p:nvPicPr>
        <p:blipFill>
          <a:blip r:embed="rId5"/>
          <a:stretch>
            <a:fillRect/>
          </a:stretch>
        </p:blipFill>
        <p:spPr>
          <a:xfrm>
            <a:off x="381000" y="4495800"/>
            <a:ext cx="914400" cy="914400"/>
          </a:xfrm>
          <a:prstGeom prst="rect">
            <a:avLst/>
          </a:prstGeom>
        </p:spPr>
      </p:pic>
      <p:pic>
        <p:nvPicPr>
          <p:cNvPr id="6" name="Image 4" descr="preencoded.png"/>
          <p:cNvPicPr>
            <a:picLocks noChangeAspect="1"/>
          </p:cNvPicPr>
          <p:nvPr/>
        </p:nvPicPr>
        <p:blipFill>
          <a:blip r:embed="rId6"/>
          <a:stretch>
            <a:fillRect/>
          </a:stretch>
        </p:blipFill>
        <p:spPr>
          <a:xfrm>
            <a:off x="762000" y="1562100"/>
            <a:ext cx="609600" cy="609600"/>
          </a:xfrm>
          <a:prstGeom prst="rect">
            <a:avLst/>
          </a:prstGeom>
        </p:spPr>
      </p:pic>
      <p:pic>
        <p:nvPicPr>
          <p:cNvPr id="7" name="Image 5" descr="preencoded.png"/>
          <p:cNvPicPr>
            <a:picLocks noChangeAspect="1"/>
          </p:cNvPicPr>
          <p:nvPr/>
        </p:nvPicPr>
        <p:blipFill>
          <a:blip r:embed="rId7"/>
          <a:stretch>
            <a:fillRect/>
          </a:stretch>
        </p:blipFill>
        <p:spPr>
          <a:xfrm>
            <a:off x="9334500" y="4000500"/>
            <a:ext cx="2857500" cy="2857500"/>
          </a:xfrm>
          <a:prstGeom prst="rect">
            <a:avLst/>
          </a:prstGeom>
        </p:spPr>
      </p:pic>
      <p:sp>
        <p:nvSpPr>
          <p:cNvPr id="8" name="Text 0"/>
          <p:cNvSpPr/>
          <p:nvPr/>
        </p:nvSpPr>
        <p:spPr>
          <a:xfrm>
            <a:off x="2383036" y="1981200"/>
            <a:ext cx="7425928" cy="571500"/>
          </a:xfrm>
          <a:prstGeom prst="rect">
            <a:avLst/>
          </a:prstGeom>
          <a:noFill/>
          <a:ln/>
        </p:spPr>
        <p:txBody>
          <a:bodyPr vert="horz" wrap="square" lIns="0" tIns="0" rIns="0" bIns="0" rtlCol="0" anchor="t"/>
          <a:lstStyle/>
          <a:p>
            <a:pPr marL="0" indent="0" algn="ctr">
              <a:lnSpc>
                <a:spcPts val="4500"/>
              </a:lnSpc>
              <a:buNone/>
            </a:pPr>
            <a:r>
              <a:rPr lang="en-US" sz="4500" b="1" dirty="0">
                <a:solidFill>
                  <a:srgbClr val="1F2937"/>
                </a:solidFill>
                <a:latin typeface="ui-sans-serif" pitchFamily="34" charset="0"/>
                <a:ea typeface="ui-sans-serif" pitchFamily="34" charset="-122"/>
                <a:cs typeface="ui-sans-serif" pitchFamily="34" charset="-120"/>
              </a:rPr>
              <a:t>AWS Support Plans</a:t>
            </a:r>
            <a:endParaRPr lang="en-US" sz="4500" dirty="0"/>
          </a:p>
        </p:txBody>
      </p:sp>
      <p:sp>
        <p:nvSpPr>
          <p:cNvPr id="9" name="Text 1"/>
          <p:cNvSpPr/>
          <p:nvPr/>
        </p:nvSpPr>
        <p:spPr>
          <a:xfrm>
            <a:off x="2383036" y="2781300"/>
            <a:ext cx="7425928" cy="304800"/>
          </a:xfrm>
          <a:prstGeom prst="rect">
            <a:avLst/>
          </a:prstGeom>
          <a:noFill/>
          <a:ln/>
        </p:spPr>
        <p:txBody>
          <a:bodyPr vert="horz" wrap="square" lIns="0" tIns="0" rIns="0" bIns="0" rtlCol="0" anchor="t"/>
          <a:lstStyle/>
          <a:p>
            <a:pPr marL="0" indent="0" algn="ctr">
              <a:lnSpc>
                <a:spcPts val="2400"/>
              </a:lnSpc>
              <a:buNone/>
            </a:pPr>
            <a:r>
              <a:rPr lang="en-US" sz="1800" dirty="0">
                <a:solidFill>
                  <a:srgbClr val="4B5563"/>
                </a:solidFill>
                <a:latin typeface="ui-sans-serif" pitchFamily="34" charset="0"/>
                <a:ea typeface="ui-sans-serif" pitchFamily="34" charset="-122"/>
                <a:cs typeface="ui-sans-serif" pitchFamily="34" charset="-120"/>
              </a:rPr>
              <a:t>Comprehensive Guide to AWS Support Services</a:t>
            </a:r>
            <a:endParaRPr lang="en-US" sz="1800"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96100"/>
          </a:xfrm>
          <a:prstGeom prst="rect">
            <a:avLst/>
          </a:prstGeom>
        </p:spPr>
      </p:pic>
      <p:pic>
        <p:nvPicPr>
          <p:cNvPr id="3" name="Image 1" descr="preencoded.png"/>
          <p:cNvPicPr>
            <a:picLocks noChangeAspect="1"/>
          </p:cNvPicPr>
          <p:nvPr/>
        </p:nvPicPr>
        <p:blipFill>
          <a:blip r:embed="rId4"/>
          <a:stretch>
            <a:fillRect/>
          </a:stretch>
        </p:blipFill>
        <p:spPr>
          <a:xfrm>
            <a:off x="0" y="0"/>
            <a:ext cx="12192000" cy="38100"/>
          </a:xfrm>
          <a:prstGeom prst="rect">
            <a:avLst/>
          </a:prstGeom>
        </p:spPr>
      </p:pic>
      <p:pic>
        <p:nvPicPr>
          <p:cNvPr id="4" name="Image 2" descr="preencoded.png"/>
          <p:cNvPicPr>
            <a:picLocks noChangeAspect="1"/>
          </p:cNvPicPr>
          <p:nvPr/>
        </p:nvPicPr>
        <p:blipFill>
          <a:blip r:embed="rId5"/>
          <a:stretch>
            <a:fillRect/>
          </a:stretch>
        </p:blipFill>
        <p:spPr>
          <a:xfrm>
            <a:off x="1724025" y="2095500"/>
            <a:ext cx="400050" cy="457200"/>
          </a:xfrm>
          <a:prstGeom prst="rect">
            <a:avLst/>
          </a:prstGeom>
        </p:spPr>
      </p:pic>
      <p:pic>
        <p:nvPicPr>
          <p:cNvPr id="5" name="Image 3" descr="preencoded.png"/>
          <p:cNvPicPr>
            <a:picLocks noChangeAspect="1"/>
          </p:cNvPicPr>
          <p:nvPr/>
        </p:nvPicPr>
        <p:blipFill>
          <a:blip r:embed="rId6"/>
          <a:stretch>
            <a:fillRect/>
          </a:stretch>
        </p:blipFill>
        <p:spPr>
          <a:xfrm>
            <a:off x="3664997" y="2095500"/>
            <a:ext cx="571500" cy="457200"/>
          </a:xfrm>
          <a:prstGeom prst="rect">
            <a:avLst/>
          </a:prstGeom>
        </p:spPr>
      </p:pic>
      <p:pic>
        <p:nvPicPr>
          <p:cNvPr id="6" name="Image 4" descr="preencoded.png"/>
          <p:cNvPicPr>
            <a:picLocks noChangeAspect="1"/>
          </p:cNvPicPr>
          <p:nvPr/>
        </p:nvPicPr>
        <p:blipFill>
          <a:blip r:embed="rId7"/>
          <a:stretch>
            <a:fillRect/>
          </a:stretch>
        </p:blipFill>
        <p:spPr>
          <a:xfrm>
            <a:off x="5930276" y="2095500"/>
            <a:ext cx="342900" cy="457200"/>
          </a:xfrm>
          <a:prstGeom prst="rect">
            <a:avLst/>
          </a:prstGeom>
        </p:spPr>
      </p:pic>
      <p:pic>
        <p:nvPicPr>
          <p:cNvPr id="7" name="Image 5" descr="preencoded.png"/>
          <p:cNvPicPr>
            <a:picLocks noChangeAspect="1"/>
          </p:cNvPicPr>
          <p:nvPr/>
        </p:nvPicPr>
        <p:blipFill>
          <a:blip r:embed="rId8"/>
          <a:stretch>
            <a:fillRect/>
          </a:stretch>
        </p:blipFill>
        <p:spPr>
          <a:xfrm>
            <a:off x="10010775" y="2095500"/>
            <a:ext cx="514350" cy="457200"/>
          </a:xfrm>
          <a:prstGeom prst="rect">
            <a:avLst/>
          </a:prstGeom>
        </p:spPr>
      </p:pic>
      <p:pic>
        <p:nvPicPr>
          <p:cNvPr id="8" name="Image 6" descr="preencoded.png"/>
          <p:cNvPicPr>
            <a:picLocks noChangeAspect="1"/>
          </p:cNvPicPr>
          <p:nvPr/>
        </p:nvPicPr>
        <p:blipFill>
          <a:blip r:embed="rId9"/>
          <a:stretch>
            <a:fillRect/>
          </a:stretch>
        </p:blipFill>
        <p:spPr>
          <a:xfrm>
            <a:off x="609600" y="3467100"/>
            <a:ext cx="5372100" cy="1257300"/>
          </a:xfrm>
          <a:prstGeom prst="rect">
            <a:avLst/>
          </a:prstGeom>
        </p:spPr>
      </p:pic>
      <p:pic>
        <p:nvPicPr>
          <p:cNvPr id="9" name="Image 7" descr="preencoded.png"/>
          <p:cNvPicPr>
            <a:picLocks noChangeAspect="1"/>
          </p:cNvPicPr>
          <p:nvPr/>
        </p:nvPicPr>
        <p:blipFill>
          <a:blip r:embed="rId10"/>
          <a:stretch>
            <a:fillRect/>
          </a:stretch>
        </p:blipFill>
        <p:spPr>
          <a:xfrm>
            <a:off x="838200" y="3733800"/>
            <a:ext cx="228600" cy="304800"/>
          </a:xfrm>
          <a:prstGeom prst="rect">
            <a:avLst/>
          </a:prstGeom>
        </p:spPr>
      </p:pic>
      <p:pic>
        <p:nvPicPr>
          <p:cNvPr id="10" name="Image 8" descr="preencoded.png"/>
          <p:cNvPicPr>
            <a:picLocks noChangeAspect="1"/>
          </p:cNvPicPr>
          <p:nvPr/>
        </p:nvPicPr>
        <p:blipFill>
          <a:blip r:embed="rId9"/>
          <a:stretch>
            <a:fillRect/>
          </a:stretch>
        </p:blipFill>
        <p:spPr>
          <a:xfrm>
            <a:off x="6210300" y="3467100"/>
            <a:ext cx="5372100" cy="1257300"/>
          </a:xfrm>
          <a:prstGeom prst="rect">
            <a:avLst/>
          </a:prstGeom>
        </p:spPr>
      </p:pic>
      <p:pic>
        <p:nvPicPr>
          <p:cNvPr id="11" name="Image 9" descr="preencoded.png"/>
          <p:cNvPicPr>
            <a:picLocks noChangeAspect="1"/>
          </p:cNvPicPr>
          <p:nvPr/>
        </p:nvPicPr>
        <p:blipFill>
          <a:blip r:embed="rId11"/>
          <a:stretch>
            <a:fillRect/>
          </a:stretch>
        </p:blipFill>
        <p:spPr>
          <a:xfrm>
            <a:off x="6438900" y="3733800"/>
            <a:ext cx="228600" cy="304800"/>
          </a:xfrm>
          <a:prstGeom prst="rect">
            <a:avLst/>
          </a:prstGeom>
        </p:spPr>
      </p:pic>
      <p:pic>
        <p:nvPicPr>
          <p:cNvPr id="12" name="Image 10" descr="preencoded.png"/>
          <p:cNvPicPr>
            <a:picLocks noChangeAspect="1"/>
          </p:cNvPicPr>
          <p:nvPr/>
        </p:nvPicPr>
        <p:blipFill>
          <a:blip r:embed="rId9"/>
          <a:stretch>
            <a:fillRect/>
          </a:stretch>
        </p:blipFill>
        <p:spPr>
          <a:xfrm>
            <a:off x="609600" y="4953000"/>
            <a:ext cx="5372100" cy="1257300"/>
          </a:xfrm>
          <a:prstGeom prst="rect">
            <a:avLst/>
          </a:prstGeom>
        </p:spPr>
      </p:pic>
      <p:pic>
        <p:nvPicPr>
          <p:cNvPr id="13" name="Image 11" descr="preencoded.png"/>
          <p:cNvPicPr>
            <a:picLocks noChangeAspect="1"/>
          </p:cNvPicPr>
          <p:nvPr/>
        </p:nvPicPr>
        <p:blipFill>
          <a:blip r:embed="rId12"/>
          <a:stretch>
            <a:fillRect/>
          </a:stretch>
        </p:blipFill>
        <p:spPr>
          <a:xfrm>
            <a:off x="838200" y="5219700"/>
            <a:ext cx="200025" cy="304800"/>
          </a:xfrm>
          <a:prstGeom prst="rect">
            <a:avLst/>
          </a:prstGeom>
        </p:spPr>
      </p:pic>
      <p:pic>
        <p:nvPicPr>
          <p:cNvPr id="14" name="Image 12" descr="preencoded.png"/>
          <p:cNvPicPr>
            <a:picLocks noChangeAspect="1"/>
          </p:cNvPicPr>
          <p:nvPr/>
        </p:nvPicPr>
        <p:blipFill>
          <a:blip r:embed="rId9"/>
          <a:stretch>
            <a:fillRect/>
          </a:stretch>
        </p:blipFill>
        <p:spPr>
          <a:xfrm>
            <a:off x="6210300" y="4953000"/>
            <a:ext cx="5372100" cy="1257300"/>
          </a:xfrm>
          <a:prstGeom prst="rect">
            <a:avLst/>
          </a:prstGeom>
        </p:spPr>
      </p:pic>
      <p:pic>
        <p:nvPicPr>
          <p:cNvPr id="15" name="Image 13" descr="preencoded.png"/>
          <p:cNvPicPr>
            <a:picLocks noChangeAspect="1"/>
          </p:cNvPicPr>
          <p:nvPr/>
        </p:nvPicPr>
        <p:blipFill>
          <a:blip r:embed="rId13"/>
          <a:stretch>
            <a:fillRect/>
          </a:stretch>
        </p:blipFill>
        <p:spPr>
          <a:xfrm>
            <a:off x="6438900" y="5219700"/>
            <a:ext cx="142875" cy="304800"/>
          </a:xfrm>
          <a:prstGeom prst="rect">
            <a:avLst/>
          </a:prstGeom>
        </p:spPr>
      </p:pic>
      <p:pic>
        <p:nvPicPr>
          <p:cNvPr id="16" name="Image 14" descr="preencoded.png"/>
          <p:cNvPicPr>
            <a:picLocks noChangeAspect="1"/>
          </p:cNvPicPr>
          <p:nvPr/>
        </p:nvPicPr>
        <p:blipFill>
          <a:blip r:embed="rId14"/>
          <a:stretch>
            <a:fillRect/>
          </a:stretch>
        </p:blipFill>
        <p:spPr>
          <a:xfrm>
            <a:off x="9334500" y="4038600"/>
            <a:ext cx="2857500" cy="2857500"/>
          </a:xfrm>
          <a:prstGeom prst="rect">
            <a:avLst/>
          </a:prstGeom>
        </p:spPr>
      </p:pic>
      <p:sp>
        <p:nvSpPr>
          <p:cNvPr id="17" name="Text 0"/>
          <p:cNvSpPr/>
          <p:nvPr/>
        </p:nvSpPr>
        <p:spPr>
          <a:xfrm>
            <a:off x="609600" y="342900"/>
            <a:ext cx="13167360" cy="381000"/>
          </a:xfrm>
          <a:prstGeom prst="rect">
            <a:avLst/>
          </a:prstGeom>
          <a:noFill/>
          <a:ln/>
        </p:spPr>
        <p:txBody>
          <a:bodyPr vert="horz" wrap="square" lIns="0" tIns="0" rIns="0" bIns="0" rtlCol="0" anchor="t"/>
          <a:lstStyle/>
          <a:p>
            <a:pPr marL="0" indent="0">
              <a:lnSpc>
                <a:spcPts val="3000"/>
              </a:lnSpc>
              <a:buNone/>
            </a:pPr>
            <a:r>
              <a:rPr lang="en-US" sz="2700" b="1" dirty="0">
                <a:solidFill>
                  <a:srgbClr val="1F2937"/>
                </a:solidFill>
                <a:latin typeface="ui-sans-serif" pitchFamily="34" charset="0"/>
                <a:ea typeface="ui-sans-serif" pitchFamily="34" charset="-122"/>
                <a:cs typeface="ui-sans-serif" pitchFamily="34" charset="-120"/>
              </a:rPr>
              <a:t>Introduction to AWS Support</a:t>
            </a:r>
            <a:endParaRPr lang="en-US" sz="2700" dirty="0"/>
          </a:p>
        </p:txBody>
      </p:sp>
      <p:sp>
        <p:nvSpPr>
          <p:cNvPr id="18" name="Text 1"/>
          <p:cNvSpPr/>
          <p:nvPr/>
        </p:nvSpPr>
        <p:spPr>
          <a:xfrm>
            <a:off x="609600" y="1181100"/>
            <a:ext cx="10972800" cy="533400"/>
          </a:xfrm>
          <a:prstGeom prst="rect">
            <a:avLst/>
          </a:prstGeom>
          <a:noFill/>
          <a:ln/>
        </p:spPr>
        <p:txBody>
          <a:bodyPr vert="horz" wrap="square" lIns="0" tIns="0" rIns="0" bIns="0" rtlCol="0" anchor="t"/>
          <a:lstStyle/>
          <a:p>
            <a:pPr marL="0" indent="0">
              <a:lnSpc>
                <a:spcPts val="2100"/>
              </a:lnSpc>
              <a:buNone/>
            </a:pPr>
            <a:r>
              <a:rPr lang="en-US" sz="1500" dirty="0">
                <a:solidFill>
                  <a:srgbClr val="374151"/>
                </a:solidFill>
                <a:latin typeface="ui-sans-serif" pitchFamily="34" charset="0"/>
                <a:ea typeface="ui-sans-serif" pitchFamily="34" charset="-122"/>
                <a:cs typeface="ui-sans-serif" pitchFamily="34" charset="-120"/>
              </a:rPr>
              <a:t>AWS Support Plans assist customers in effectively utilizing AWS services by offering various levels of technical assistance and resources, ensuring optimal environment operation and troubleshooting.</a:t>
            </a:r>
            <a:endParaRPr lang="en-US" sz="1500" dirty="0"/>
          </a:p>
        </p:txBody>
      </p:sp>
      <p:sp>
        <p:nvSpPr>
          <p:cNvPr id="19" name="Text 2"/>
          <p:cNvSpPr/>
          <p:nvPr/>
        </p:nvSpPr>
        <p:spPr>
          <a:xfrm>
            <a:off x="529590" y="2628900"/>
            <a:ext cx="2788920" cy="266700"/>
          </a:xfrm>
          <a:prstGeom prst="rect">
            <a:avLst/>
          </a:prstGeom>
          <a:noFill/>
          <a:ln/>
        </p:spPr>
        <p:txBody>
          <a:bodyPr vert="horz" wrap="square" lIns="0" tIns="0" rIns="0" bIns="0" rtlCol="0" anchor="t"/>
          <a:lstStyle/>
          <a:p>
            <a:pPr marL="0" indent="0" algn="ctr">
              <a:lnSpc>
                <a:spcPts val="2100"/>
              </a:lnSpc>
              <a:buNone/>
            </a:pPr>
            <a:r>
              <a:rPr lang="en-US" sz="1350" b="1" dirty="0">
                <a:solidFill>
                  <a:srgbClr val="374151"/>
                </a:solidFill>
                <a:latin typeface="ui-sans-serif" pitchFamily="34" charset="0"/>
                <a:ea typeface="ui-sans-serif" pitchFamily="34" charset="-122"/>
                <a:cs typeface="ui-sans-serif" pitchFamily="34" charset="-120"/>
              </a:rPr>
              <a:t>Basic Support</a:t>
            </a:r>
            <a:endParaRPr lang="en-US" sz="1350" dirty="0"/>
          </a:p>
        </p:txBody>
      </p:sp>
      <p:sp>
        <p:nvSpPr>
          <p:cNvPr id="20" name="Text 3"/>
          <p:cNvSpPr/>
          <p:nvPr/>
        </p:nvSpPr>
        <p:spPr>
          <a:xfrm>
            <a:off x="529590" y="2895600"/>
            <a:ext cx="2788920" cy="190500"/>
          </a:xfrm>
          <a:prstGeom prst="rect">
            <a:avLst/>
          </a:prstGeom>
          <a:noFill/>
          <a:ln/>
        </p:spPr>
        <p:txBody>
          <a:bodyPr vert="horz" wrap="square" lIns="0" tIns="0" rIns="0" bIns="0" rtlCol="0" anchor="t"/>
          <a:lstStyle/>
          <a:p>
            <a:pPr marL="0" indent="0" algn="ctr">
              <a:lnSpc>
                <a:spcPts val="1500"/>
              </a:lnSpc>
              <a:buNone/>
            </a:pPr>
            <a:r>
              <a:rPr lang="en-US" sz="1050" dirty="0">
                <a:solidFill>
                  <a:srgbClr val="4B5563"/>
                </a:solidFill>
                <a:latin typeface="ui-sans-serif" pitchFamily="34" charset="0"/>
                <a:ea typeface="ui-sans-serif" pitchFamily="34" charset="-122"/>
                <a:cs typeface="ui-sans-serif" pitchFamily="34" charset="-120"/>
              </a:rPr>
              <a:t>Account &amp; billing support</a:t>
            </a:r>
            <a:endParaRPr lang="en-US" sz="1050" dirty="0"/>
          </a:p>
        </p:txBody>
      </p:sp>
      <p:sp>
        <p:nvSpPr>
          <p:cNvPr id="21" name="Text 4"/>
          <p:cNvSpPr/>
          <p:nvPr/>
        </p:nvSpPr>
        <p:spPr>
          <a:xfrm>
            <a:off x="2556287" y="2637778"/>
            <a:ext cx="2788920" cy="266700"/>
          </a:xfrm>
          <a:prstGeom prst="rect">
            <a:avLst/>
          </a:prstGeom>
          <a:noFill/>
          <a:ln/>
        </p:spPr>
        <p:txBody>
          <a:bodyPr vert="horz" wrap="square" lIns="0" tIns="0" rIns="0" bIns="0" rtlCol="0" anchor="t"/>
          <a:lstStyle/>
          <a:p>
            <a:pPr marL="0" indent="0" algn="ctr">
              <a:lnSpc>
                <a:spcPts val="2100"/>
              </a:lnSpc>
              <a:buNone/>
            </a:pPr>
            <a:r>
              <a:rPr lang="en-US" sz="1350" b="1" dirty="0">
                <a:solidFill>
                  <a:srgbClr val="374151"/>
                </a:solidFill>
                <a:latin typeface="ui-sans-serif" pitchFamily="34" charset="0"/>
                <a:ea typeface="ui-sans-serif" pitchFamily="34" charset="-122"/>
                <a:cs typeface="ui-sans-serif" pitchFamily="34" charset="-120"/>
              </a:rPr>
              <a:t>Developer Support</a:t>
            </a:r>
            <a:endParaRPr lang="en-US" sz="1350" dirty="0"/>
          </a:p>
        </p:txBody>
      </p:sp>
      <p:sp>
        <p:nvSpPr>
          <p:cNvPr id="22" name="Text 5"/>
          <p:cNvSpPr/>
          <p:nvPr/>
        </p:nvSpPr>
        <p:spPr>
          <a:xfrm>
            <a:off x="2511902" y="2895600"/>
            <a:ext cx="2788920" cy="190500"/>
          </a:xfrm>
          <a:prstGeom prst="rect">
            <a:avLst/>
          </a:prstGeom>
          <a:noFill/>
          <a:ln/>
        </p:spPr>
        <p:txBody>
          <a:bodyPr vert="horz" wrap="square" lIns="0" tIns="0" rIns="0" bIns="0" rtlCol="0" anchor="t"/>
          <a:lstStyle/>
          <a:p>
            <a:pPr marL="0" indent="0" algn="ctr">
              <a:lnSpc>
                <a:spcPts val="1500"/>
              </a:lnSpc>
              <a:buNone/>
            </a:pPr>
            <a:r>
              <a:rPr lang="en-US" sz="1050" dirty="0">
                <a:solidFill>
                  <a:srgbClr val="4B5563"/>
                </a:solidFill>
                <a:latin typeface="ui-sans-serif" pitchFamily="34" charset="0"/>
                <a:ea typeface="ui-sans-serif" pitchFamily="34" charset="-122"/>
                <a:cs typeface="ui-sans-serif" pitchFamily="34" charset="-120"/>
              </a:rPr>
              <a:t>Development &amp; testing</a:t>
            </a:r>
            <a:endParaRPr lang="en-US" sz="1050" dirty="0"/>
          </a:p>
        </p:txBody>
      </p:sp>
      <p:sp>
        <p:nvSpPr>
          <p:cNvPr id="23" name="Text 6"/>
          <p:cNvSpPr/>
          <p:nvPr/>
        </p:nvSpPr>
        <p:spPr>
          <a:xfrm>
            <a:off x="4875947" y="2637778"/>
            <a:ext cx="2413207" cy="266700"/>
          </a:xfrm>
          <a:prstGeom prst="rect">
            <a:avLst/>
          </a:prstGeom>
          <a:noFill/>
          <a:ln/>
        </p:spPr>
        <p:txBody>
          <a:bodyPr vert="horz" wrap="square" lIns="0" tIns="0" rIns="0" bIns="0" rtlCol="0" anchor="t"/>
          <a:lstStyle/>
          <a:p>
            <a:pPr marL="0" indent="0" algn="ctr">
              <a:lnSpc>
                <a:spcPts val="2100"/>
              </a:lnSpc>
              <a:buNone/>
            </a:pPr>
            <a:r>
              <a:rPr lang="en-US" sz="1350" b="1" dirty="0">
                <a:solidFill>
                  <a:srgbClr val="374151"/>
                </a:solidFill>
                <a:latin typeface="ui-sans-serif" pitchFamily="34" charset="0"/>
                <a:ea typeface="ui-sans-serif" pitchFamily="34" charset="-122"/>
                <a:cs typeface="ui-sans-serif" pitchFamily="34" charset="-120"/>
              </a:rPr>
              <a:t>Business Support</a:t>
            </a:r>
            <a:endParaRPr lang="en-US" sz="1350" dirty="0"/>
          </a:p>
        </p:txBody>
      </p:sp>
      <p:sp>
        <p:nvSpPr>
          <p:cNvPr id="24" name="Text 7"/>
          <p:cNvSpPr/>
          <p:nvPr/>
        </p:nvSpPr>
        <p:spPr>
          <a:xfrm>
            <a:off x="4662886" y="2895600"/>
            <a:ext cx="2788920" cy="190500"/>
          </a:xfrm>
          <a:prstGeom prst="rect">
            <a:avLst/>
          </a:prstGeom>
          <a:noFill/>
          <a:ln/>
        </p:spPr>
        <p:txBody>
          <a:bodyPr vert="horz" wrap="square" lIns="0" tIns="0" rIns="0" bIns="0" rtlCol="0" anchor="t"/>
          <a:lstStyle/>
          <a:p>
            <a:pPr marL="0" indent="0" algn="ctr">
              <a:lnSpc>
                <a:spcPts val="1500"/>
              </a:lnSpc>
              <a:buNone/>
            </a:pPr>
            <a:r>
              <a:rPr lang="en-US" sz="1050" dirty="0">
                <a:solidFill>
                  <a:srgbClr val="4B5563"/>
                </a:solidFill>
                <a:latin typeface="ui-sans-serif" pitchFamily="34" charset="0"/>
                <a:ea typeface="ui-sans-serif" pitchFamily="34" charset="-122"/>
                <a:cs typeface="ui-sans-serif" pitchFamily="34" charset="-120"/>
              </a:rPr>
              <a:t>Production workloads</a:t>
            </a:r>
            <a:endParaRPr lang="en-US" sz="1050" dirty="0"/>
          </a:p>
        </p:txBody>
      </p:sp>
      <p:sp>
        <p:nvSpPr>
          <p:cNvPr id="25" name="Text 8"/>
          <p:cNvSpPr/>
          <p:nvPr/>
        </p:nvSpPr>
        <p:spPr>
          <a:xfrm>
            <a:off x="8873490" y="2628900"/>
            <a:ext cx="2788920" cy="266700"/>
          </a:xfrm>
          <a:prstGeom prst="rect">
            <a:avLst/>
          </a:prstGeom>
          <a:noFill/>
          <a:ln/>
        </p:spPr>
        <p:txBody>
          <a:bodyPr vert="horz" wrap="square" lIns="0" tIns="0" rIns="0" bIns="0" rtlCol="0" anchor="t"/>
          <a:lstStyle/>
          <a:p>
            <a:pPr marL="0" indent="0" algn="ctr">
              <a:lnSpc>
                <a:spcPts val="2100"/>
              </a:lnSpc>
              <a:buNone/>
            </a:pPr>
            <a:r>
              <a:rPr lang="en-US" sz="1350" b="1" dirty="0">
                <a:solidFill>
                  <a:srgbClr val="374151"/>
                </a:solidFill>
                <a:latin typeface="ui-sans-serif" pitchFamily="34" charset="0"/>
                <a:ea typeface="ui-sans-serif" pitchFamily="34" charset="-122"/>
              </a:rPr>
              <a:t>Enterprise</a:t>
            </a:r>
            <a:r>
              <a:rPr lang="en-US" sz="1350" b="1" dirty="0">
                <a:solidFill>
                  <a:srgbClr val="374151"/>
                </a:solidFill>
                <a:latin typeface="ui-sans-serif" pitchFamily="34" charset="0"/>
                <a:ea typeface="ui-sans-serif" pitchFamily="34" charset="-122"/>
                <a:cs typeface="ui-sans-serif" pitchFamily="34" charset="-120"/>
              </a:rPr>
              <a:t> Support</a:t>
            </a:r>
            <a:endParaRPr lang="en-US" sz="1350" dirty="0"/>
          </a:p>
        </p:txBody>
      </p:sp>
      <p:sp>
        <p:nvSpPr>
          <p:cNvPr id="26" name="Text 9"/>
          <p:cNvSpPr/>
          <p:nvPr/>
        </p:nvSpPr>
        <p:spPr>
          <a:xfrm>
            <a:off x="8873490" y="2895600"/>
            <a:ext cx="2788920" cy="190500"/>
          </a:xfrm>
          <a:prstGeom prst="rect">
            <a:avLst/>
          </a:prstGeom>
          <a:noFill/>
          <a:ln/>
        </p:spPr>
        <p:txBody>
          <a:bodyPr vert="horz" wrap="square" lIns="0" tIns="0" rIns="0" bIns="0" rtlCol="0" anchor="t"/>
          <a:lstStyle/>
          <a:p>
            <a:pPr marL="0" indent="0" algn="ctr">
              <a:lnSpc>
                <a:spcPts val="1500"/>
              </a:lnSpc>
              <a:buNone/>
            </a:pPr>
            <a:r>
              <a:rPr lang="en-US" sz="1050" dirty="0">
                <a:solidFill>
                  <a:srgbClr val="4B5563"/>
                </a:solidFill>
                <a:latin typeface="ui-sans-serif" pitchFamily="34" charset="0"/>
                <a:ea typeface="ui-sans-serif" pitchFamily="34" charset="-122"/>
                <a:cs typeface="ui-sans-serif" pitchFamily="34" charset="-120"/>
              </a:rPr>
              <a:t>Mission-critical applications</a:t>
            </a:r>
            <a:endParaRPr lang="en-US" sz="1050" dirty="0"/>
          </a:p>
        </p:txBody>
      </p:sp>
      <p:sp>
        <p:nvSpPr>
          <p:cNvPr id="27" name="Text 10"/>
          <p:cNvSpPr/>
          <p:nvPr/>
        </p:nvSpPr>
        <p:spPr>
          <a:xfrm>
            <a:off x="1219200" y="3695700"/>
            <a:ext cx="4533900" cy="266700"/>
          </a:xfrm>
          <a:prstGeom prst="rect">
            <a:avLst/>
          </a:prstGeom>
          <a:noFill/>
          <a:ln/>
        </p:spPr>
        <p:txBody>
          <a:bodyPr vert="horz" wrap="square" lIns="0" tIns="0" rIns="0" bIns="0" rtlCol="0" anchor="t"/>
          <a:lstStyle/>
          <a:p>
            <a:pPr marL="0" indent="0">
              <a:lnSpc>
                <a:spcPts val="2100"/>
              </a:lnSpc>
              <a:buNone/>
            </a:pPr>
            <a:r>
              <a:rPr lang="en-US" sz="1350" b="1" dirty="0">
                <a:solidFill>
                  <a:srgbClr val="1F2937"/>
                </a:solidFill>
                <a:latin typeface="ui-sans-serif" pitchFamily="34" charset="0"/>
                <a:ea typeface="ui-sans-serif" pitchFamily="34" charset="-122"/>
                <a:cs typeface="ui-sans-serif" pitchFamily="34" charset="-120"/>
              </a:rPr>
              <a:t>Response Time</a:t>
            </a:r>
            <a:endParaRPr lang="en-US" sz="1350" dirty="0"/>
          </a:p>
        </p:txBody>
      </p:sp>
      <p:sp>
        <p:nvSpPr>
          <p:cNvPr id="28" name="Text 11"/>
          <p:cNvSpPr/>
          <p:nvPr/>
        </p:nvSpPr>
        <p:spPr>
          <a:xfrm>
            <a:off x="1219200" y="4038600"/>
            <a:ext cx="4533900" cy="457200"/>
          </a:xfrm>
          <a:prstGeom prst="rect">
            <a:avLst/>
          </a:prstGeom>
          <a:noFill/>
          <a:ln/>
        </p:spPr>
        <p:txBody>
          <a:bodyPr vert="horz" wrap="square" lIns="0" tIns="0" rIns="0" bIns="0" rtlCol="0" anchor="t"/>
          <a:lstStyle/>
          <a:p>
            <a:pPr marL="0" indent="0">
              <a:lnSpc>
                <a:spcPts val="1800"/>
              </a:lnSpc>
              <a:buNone/>
            </a:pPr>
            <a:r>
              <a:rPr lang="en-US" sz="1200" dirty="0">
                <a:solidFill>
                  <a:srgbClr val="4B5563"/>
                </a:solidFill>
                <a:latin typeface="ui-sans-serif" pitchFamily="34" charset="0"/>
                <a:ea typeface="ui-sans-serif" pitchFamily="34" charset="-122"/>
                <a:cs typeface="ui-sans-serif" pitchFamily="34" charset="-120"/>
              </a:rPr>
              <a:t>From 24x7x365 support for Enterprise to business hours only.</a:t>
            </a:r>
            <a:endParaRPr lang="en-US" sz="1200" dirty="0"/>
          </a:p>
        </p:txBody>
      </p:sp>
      <p:sp>
        <p:nvSpPr>
          <p:cNvPr id="29" name="Text 12"/>
          <p:cNvSpPr/>
          <p:nvPr/>
        </p:nvSpPr>
        <p:spPr>
          <a:xfrm>
            <a:off x="6819900" y="3695700"/>
            <a:ext cx="4533900" cy="266700"/>
          </a:xfrm>
          <a:prstGeom prst="rect">
            <a:avLst/>
          </a:prstGeom>
          <a:noFill/>
          <a:ln/>
        </p:spPr>
        <p:txBody>
          <a:bodyPr vert="horz" wrap="square" lIns="0" tIns="0" rIns="0" bIns="0" rtlCol="0" anchor="t"/>
          <a:lstStyle/>
          <a:p>
            <a:pPr marL="0" indent="0">
              <a:lnSpc>
                <a:spcPts val="2100"/>
              </a:lnSpc>
              <a:buNone/>
            </a:pPr>
            <a:r>
              <a:rPr lang="en-US" sz="1350" b="1" dirty="0">
                <a:solidFill>
                  <a:srgbClr val="1F2937"/>
                </a:solidFill>
                <a:latin typeface="ui-sans-serif" pitchFamily="34" charset="0"/>
                <a:ea typeface="ui-sans-serif" pitchFamily="34" charset="-122"/>
                <a:cs typeface="ui-sans-serif" pitchFamily="34" charset="-120"/>
              </a:rPr>
              <a:t>Trusted Advisor</a:t>
            </a:r>
            <a:endParaRPr lang="en-US" sz="1350" dirty="0"/>
          </a:p>
        </p:txBody>
      </p:sp>
      <p:sp>
        <p:nvSpPr>
          <p:cNvPr id="30" name="Text 13"/>
          <p:cNvSpPr/>
          <p:nvPr/>
        </p:nvSpPr>
        <p:spPr>
          <a:xfrm>
            <a:off x="6819900" y="4038600"/>
            <a:ext cx="4533900" cy="457200"/>
          </a:xfrm>
          <a:prstGeom prst="rect">
            <a:avLst/>
          </a:prstGeom>
          <a:noFill/>
          <a:ln/>
        </p:spPr>
        <p:txBody>
          <a:bodyPr vert="horz" wrap="square" lIns="0" tIns="0" rIns="0" bIns="0" rtlCol="0" anchor="t"/>
          <a:lstStyle/>
          <a:p>
            <a:pPr marL="0" indent="0">
              <a:lnSpc>
                <a:spcPts val="1800"/>
              </a:lnSpc>
              <a:buNone/>
            </a:pPr>
            <a:r>
              <a:rPr lang="en-US" sz="1200" dirty="0">
                <a:solidFill>
                  <a:srgbClr val="4B5563"/>
                </a:solidFill>
                <a:latin typeface="ui-sans-serif" pitchFamily="34" charset="0"/>
                <a:ea typeface="ui-sans-serif" pitchFamily="34" charset="-122"/>
                <a:cs typeface="ui-sans-serif" pitchFamily="34" charset="-120"/>
              </a:rPr>
              <a:t>Access to checks ranging from 7 core checks in Basic to full set in Enterprise</a:t>
            </a:r>
            <a:endParaRPr lang="en-US" sz="1200" dirty="0"/>
          </a:p>
        </p:txBody>
      </p:sp>
      <p:sp>
        <p:nvSpPr>
          <p:cNvPr id="31" name="Text 14"/>
          <p:cNvSpPr/>
          <p:nvPr/>
        </p:nvSpPr>
        <p:spPr>
          <a:xfrm>
            <a:off x="1190625" y="5181600"/>
            <a:ext cx="5474970" cy="266700"/>
          </a:xfrm>
          <a:prstGeom prst="rect">
            <a:avLst/>
          </a:prstGeom>
          <a:noFill/>
          <a:ln/>
        </p:spPr>
        <p:txBody>
          <a:bodyPr vert="horz" wrap="square" lIns="0" tIns="0" rIns="0" bIns="0" rtlCol="0" anchor="t"/>
          <a:lstStyle/>
          <a:p>
            <a:pPr marL="0" indent="0">
              <a:lnSpc>
                <a:spcPts val="2100"/>
              </a:lnSpc>
              <a:buNone/>
            </a:pPr>
            <a:r>
              <a:rPr lang="en-US" sz="1350" b="1" dirty="0">
                <a:solidFill>
                  <a:srgbClr val="1F2937"/>
                </a:solidFill>
                <a:latin typeface="ui-sans-serif" pitchFamily="34" charset="0"/>
                <a:ea typeface="ui-sans-serif" pitchFamily="34" charset="-122"/>
                <a:cs typeface="ui-sans-serif" pitchFamily="34" charset="-120"/>
              </a:rPr>
              <a:t>Technical Account Manager</a:t>
            </a:r>
            <a:endParaRPr lang="en-US" sz="1350" dirty="0"/>
          </a:p>
        </p:txBody>
      </p:sp>
      <p:sp>
        <p:nvSpPr>
          <p:cNvPr id="32" name="Text 15"/>
          <p:cNvSpPr/>
          <p:nvPr/>
        </p:nvSpPr>
        <p:spPr>
          <a:xfrm>
            <a:off x="1190625" y="5524500"/>
            <a:ext cx="4562475" cy="457200"/>
          </a:xfrm>
          <a:prstGeom prst="rect">
            <a:avLst/>
          </a:prstGeom>
          <a:noFill/>
          <a:ln/>
        </p:spPr>
        <p:txBody>
          <a:bodyPr vert="horz" wrap="square" lIns="0" tIns="0" rIns="0" bIns="0" rtlCol="0" anchor="t"/>
          <a:lstStyle/>
          <a:p>
            <a:pPr marL="0" indent="0">
              <a:lnSpc>
                <a:spcPts val="1800"/>
              </a:lnSpc>
              <a:buNone/>
            </a:pPr>
            <a:r>
              <a:rPr lang="en-US" sz="1200" dirty="0">
                <a:solidFill>
                  <a:srgbClr val="4B5563"/>
                </a:solidFill>
                <a:latin typeface="ui-sans-serif" pitchFamily="34" charset="0"/>
                <a:ea typeface="ui-sans-serif" pitchFamily="34" charset="-122"/>
                <a:cs typeface="ui-sans-serif" pitchFamily="34" charset="-120"/>
              </a:rPr>
              <a:t>Dedicated TAM available only with Business and Enterprise plans</a:t>
            </a:r>
            <a:endParaRPr lang="en-US" sz="1200" dirty="0"/>
          </a:p>
        </p:txBody>
      </p:sp>
      <p:sp>
        <p:nvSpPr>
          <p:cNvPr id="33" name="Text 16"/>
          <p:cNvSpPr/>
          <p:nvPr/>
        </p:nvSpPr>
        <p:spPr>
          <a:xfrm>
            <a:off x="6734175" y="5181600"/>
            <a:ext cx="4619625" cy="266700"/>
          </a:xfrm>
          <a:prstGeom prst="rect">
            <a:avLst/>
          </a:prstGeom>
          <a:noFill/>
          <a:ln/>
        </p:spPr>
        <p:txBody>
          <a:bodyPr vert="horz" wrap="square" lIns="0" tIns="0" rIns="0" bIns="0" rtlCol="0" anchor="t"/>
          <a:lstStyle/>
          <a:p>
            <a:pPr marL="0" indent="0">
              <a:lnSpc>
                <a:spcPts val="2100"/>
              </a:lnSpc>
              <a:buNone/>
            </a:pPr>
            <a:r>
              <a:rPr lang="en-US" sz="1350" b="1" dirty="0">
                <a:solidFill>
                  <a:srgbClr val="1F2937"/>
                </a:solidFill>
                <a:latin typeface="ui-sans-serif" pitchFamily="34" charset="0"/>
                <a:ea typeface="ui-sans-serif" pitchFamily="34" charset="-122"/>
                <a:cs typeface="ui-sans-serif" pitchFamily="34" charset="-120"/>
              </a:rPr>
              <a:t>Pricing</a:t>
            </a:r>
            <a:endParaRPr lang="en-US" sz="1350" dirty="0"/>
          </a:p>
        </p:txBody>
      </p:sp>
      <p:sp>
        <p:nvSpPr>
          <p:cNvPr id="34" name="Text 17"/>
          <p:cNvSpPr/>
          <p:nvPr/>
        </p:nvSpPr>
        <p:spPr>
          <a:xfrm>
            <a:off x="6734175" y="5524500"/>
            <a:ext cx="4619625" cy="457200"/>
          </a:xfrm>
          <a:prstGeom prst="rect">
            <a:avLst/>
          </a:prstGeom>
          <a:noFill/>
          <a:ln/>
        </p:spPr>
        <p:txBody>
          <a:bodyPr vert="horz" wrap="square" lIns="0" tIns="0" rIns="0" bIns="0" rtlCol="0" anchor="t"/>
          <a:lstStyle/>
          <a:p>
            <a:pPr marL="0" indent="0">
              <a:lnSpc>
                <a:spcPts val="1800"/>
              </a:lnSpc>
              <a:buNone/>
            </a:pPr>
            <a:r>
              <a:rPr lang="en-US" sz="1200" dirty="0">
                <a:solidFill>
                  <a:srgbClr val="4B5563"/>
                </a:solidFill>
                <a:latin typeface="ui-sans-serif" pitchFamily="34" charset="0"/>
                <a:ea typeface="ui-sans-serif" pitchFamily="34" charset="-122"/>
                <a:cs typeface="ui-sans-serif" pitchFamily="34" charset="-120"/>
              </a:rPr>
              <a:t>Free for Basic plan; Developer starts at $29/month; Business at $100/month; Enterprise at $15,000/month</a:t>
            </a:r>
            <a:endParaRPr lang="en-US" sz="1200" dirty="0"/>
          </a:p>
        </p:txBody>
      </p:sp>
      <p:sp>
        <p:nvSpPr>
          <p:cNvPr id="36" name="Text 19"/>
          <p:cNvSpPr/>
          <p:nvPr/>
        </p:nvSpPr>
        <p:spPr>
          <a:xfrm>
            <a:off x="11794331" y="6515100"/>
            <a:ext cx="294322" cy="228600"/>
          </a:xfrm>
          <a:prstGeom prst="rect">
            <a:avLst/>
          </a:prstGeom>
          <a:noFill/>
          <a:ln/>
        </p:spPr>
        <p:txBody>
          <a:bodyPr vert="horz" wrap="square" lIns="0" tIns="0" rIns="0" bIns="0" rtlCol="0" anchor="t"/>
          <a:lstStyle/>
          <a:p>
            <a:pPr marL="0" indent="0">
              <a:lnSpc>
                <a:spcPts val="1800"/>
              </a:lnSpc>
              <a:buNone/>
            </a:pPr>
            <a:endParaRPr lang="en-US" sz="1200" dirty="0"/>
          </a:p>
        </p:txBody>
      </p:sp>
      <p:sp>
        <p:nvSpPr>
          <p:cNvPr id="37" name="TextBox 36">
            <a:extLst>
              <a:ext uri="{FF2B5EF4-FFF2-40B4-BE49-F238E27FC236}">
                <a16:creationId xmlns:a16="http://schemas.microsoft.com/office/drawing/2014/main" id="{696DFDA5-77CE-1841-FC9F-78B86B08FBE2}"/>
              </a:ext>
            </a:extLst>
          </p:cNvPr>
          <p:cNvSpPr txBox="1"/>
          <p:nvPr/>
        </p:nvSpPr>
        <p:spPr>
          <a:xfrm>
            <a:off x="7283134" y="2592565"/>
            <a:ext cx="1779376" cy="369332"/>
          </a:xfrm>
          <a:prstGeom prst="rect">
            <a:avLst/>
          </a:prstGeom>
          <a:noFill/>
        </p:spPr>
        <p:txBody>
          <a:bodyPr wrap="square">
            <a:spAutoFit/>
          </a:bodyPr>
          <a:lstStyle/>
          <a:p>
            <a:pPr algn="l">
              <a:spcBef>
                <a:spcPts val="1800"/>
              </a:spcBef>
              <a:spcAft>
                <a:spcPts val="1800"/>
              </a:spcAft>
              <a:buNone/>
            </a:pPr>
            <a:r>
              <a:rPr lang="en-IN" sz="1350" b="1" dirty="0">
                <a:solidFill>
                  <a:srgbClr val="374151"/>
                </a:solidFill>
                <a:latin typeface="ui-sans-serif" pitchFamily="34" charset="0"/>
                <a:ea typeface="ui-sans-serif" pitchFamily="34" charset="-122"/>
              </a:rPr>
              <a:t>Enterprise</a:t>
            </a:r>
            <a:r>
              <a:rPr lang="en-IN" b="1" i="0" dirty="0">
                <a:solidFill>
                  <a:srgbClr val="161D26"/>
                </a:solidFill>
                <a:effectLst/>
                <a:latin typeface="Amazon Ember Display"/>
              </a:rPr>
              <a:t> </a:t>
            </a:r>
            <a:r>
              <a:rPr lang="en-IN" sz="1350" b="1" dirty="0">
                <a:solidFill>
                  <a:srgbClr val="374151"/>
                </a:solidFill>
                <a:latin typeface="ui-sans-serif" pitchFamily="34" charset="0"/>
                <a:ea typeface="ui-sans-serif" pitchFamily="34" charset="-122"/>
              </a:rPr>
              <a:t>On-Ramp</a:t>
            </a:r>
          </a:p>
        </p:txBody>
      </p:sp>
      <p:pic>
        <p:nvPicPr>
          <p:cNvPr id="38" name="グラフィックス 13" descr="Upward trend">
            <a:extLst>
              <a:ext uri="{FF2B5EF4-FFF2-40B4-BE49-F238E27FC236}">
                <a16:creationId xmlns:a16="http://schemas.microsoft.com/office/drawing/2014/main" id="{913AED8B-3AA6-F37F-85B9-C41C2612F609}"/>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7979175" y="2152650"/>
            <a:ext cx="342900" cy="342900"/>
          </a:xfrm>
          <a:prstGeom prst="rect">
            <a:avLst/>
          </a:prstGeom>
        </p:spPr>
      </p:pic>
      <p:sp>
        <p:nvSpPr>
          <p:cNvPr id="41" name="Text 7">
            <a:extLst>
              <a:ext uri="{FF2B5EF4-FFF2-40B4-BE49-F238E27FC236}">
                <a16:creationId xmlns:a16="http://schemas.microsoft.com/office/drawing/2014/main" id="{055B1610-7F77-AC89-3D80-16AB4AD45598}"/>
              </a:ext>
            </a:extLst>
          </p:cNvPr>
          <p:cNvSpPr/>
          <p:nvPr/>
        </p:nvSpPr>
        <p:spPr>
          <a:xfrm>
            <a:off x="6722247" y="2895970"/>
            <a:ext cx="2788920" cy="190500"/>
          </a:xfrm>
          <a:prstGeom prst="rect">
            <a:avLst/>
          </a:prstGeom>
          <a:noFill/>
          <a:ln/>
        </p:spPr>
        <p:txBody>
          <a:bodyPr vert="horz" wrap="square" lIns="0" tIns="0" rIns="0" bIns="0" rtlCol="0" anchor="t"/>
          <a:lstStyle/>
          <a:p>
            <a:pPr algn="ctr">
              <a:lnSpc>
                <a:spcPts val="1500"/>
              </a:lnSpc>
            </a:pPr>
            <a:r>
              <a:rPr lang="en-IN" sz="1050" dirty="0">
                <a:solidFill>
                  <a:srgbClr val="4B5563"/>
                </a:solidFill>
                <a:latin typeface="ui-sans-serif" pitchFamily="34" charset="0"/>
                <a:ea typeface="ui-sans-serif" pitchFamily="34" charset="-122"/>
              </a:rPr>
              <a:t>Subset of Enterprise Support</a:t>
            </a:r>
            <a:endParaRPr lang="en-US" sz="1050" dirty="0">
              <a:solidFill>
                <a:srgbClr val="4B5563"/>
              </a:solidFill>
              <a:latin typeface="ui-sans-serif" pitchFamily="34" charset="0"/>
              <a:ea typeface="ui-sans-serif" pitchFamily="34" charset="-122"/>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03347" y="0"/>
            <a:ext cx="12192000" cy="6858000"/>
          </a:xfrm>
          <a:prstGeom prst="rect">
            <a:avLst/>
          </a:prstGeom>
        </p:spPr>
      </p:pic>
      <p:pic>
        <p:nvPicPr>
          <p:cNvPr id="3" name="Image 1" descr="preencoded.png"/>
          <p:cNvPicPr>
            <a:picLocks noChangeAspect="1"/>
          </p:cNvPicPr>
          <p:nvPr/>
        </p:nvPicPr>
        <p:blipFill>
          <a:blip r:embed="rId4"/>
          <a:stretch>
            <a:fillRect/>
          </a:stretch>
        </p:blipFill>
        <p:spPr>
          <a:xfrm>
            <a:off x="0" y="0"/>
            <a:ext cx="12192000" cy="38100"/>
          </a:xfrm>
          <a:prstGeom prst="rect">
            <a:avLst/>
          </a:prstGeom>
        </p:spPr>
      </p:pic>
      <p:pic>
        <p:nvPicPr>
          <p:cNvPr id="4" name="Image 2" descr="preencoded.png"/>
          <p:cNvPicPr>
            <a:picLocks noChangeAspect="1"/>
          </p:cNvPicPr>
          <p:nvPr/>
        </p:nvPicPr>
        <p:blipFill>
          <a:blip r:embed="rId5"/>
          <a:stretch>
            <a:fillRect/>
          </a:stretch>
        </p:blipFill>
        <p:spPr>
          <a:xfrm>
            <a:off x="10827246" y="323850"/>
            <a:ext cx="728067" cy="419100"/>
          </a:xfrm>
          <a:prstGeom prst="rect">
            <a:avLst/>
          </a:prstGeom>
        </p:spPr>
      </p:pic>
      <p:pic>
        <p:nvPicPr>
          <p:cNvPr id="5" name="Image 3" descr="preencoded.png"/>
          <p:cNvPicPr>
            <a:picLocks noChangeAspect="1"/>
          </p:cNvPicPr>
          <p:nvPr/>
        </p:nvPicPr>
        <p:blipFill>
          <a:blip r:embed="rId6"/>
          <a:stretch>
            <a:fillRect/>
          </a:stretch>
        </p:blipFill>
        <p:spPr>
          <a:xfrm>
            <a:off x="609600" y="2781300"/>
            <a:ext cx="5181600" cy="2438400"/>
          </a:xfrm>
          <a:prstGeom prst="rect">
            <a:avLst/>
          </a:prstGeom>
        </p:spPr>
      </p:pic>
      <p:pic>
        <p:nvPicPr>
          <p:cNvPr id="6" name="Image 4" descr="preencoded.png"/>
          <p:cNvPicPr>
            <a:picLocks noChangeAspect="1"/>
          </p:cNvPicPr>
          <p:nvPr/>
        </p:nvPicPr>
        <p:blipFill>
          <a:blip r:embed="rId7"/>
          <a:stretch>
            <a:fillRect/>
          </a:stretch>
        </p:blipFill>
        <p:spPr>
          <a:xfrm>
            <a:off x="838200" y="3429000"/>
            <a:ext cx="152400" cy="152400"/>
          </a:xfrm>
          <a:prstGeom prst="rect">
            <a:avLst/>
          </a:prstGeom>
        </p:spPr>
      </p:pic>
      <p:pic>
        <p:nvPicPr>
          <p:cNvPr id="7" name="Image 5" descr="preencoded.png"/>
          <p:cNvPicPr>
            <a:picLocks noChangeAspect="1"/>
          </p:cNvPicPr>
          <p:nvPr/>
        </p:nvPicPr>
        <p:blipFill>
          <a:blip r:embed="rId7"/>
          <a:stretch>
            <a:fillRect/>
          </a:stretch>
        </p:blipFill>
        <p:spPr>
          <a:xfrm>
            <a:off x="838200" y="3815754"/>
            <a:ext cx="152400" cy="152400"/>
          </a:xfrm>
          <a:prstGeom prst="rect">
            <a:avLst/>
          </a:prstGeom>
        </p:spPr>
      </p:pic>
      <p:pic>
        <p:nvPicPr>
          <p:cNvPr id="8" name="Image 6" descr="preencoded.png"/>
          <p:cNvPicPr>
            <a:picLocks noChangeAspect="1"/>
          </p:cNvPicPr>
          <p:nvPr/>
        </p:nvPicPr>
        <p:blipFill>
          <a:blip r:embed="rId7"/>
          <a:stretch>
            <a:fillRect/>
          </a:stretch>
        </p:blipFill>
        <p:spPr>
          <a:xfrm>
            <a:off x="838200" y="4219758"/>
            <a:ext cx="152400" cy="152400"/>
          </a:xfrm>
          <a:prstGeom prst="rect">
            <a:avLst/>
          </a:prstGeom>
        </p:spPr>
      </p:pic>
      <p:pic>
        <p:nvPicPr>
          <p:cNvPr id="9" name="Image 7" descr="preencoded.png"/>
          <p:cNvPicPr>
            <a:picLocks noChangeAspect="1"/>
          </p:cNvPicPr>
          <p:nvPr/>
        </p:nvPicPr>
        <p:blipFill>
          <a:blip r:embed="rId7"/>
          <a:stretch>
            <a:fillRect/>
          </a:stretch>
        </p:blipFill>
        <p:spPr>
          <a:xfrm>
            <a:off x="838200" y="4645327"/>
            <a:ext cx="152400" cy="152400"/>
          </a:xfrm>
          <a:prstGeom prst="rect">
            <a:avLst/>
          </a:prstGeom>
        </p:spPr>
      </p:pic>
      <p:pic>
        <p:nvPicPr>
          <p:cNvPr id="10" name="Image 8" descr="preencoded.png"/>
          <p:cNvPicPr>
            <a:picLocks noChangeAspect="1"/>
          </p:cNvPicPr>
          <p:nvPr/>
        </p:nvPicPr>
        <p:blipFill>
          <a:blip r:embed="rId8"/>
          <a:stretch>
            <a:fillRect/>
          </a:stretch>
        </p:blipFill>
        <p:spPr>
          <a:xfrm>
            <a:off x="6400800" y="1219200"/>
            <a:ext cx="5181600" cy="1028700"/>
          </a:xfrm>
          <a:prstGeom prst="rect">
            <a:avLst/>
          </a:prstGeom>
        </p:spPr>
      </p:pic>
      <p:pic>
        <p:nvPicPr>
          <p:cNvPr id="11" name="Image 9" descr="preencoded.png"/>
          <p:cNvPicPr>
            <a:picLocks noChangeAspect="1"/>
          </p:cNvPicPr>
          <p:nvPr/>
        </p:nvPicPr>
        <p:blipFill>
          <a:blip r:embed="rId9"/>
          <a:stretch>
            <a:fillRect/>
          </a:stretch>
        </p:blipFill>
        <p:spPr>
          <a:xfrm>
            <a:off x="6553200" y="1371600"/>
            <a:ext cx="457200" cy="533400"/>
          </a:xfrm>
          <a:prstGeom prst="rect">
            <a:avLst/>
          </a:prstGeom>
        </p:spPr>
      </p:pic>
      <p:pic>
        <p:nvPicPr>
          <p:cNvPr id="12" name="Image 10" descr="preencoded.png"/>
          <p:cNvPicPr>
            <a:picLocks noChangeAspect="1"/>
          </p:cNvPicPr>
          <p:nvPr/>
        </p:nvPicPr>
        <p:blipFill>
          <a:blip r:embed="rId10"/>
          <a:stretch>
            <a:fillRect/>
          </a:stretch>
        </p:blipFill>
        <p:spPr>
          <a:xfrm>
            <a:off x="6667500" y="1485900"/>
            <a:ext cx="228600" cy="304800"/>
          </a:xfrm>
          <a:prstGeom prst="rect">
            <a:avLst/>
          </a:prstGeom>
        </p:spPr>
      </p:pic>
      <p:pic>
        <p:nvPicPr>
          <p:cNvPr id="13" name="Image 11" descr="preencoded.png"/>
          <p:cNvPicPr>
            <a:picLocks noChangeAspect="1"/>
          </p:cNvPicPr>
          <p:nvPr/>
        </p:nvPicPr>
        <p:blipFill>
          <a:blip r:embed="rId8"/>
          <a:stretch>
            <a:fillRect/>
          </a:stretch>
        </p:blipFill>
        <p:spPr>
          <a:xfrm>
            <a:off x="6400800" y="2400300"/>
            <a:ext cx="5181600" cy="1028700"/>
          </a:xfrm>
          <a:prstGeom prst="rect">
            <a:avLst/>
          </a:prstGeom>
        </p:spPr>
      </p:pic>
      <p:pic>
        <p:nvPicPr>
          <p:cNvPr id="14" name="Image 12" descr="preencoded.png"/>
          <p:cNvPicPr>
            <a:picLocks noChangeAspect="1"/>
          </p:cNvPicPr>
          <p:nvPr/>
        </p:nvPicPr>
        <p:blipFill>
          <a:blip r:embed="rId11"/>
          <a:stretch>
            <a:fillRect/>
          </a:stretch>
        </p:blipFill>
        <p:spPr>
          <a:xfrm>
            <a:off x="6553200" y="2552700"/>
            <a:ext cx="428625" cy="533400"/>
          </a:xfrm>
          <a:prstGeom prst="rect">
            <a:avLst/>
          </a:prstGeom>
        </p:spPr>
      </p:pic>
      <p:pic>
        <p:nvPicPr>
          <p:cNvPr id="15" name="Image 13" descr="preencoded.png"/>
          <p:cNvPicPr>
            <a:picLocks noChangeAspect="1"/>
          </p:cNvPicPr>
          <p:nvPr/>
        </p:nvPicPr>
        <p:blipFill>
          <a:blip r:embed="rId12"/>
          <a:stretch>
            <a:fillRect/>
          </a:stretch>
        </p:blipFill>
        <p:spPr>
          <a:xfrm>
            <a:off x="6667500" y="2667000"/>
            <a:ext cx="200025" cy="304800"/>
          </a:xfrm>
          <a:prstGeom prst="rect">
            <a:avLst/>
          </a:prstGeom>
        </p:spPr>
      </p:pic>
      <p:pic>
        <p:nvPicPr>
          <p:cNvPr id="16" name="Image 14" descr="preencoded.png"/>
          <p:cNvPicPr>
            <a:picLocks noChangeAspect="1"/>
          </p:cNvPicPr>
          <p:nvPr/>
        </p:nvPicPr>
        <p:blipFill>
          <a:blip r:embed="rId8"/>
          <a:stretch>
            <a:fillRect/>
          </a:stretch>
        </p:blipFill>
        <p:spPr>
          <a:xfrm>
            <a:off x="6400800" y="3581400"/>
            <a:ext cx="5181600" cy="1028700"/>
          </a:xfrm>
          <a:prstGeom prst="rect">
            <a:avLst/>
          </a:prstGeom>
        </p:spPr>
      </p:pic>
      <p:pic>
        <p:nvPicPr>
          <p:cNvPr id="17" name="Image 15" descr="preencoded.png"/>
          <p:cNvPicPr>
            <a:picLocks noChangeAspect="1"/>
          </p:cNvPicPr>
          <p:nvPr/>
        </p:nvPicPr>
        <p:blipFill>
          <a:blip r:embed="rId13"/>
          <a:stretch>
            <a:fillRect/>
          </a:stretch>
        </p:blipFill>
        <p:spPr>
          <a:xfrm>
            <a:off x="6553200" y="3733800"/>
            <a:ext cx="457200" cy="533400"/>
          </a:xfrm>
          <a:prstGeom prst="rect">
            <a:avLst/>
          </a:prstGeom>
        </p:spPr>
      </p:pic>
      <p:pic>
        <p:nvPicPr>
          <p:cNvPr id="18" name="Image 16" descr="preencoded.png"/>
          <p:cNvPicPr>
            <a:picLocks noChangeAspect="1"/>
          </p:cNvPicPr>
          <p:nvPr/>
        </p:nvPicPr>
        <p:blipFill>
          <a:blip r:embed="rId14"/>
          <a:stretch>
            <a:fillRect/>
          </a:stretch>
        </p:blipFill>
        <p:spPr>
          <a:xfrm>
            <a:off x="6667500" y="3848100"/>
            <a:ext cx="228600" cy="304800"/>
          </a:xfrm>
          <a:prstGeom prst="rect">
            <a:avLst/>
          </a:prstGeom>
        </p:spPr>
      </p:pic>
      <p:pic>
        <p:nvPicPr>
          <p:cNvPr id="19" name="Image 17" descr="preencoded.png"/>
          <p:cNvPicPr>
            <a:picLocks noChangeAspect="1"/>
          </p:cNvPicPr>
          <p:nvPr/>
        </p:nvPicPr>
        <p:blipFill>
          <a:blip r:embed="rId15"/>
          <a:stretch>
            <a:fillRect/>
          </a:stretch>
        </p:blipFill>
        <p:spPr>
          <a:xfrm>
            <a:off x="6400800" y="4762500"/>
            <a:ext cx="5181600" cy="838200"/>
          </a:xfrm>
          <a:prstGeom prst="rect">
            <a:avLst/>
          </a:prstGeom>
        </p:spPr>
      </p:pic>
      <p:pic>
        <p:nvPicPr>
          <p:cNvPr id="20" name="Image 18" descr="preencoded.png"/>
          <p:cNvPicPr>
            <a:picLocks noChangeAspect="1"/>
          </p:cNvPicPr>
          <p:nvPr/>
        </p:nvPicPr>
        <p:blipFill>
          <a:blip r:embed="rId16"/>
          <a:stretch>
            <a:fillRect/>
          </a:stretch>
        </p:blipFill>
        <p:spPr>
          <a:xfrm>
            <a:off x="6553200" y="4914900"/>
            <a:ext cx="457200" cy="533400"/>
          </a:xfrm>
          <a:prstGeom prst="rect">
            <a:avLst/>
          </a:prstGeom>
        </p:spPr>
      </p:pic>
      <p:pic>
        <p:nvPicPr>
          <p:cNvPr id="21" name="Image 19" descr="preencoded.png"/>
          <p:cNvPicPr>
            <a:picLocks noChangeAspect="1"/>
          </p:cNvPicPr>
          <p:nvPr/>
        </p:nvPicPr>
        <p:blipFill>
          <a:blip r:embed="rId17"/>
          <a:stretch>
            <a:fillRect/>
          </a:stretch>
        </p:blipFill>
        <p:spPr>
          <a:xfrm>
            <a:off x="6667500" y="5029200"/>
            <a:ext cx="228600" cy="304800"/>
          </a:xfrm>
          <a:prstGeom prst="rect">
            <a:avLst/>
          </a:prstGeom>
        </p:spPr>
      </p:pic>
      <p:pic>
        <p:nvPicPr>
          <p:cNvPr id="22" name="Image 20" descr="preencoded.png"/>
          <p:cNvPicPr>
            <a:picLocks noChangeAspect="1"/>
          </p:cNvPicPr>
          <p:nvPr/>
        </p:nvPicPr>
        <p:blipFill>
          <a:blip r:embed="rId18"/>
          <a:stretch>
            <a:fillRect/>
          </a:stretch>
        </p:blipFill>
        <p:spPr>
          <a:xfrm>
            <a:off x="9334500" y="4000500"/>
            <a:ext cx="2857500" cy="2857500"/>
          </a:xfrm>
          <a:prstGeom prst="rect">
            <a:avLst/>
          </a:prstGeom>
        </p:spPr>
      </p:pic>
      <p:sp>
        <p:nvSpPr>
          <p:cNvPr id="23" name="Text 0"/>
          <p:cNvSpPr/>
          <p:nvPr/>
        </p:nvSpPr>
        <p:spPr>
          <a:xfrm>
            <a:off x="609600" y="361950"/>
            <a:ext cx="4381619" cy="381000"/>
          </a:xfrm>
          <a:prstGeom prst="rect">
            <a:avLst/>
          </a:prstGeom>
          <a:noFill/>
          <a:ln/>
        </p:spPr>
        <p:txBody>
          <a:bodyPr vert="horz" wrap="square" lIns="0" tIns="0" rIns="0" bIns="0" rtlCol="0" anchor="t"/>
          <a:lstStyle/>
          <a:p>
            <a:pPr marL="0" indent="0">
              <a:lnSpc>
                <a:spcPts val="3000"/>
              </a:lnSpc>
              <a:buNone/>
            </a:pPr>
            <a:r>
              <a:rPr lang="en-US" sz="2700" b="1" dirty="0">
                <a:solidFill>
                  <a:srgbClr val="1F2937"/>
                </a:solidFill>
                <a:latin typeface="ui-sans-serif" pitchFamily="34" charset="0"/>
                <a:ea typeface="ui-sans-serif" pitchFamily="34" charset="-122"/>
                <a:cs typeface="ui-sans-serif" pitchFamily="34" charset="-120"/>
              </a:rPr>
              <a:t>Basic Support Plan</a:t>
            </a:r>
            <a:endParaRPr lang="en-US" sz="2700" dirty="0"/>
          </a:p>
        </p:txBody>
      </p:sp>
      <p:sp>
        <p:nvSpPr>
          <p:cNvPr id="24" name="Text 1"/>
          <p:cNvSpPr/>
          <p:nvPr/>
        </p:nvSpPr>
        <p:spPr>
          <a:xfrm>
            <a:off x="11044802" y="380641"/>
            <a:ext cx="873681" cy="419100"/>
          </a:xfrm>
          <a:prstGeom prst="rect">
            <a:avLst/>
          </a:prstGeom>
          <a:noFill/>
          <a:ln/>
        </p:spPr>
        <p:txBody>
          <a:bodyPr vert="horz" wrap="square" lIns="0" tIns="0" rIns="0" bIns="0" rtlCol="0" anchor="t"/>
          <a:lstStyle/>
          <a:p>
            <a:pPr marL="0" indent="0">
              <a:lnSpc>
                <a:spcPts val="2100"/>
              </a:lnSpc>
              <a:buNone/>
            </a:pPr>
            <a:r>
              <a:rPr lang="en-US" sz="1350" b="1" dirty="0">
                <a:solidFill>
                  <a:srgbClr val="4B5563"/>
                </a:solidFill>
                <a:latin typeface="ui-sans-serif" pitchFamily="34" charset="0"/>
                <a:ea typeface="ui-sans-serif" pitchFamily="34" charset="-122"/>
                <a:cs typeface="ui-sans-serif" pitchFamily="34" charset="-120"/>
              </a:rPr>
              <a:t>Free</a:t>
            </a:r>
            <a:endParaRPr lang="en-US" sz="1350" dirty="0"/>
          </a:p>
        </p:txBody>
      </p:sp>
      <p:sp>
        <p:nvSpPr>
          <p:cNvPr id="25" name="Text 2"/>
          <p:cNvSpPr/>
          <p:nvPr/>
        </p:nvSpPr>
        <p:spPr>
          <a:xfrm>
            <a:off x="609600" y="1219200"/>
            <a:ext cx="5181600" cy="1333500"/>
          </a:xfrm>
          <a:prstGeom prst="rect">
            <a:avLst/>
          </a:prstGeom>
          <a:noFill/>
          <a:ln/>
        </p:spPr>
        <p:txBody>
          <a:bodyPr vert="horz" wrap="square" lIns="0" tIns="0" rIns="0" bIns="0" rtlCol="0" anchor="t"/>
          <a:lstStyle/>
          <a:p>
            <a:pPr marL="0" indent="0">
              <a:lnSpc>
                <a:spcPts val="2100"/>
              </a:lnSpc>
              <a:buNone/>
            </a:pPr>
            <a:r>
              <a:rPr lang="en-US" sz="1500" dirty="0">
                <a:solidFill>
                  <a:srgbClr val="374151"/>
                </a:solidFill>
                <a:latin typeface="ui-sans-serif" pitchFamily="34" charset="0"/>
                <a:ea typeface="ui-sans-serif" pitchFamily="34" charset="-122"/>
                <a:cs typeface="ui-sans-serif" pitchFamily="34" charset="-120"/>
              </a:rPr>
              <a:t>The AWS Basic Support Plan is the default offering for all AWS customers, provided at no additional cost. It's designed for users who primarily need assistance with account and billing inquiries and access to self-service resources.</a:t>
            </a:r>
            <a:endParaRPr lang="en-US" sz="1500" dirty="0"/>
          </a:p>
        </p:txBody>
      </p:sp>
      <p:sp>
        <p:nvSpPr>
          <p:cNvPr id="26" name="Text 3"/>
          <p:cNvSpPr/>
          <p:nvPr/>
        </p:nvSpPr>
        <p:spPr>
          <a:xfrm>
            <a:off x="838200" y="3009900"/>
            <a:ext cx="4724400" cy="266700"/>
          </a:xfrm>
          <a:prstGeom prst="rect">
            <a:avLst/>
          </a:prstGeom>
          <a:noFill/>
          <a:ln/>
        </p:spPr>
        <p:txBody>
          <a:bodyPr vert="horz" wrap="square" lIns="0" tIns="0" rIns="0" bIns="0" rtlCol="0" anchor="t"/>
          <a:lstStyle/>
          <a:p>
            <a:pPr marL="0" indent="0">
              <a:lnSpc>
                <a:spcPts val="2100"/>
              </a:lnSpc>
              <a:buNone/>
            </a:pPr>
            <a:r>
              <a:rPr lang="en-US" sz="1350" b="1" dirty="0">
                <a:solidFill>
                  <a:srgbClr val="1F2937"/>
                </a:solidFill>
                <a:latin typeface="ui-sans-serif" pitchFamily="34" charset="0"/>
                <a:ea typeface="ui-sans-serif" pitchFamily="34" charset="-122"/>
                <a:cs typeface="ui-sans-serif" pitchFamily="34" charset="-120"/>
              </a:rPr>
              <a:t>Key Benefits</a:t>
            </a:r>
            <a:endParaRPr lang="en-US" sz="1350" dirty="0"/>
          </a:p>
        </p:txBody>
      </p:sp>
      <p:sp>
        <p:nvSpPr>
          <p:cNvPr id="27" name="Text 4"/>
          <p:cNvSpPr/>
          <p:nvPr/>
        </p:nvSpPr>
        <p:spPr>
          <a:xfrm>
            <a:off x="1066800" y="3390900"/>
            <a:ext cx="4495800" cy="457200"/>
          </a:xfrm>
          <a:prstGeom prst="rect">
            <a:avLst/>
          </a:prstGeom>
          <a:noFill/>
          <a:ln/>
        </p:spPr>
        <p:txBody>
          <a:bodyPr vert="horz" wrap="square" lIns="0" tIns="0" rIns="0" bIns="0" rtlCol="0" anchor="t"/>
          <a:lstStyle/>
          <a:p>
            <a:pPr marL="0" indent="0" algn="l">
              <a:lnSpc>
                <a:spcPts val="1800"/>
              </a:lnSpc>
              <a:buNone/>
            </a:pPr>
            <a:r>
              <a:rPr lang="en-US" sz="1200" dirty="0">
                <a:solidFill>
                  <a:srgbClr val="000000"/>
                </a:solidFill>
                <a:latin typeface="ui-sans-serif" pitchFamily="34" charset="0"/>
                <a:ea typeface="ui-sans-serif" pitchFamily="34" charset="-122"/>
                <a:cs typeface="ui-sans-serif" pitchFamily="34" charset="-120"/>
              </a:rPr>
              <a:t>24x7 access to customer service for account and billing issues</a:t>
            </a:r>
            <a:endParaRPr lang="en-US" sz="1200" dirty="0"/>
          </a:p>
        </p:txBody>
      </p:sp>
      <p:sp>
        <p:nvSpPr>
          <p:cNvPr id="28" name="Text 5"/>
          <p:cNvSpPr/>
          <p:nvPr/>
        </p:nvSpPr>
        <p:spPr>
          <a:xfrm>
            <a:off x="1066800" y="3777654"/>
            <a:ext cx="4495800" cy="457200"/>
          </a:xfrm>
          <a:prstGeom prst="rect">
            <a:avLst/>
          </a:prstGeom>
          <a:noFill/>
          <a:ln/>
        </p:spPr>
        <p:txBody>
          <a:bodyPr vert="horz" wrap="square" lIns="0" tIns="0" rIns="0" bIns="0" rtlCol="0" anchor="t"/>
          <a:lstStyle/>
          <a:p>
            <a:pPr marL="0" indent="0" algn="l">
              <a:lnSpc>
                <a:spcPts val="1800"/>
              </a:lnSpc>
              <a:buNone/>
            </a:pPr>
            <a:r>
              <a:rPr lang="en-US" sz="1200" dirty="0">
                <a:solidFill>
                  <a:srgbClr val="000000"/>
                </a:solidFill>
                <a:latin typeface="ui-sans-serif" pitchFamily="34" charset="0"/>
                <a:ea typeface="ui-sans-serif" pitchFamily="34" charset="-122"/>
                <a:cs typeface="ui-sans-serif" pitchFamily="34" charset="-120"/>
              </a:rPr>
              <a:t>Access to comprehensive AWS documentation and whitepapers</a:t>
            </a:r>
            <a:endParaRPr lang="en-US" sz="1200" dirty="0"/>
          </a:p>
        </p:txBody>
      </p:sp>
      <p:sp>
        <p:nvSpPr>
          <p:cNvPr id="29" name="Text 6"/>
          <p:cNvSpPr/>
          <p:nvPr/>
        </p:nvSpPr>
        <p:spPr>
          <a:xfrm>
            <a:off x="1066800" y="4181658"/>
            <a:ext cx="4995624" cy="228600"/>
          </a:xfrm>
          <a:prstGeom prst="rect">
            <a:avLst/>
          </a:prstGeom>
          <a:noFill/>
          <a:ln/>
        </p:spPr>
        <p:txBody>
          <a:bodyPr vert="horz" wrap="square" lIns="0" tIns="0" rIns="0" bIns="0" rtlCol="0" anchor="t"/>
          <a:lstStyle/>
          <a:p>
            <a:pPr marL="0" indent="0" algn="l">
              <a:lnSpc>
                <a:spcPts val="1800"/>
              </a:lnSpc>
              <a:buNone/>
            </a:pPr>
            <a:r>
              <a:rPr lang="en-US" sz="1200" dirty="0">
                <a:solidFill>
                  <a:srgbClr val="000000"/>
                </a:solidFill>
                <a:latin typeface="ui-sans-serif" pitchFamily="34" charset="0"/>
                <a:ea typeface="ui-sans-serif" pitchFamily="34" charset="-122"/>
                <a:cs typeface="ui-sans-serif" pitchFamily="34" charset="-120"/>
              </a:rPr>
              <a:t>Access to AWS Support forums and re:Post community</a:t>
            </a:r>
            <a:endParaRPr lang="en-US" sz="1200" dirty="0"/>
          </a:p>
        </p:txBody>
      </p:sp>
      <p:sp>
        <p:nvSpPr>
          <p:cNvPr id="30" name="Text 7"/>
          <p:cNvSpPr/>
          <p:nvPr/>
        </p:nvSpPr>
        <p:spPr>
          <a:xfrm>
            <a:off x="1066800" y="4607227"/>
            <a:ext cx="5331559" cy="228600"/>
          </a:xfrm>
          <a:prstGeom prst="rect">
            <a:avLst/>
          </a:prstGeom>
          <a:noFill/>
          <a:ln/>
        </p:spPr>
        <p:txBody>
          <a:bodyPr vert="horz" wrap="square" lIns="0" tIns="0" rIns="0" bIns="0" rtlCol="0" anchor="t"/>
          <a:lstStyle/>
          <a:p>
            <a:pPr marL="0" indent="0" algn="l">
              <a:lnSpc>
                <a:spcPts val="1800"/>
              </a:lnSpc>
              <a:buNone/>
            </a:pPr>
            <a:r>
              <a:rPr lang="en-US" sz="1200" dirty="0">
                <a:solidFill>
                  <a:srgbClr val="000000"/>
                </a:solidFill>
                <a:latin typeface="ui-sans-serif" pitchFamily="34" charset="0"/>
                <a:ea typeface="ui-sans-serif" pitchFamily="34" charset="-122"/>
                <a:cs typeface="ui-sans-serif" pitchFamily="34" charset="-120"/>
              </a:rPr>
              <a:t>Service Health Dashboard and Personal Health Dashboard</a:t>
            </a:r>
            <a:endParaRPr lang="en-US" sz="1200" dirty="0"/>
          </a:p>
        </p:txBody>
      </p:sp>
      <p:sp>
        <p:nvSpPr>
          <p:cNvPr id="31" name="Text 8"/>
          <p:cNvSpPr/>
          <p:nvPr/>
        </p:nvSpPr>
        <p:spPr>
          <a:xfrm>
            <a:off x="7162800" y="1371600"/>
            <a:ext cx="4267200" cy="266700"/>
          </a:xfrm>
          <a:prstGeom prst="rect">
            <a:avLst/>
          </a:prstGeom>
          <a:noFill/>
          <a:ln/>
        </p:spPr>
        <p:txBody>
          <a:bodyPr vert="horz" wrap="square" lIns="0" tIns="0" rIns="0" bIns="0" rtlCol="0" anchor="t"/>
          <a:lstStyle/>
          <a:p>
            <a:pPr marL="0" indent="0">
              <a:lnSpc>
                <a:spcPts val="2100"/>
              </a:lnSpc>
              <a:buNone/>
            </a:pPr>
            <a:r>
              <a:rPr lang="en-US" sz="1350" b="1" dirty="0">
                <a:solidFill>
                  <a:srgbClr val="1F2937"/>
                </a:solidFill>
                <a:latin typeface="ui-sans-serif" pitchFamily="34" charset="0"/>
                <a:ea typeface="ui-sans-serif" pitchFamily="34" charset="-122"/>
                <a:cs typeface="ui-sans-serif" pitchFamily="34" charset="-120"/>
              </a:rPr>
              <a:t>Response Time</a:t>
            </a:r>
            <a:endParaRPr lang="en-US" sz="1350" dirty="0"/>
          </a:p>
        </p:txBody>
      </p:sp>
      <p:sp>
        <p:nvSpPr>
          <p:cNvPr id="32" name="Text 9"/>
          <p:cNvSpPr/>
          <p:nvPr/>
        </p:nvSpPr>
        <p:spPr>
          <a:xfrm>
            <a:off x="7162800" y="1638300"/>
            <a:ext cx="4267200" cy="457200"/>
          </a:xfrm>
          <a:prstGeom prst="rect">
            <a:avLst/>
          </a:prstGeom>
          <a:noFill/>
          <a:ln/>
        </p:spPr>
        <p:txBody>
          <a:bodyPr vert="horz" wrap="square" lIns="0" tIns="0" rIns="0" bIns="0" rtlCol="0" anchor="t"/>
          <a:lstStyle/>
          <a:p>
            <a:pPr marL="0" indent="0">
              <a:lnSpc>
                <a:spcPts val="1800"/>
              </a:lnSpc>
              <a:buNone/>
            </a:pPr>
            <a:r>
              <a:rPr lang="en-US" sz="1200" dirty="0">
                <a:solidFill>
                  <a:srgbClr val="4B5563"/>
                </a:solidFill>
                <a:latin typeface="ui-sans-serif" pitchFamily="34" charset="0"/>
                <a:ea typeface="ui-sans-serif" pitchFamily="34" charset="-122"/>
                <a:cs typeface="ui-sans-serif" pitchFamily="34" charset="-120"/>
              </a:rPr>
              <a:t>24x7 access to customer service, but support requests are handled during business hours</a:t>
            </a:r>
            <a:endParaRPr lang="en-US" sz="1200" dirty="0"/>
          </a:p>
        </p:txBody>
      </p:sp>
      <p:sp>
        <p:nvSpPr>
          <p:cNvPr id="33" name="Text 10"/>
          <p:cNvSpPr/>
          <p:nvPr/>
        </p:nvSpPr>
        <p:spPr>
          <a:xfrm>
            <a:off x="7134225" y="2552700"/>
            <a:ext cx="4295775" cy="266700"/>
          </a:xfrm>
          <a:prstGeom prst="rect">
            <a:avLst/>
          </a:prstGeom>
          <a:noFill/>
          <a:ln/>
        </p:spPr>
        <p:txBody>
          <a:bodyPr vert="horz" wrap="square" lIns="0" tIns="0" rIns="0" bIns="0" rtlCol="0" anchor="t"/>
          <a:lstStyle/>
          <a:p>
            <a:pPr marL="0" indent="0">
              <a:lnSpc>
                <a:spcPts val="2100"/>
              </a:lnSpc>
              <a:buNone/>
            </a:pPr>
            <a:r>
              <a:rPr lang="en-US" sz="1350" b="1" dirty="0">
                <a:solidFill>
                  <a:srgbClr val="1F2937"/>
                </a:solidFill>
                <a:latin typeface="ui-sans-serif" pitchFamily="34" charset="0"/>
                <a:ea typeface="ui-sans-serif" pitchFamily="34" charset="-122"/>
                <a:cs typeface="ui-sans-serif" pitchFamily="34" charset="-120"/>
              </a:rPr>
              <a:t>Support Access</a:t>
            </a:r>
            <a:endParaRPr lang="en-US" sz="1350" dirty="0"/>
          </a:p>
        </p:txBody>
      </p:sp>
      <p:sp>
        <p:nvSpPr>
          <p:cNvPr id="34" name="Text 11"/>
          <p:cNvSpPr/>
          <p:nvPr/>
        </p:nvSpPr>
        <p:spPr>
          <a:xfrm>
            <a:off x="7134225" y="2819400"/>
            <a:ext cx="4295775" cy="457200"/>
          </a:xfrm>
          <a:prstGeom prst="rect">
            <a:avLst/>
          </a:prstGeom>
          <a:noFill/>
          <a:ln/>
        </p:spPr>
        <p:txBody>
          <a:bodyPr vert="horz" wrap="square" lIns="0" tIns="0" rIns="0" bIns="0" rtlCol="0" anchor="t"/>
          <a:lstStyle/>
          <a:p>
            <a:pPr marL="0" indent="0">
              <a:lnSpc>
                <a:spcPts val="1800"/>
              </a:lnSpc>
              <a:buNone/>
            </a:pPr>
            <a:r>
              <a:rPr lang="en-US" sz="1200" dirty="0">
                <a:solidFill>
                  <a:srgbClr val="4B5563"/>
                </a:solidFill>
                <a:latin typeface="ui-sans-serif" pitchFamily="34" charset="0"/>
                <a:ea typeface="ui-sans-serif" pitchFamily="34" charset="-122"/>
                <a:cs typeface="ui-sans-serif" pitchFamily="34" charset="-120"/>
              </a:rPr>
              <a:t>Account and billing support only, no technical support for service issues</a:t>
            </a:r>
            <a:endParaRPr lang="en-US" sz="1200" dirty="0"/>
          </a:p>
        </p:txBody>
      </p:sp>
      <p:sp>
        <p:nvSpPr>
          <p:cNvPr id="35" name="Text 12"/>
          <p:cNvSpPr/>
          <p:nvPr/>
        </p:nvSpPr>
        <p:spPr>
          <a:xfrm>
            <a:off x="7162800" y="3733800"/>
            <a:ext cx="4267200" cy="266700"/>
          </a:xfrm>
          <a:prstGeom prst="rect">
            <a:avLst/>
          </a:prstGeom>
          <a:noFill/>
          <a:ln/>
        </p:spPr>
        <p:txBody>
          <a:bodyPr vert="horz" wrap="square" lIns="0" tIns="0" rIns="0" bIns="0" rtlCol="0" anchor="t"/>
          <a:lstStyle/>
          <a:p>
            <a:pPr marL="0" indent="0">
              <a:lnSpc>
                <a:spcPts val="2100"/>
              </a:lnSpc>
              <a:buNone/>
            </a:pPr>
            <a:r>
              <a:rPr lang="en-US" sz="1350" b="1" dirty="0">
                <a:solidFill>
                  <a:srgbClr val="1F2937"/>
                </a:solidFill>
                <a:latin typeface="ui-sans-serif" pitchFamily="34" charset="0"/>
                <a:ea typeface="ui-sans-serif" pitchFamily="34" charset="-122"/>
                <a:cs typeface="ui-sans-serif" pitchFamily="34" charset="-120"/>
              </a:rPr>
              <a:t>Trusted Advisor</a:t>
            </a:r>
            <a:endParaRPr lang="en-US" sz="1350" dirty="0"/>
          </a:p>
        </p:txBody>
      </p:sp>
      <p:sp>
        <p:nvSpPr>
          <p:cNvPr id="36" name="Text 13"/>
          <p:cNvSpPr/>
          <p:nvPr/>
        </p:nvSpPr>
        <p:spPr>
          <a:xfrm>
            <a:off x="7162800" y="4000500"/>
            <a:ext cx="4267200" cy="457200"/>
          </a:xfrm>
          <a:prstGeom prst="rect">
            <a:avLst/>
          </a:prstGeom>
          <a:noFill/>
          <a:ln/>
        </p:spPr>
        <p:txBody>
          <a:bodyPr vert="horz" wrap="square" lIns="0" tIns="0" rIns="0" bIns="0" rtlCol="0" anchor="t"/>
          <a:lstStyle/>
          <a:p>
            <a:pPr marL="0" indent="0">
              <a:lnSpc>
                <a:spcPts val="1800"/>
              </a:lnSpc>
              <a:buNone/>
            </a:pPr>
            <a:r>
              <a:rPr lang="en-US" sz="1200" dirty="0">
                <a:solidFill>
                  <a:srgbClr val="4B5563"/>
                </a:solidFill>
                <a:latin typeface="ui-sans-serif" pitchFamily="34" charset="0"/>
                <a:ea typeface="ui-sans-serif" pitchFamily="34" charset="-122"/>
                <a:cs typeface="ui-sans-serif" pitchFamily="34" charset="-120"/>
              </a:rPr>
              <a:t>Access to 7 core Trusted Advisor checks focusing on service limits and basic security</a:t>
            </a:r>
            <a:endParaRPr lang="en-US" sz="1200" dirty="0"/>
          </a:p>
        </p:txBody>
      </p:sp>
      <p:sp>
        <p:nvSpPr>
          <p:cNvPr id="37" name="Text 14"/>
          <p:cNvSpPr/>
          <p:nvPr/>
        </p:nvSpPr>
        <p:spPr>
          <a:xfrm>
            <a:off x="7162800" y="4914900"/>
            <a:ext cx="3660428" cy="266700"/>
          </a:xfrm>
          <a:prstGeom prst="rect">
            <a:avLst/>
          </a:prstGeom>
          <a:noFill/>
          <a:ln/>
        </p:spPr>
        <p:txBody>
          <a:bodyPr vert="horz" wrap="square" lIns="0" tIns="0" rIns="0" bIns="0" rtlCol="0" anchor="t"/>
          <a:lstStyle/>
          <a:p>
            <a:pPr marL="0" indent="0">
              <a:lnSpc>
                <a:spcPts val="2100"/>
              </a:lnSpc>
              <a:buNone/>
            </a:pPr>
            <a:r>
              <a:rPr lang="en-US" sz="1350" b="1" dirty="0">
                <a:solidFill>
                  <a:srgbClr val="1F2937"/>
                </a:solidFill>
                <a:latin typeface="ui-sans-serif" pitchFamily="34" charset="0"/>
                <a:ea typeface="ui-sans-serif" pitchFamily="34" charset="-122"/>
                <a:cs typeface="ui-sans-serif" pitchFamily="34" charset="-120"/>
              </a:rPr>
              <a:t>Cost Optimization</a:t>
            </a:r>
            <a:endParaRPr lang="en-US" sz="1350" dirty="0"/>
          </a:p>
        </p:txBody>
      </p:sp>
      <p:sp>
        <p:nvSpPr>
          <p:cNvPr id="38" name="Text 15"/>
          <p:cNvSpPr/>
          <p:nvPr/>
        </p:nvSpPr>
        <p:spPr>
          <a:xfrm>
            <a:off x="7162800" y="5181600"/>
            <a:ext cx="4392513" cy="228600"/>
          </a:xfrm>
          <a:prstGeom prst="rect">
            <a:avLst/>
          </a:prstGeom>
          <a:noFill/>
          <a:ln/>
        </p:spPr>
        <p:txBody>
          <a:bodyPr vert="horz" wrap="square" lIns="0" tIns="0" rIns="0" bIns="0" rtlCol="0" anchor="t"/>
          <a:lstStyle/>
          <a:p>
            <a:pPr marL="0" indent="0">
              <a:lnSpc>
                <a:spcPts val="1800"/>
              </a:lnSpc>
              <a:buNone/>
            </a:pPr>
            <a:r>
              <a:rPr lang="en-US" sz="1200" dirty="0">
                <a:solidFill>
                  <a:srgbClr val="4B5563"/>
                </a:solidFill>
                <a:latin typeface="ui-sans-serif" pitchFamily="34" charset="0"/>
                <a:ea typeface="ui-sans-serif" pitchFamily="34" charset="-122"/>
                <a:cs typeface="ui-sans-serif" pitchFamily="34" charset="-120"/>
              </a:rPr>
              <a:t>No proactive cost optimization support included</a:t>
            </a:r>
            <a:endParaRPr lang="en-US" sz="1200" dirty="0"/>
          </a:p>
        </p:txBody>
      </p:sp>
      <p:sp>
        <p:nvSpPr>
          <p:cNvPr id="39" name="Text 16"/>
          <p:cNvSpPr/>
          <p:nvPr/>
        </p:nvSpPr>
        <p:spPr>
          <a:xfrm>
            <a:off x="152400" y="6477000"/>
            <a:ext cx="1735574" cy="228600"/>
          </a:xfrm>
          <a:prstGeom prst="rect">
            <a:avLst/>
          </a:prstGeom>
          <a:noFill/>
          <a:ln/>
        </p:spPr>
        <p:txBody>
          <a:bodyPr vert="horz" wrap="square" lIns="0" tIns="0" rIns="0" bIns="0" rtlCol="0" anchor="t"/>
          <a:lstStyle/>
          <a:p>
            <a:pPr marL="0" indent="0">
              <a:lnSpc>
                <a:spcPts val="1800"/>
              </a:lnSpc>
              <a:buNone/>
            </a:pPr>
            <a:endParaRPr lang="en-US" sz="1200" dirty="0"/>
          </a:p>
        </p:txBody>
      </p:sp>
      <p:sp>
        <p:nvSpPr>
          <p:cNvPr id="40" name="Text 17"/>
          <p:cNvSpPr/>
          <p:nvPr/>
        </p:nvSpPr>
        <p:spPr>
          <a:xfrm>
            <a:off x="11794331" y="6477000"/>
            <a:ext cx="294322" cy="228600"/>
          </a:xfrm>
          <a:prstGeom prst="rect">
            <a:avLst/>
          </a:prstGeom>
          <a:noFill/>
          <a:ln/>
        </p:spPr>
        <p:txBody>
          <a:bodyPr vert="horz" wrap="square" lIns="0" tIns="0" rIns="0" bIns="0" rtlCol="0" anchor="t"/>
          <a:lstStyle/>
          <a:p>
            <a:pPr marL="0" indent="0">
              <a:lnSpc>
                <a:spcPts val="1800"/>
              </a:lnSpc>
              <a:buNone/>
            </a:pPr>
            <a:endParaRPr lang="en-US" sz="1200"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622742"/>
          </a:xfrm>
          <a:prstGeom prst="rect">
            <a:avLst/>
          </a:prstGeom>
        </p:spPr>
      </p:pic>
      <p:pic>
        <p:nvPicPr>
          <p:cNvPr id="3" name="Image 1" descr="preencoded.png"/>
          <p:cNvPicPr>
            <a:picLocks noChangeAspect="1"/>
          </p:cNvPicPr>
          <p:nvPr/>
        </p:nvPicPr>
        <p:blipFill>
          <a:blip r:embed="rId4"/>
          <a:stretch>
            <a:fillRect/>
          </a:stretch>
        </p:blipFill>
        <p:spPr>
          <a:xfrm>
            <a:off x="0" y="0"/>
            <a:ext cx="12192000" cy="38100"/>
          </a:xfrm>
          <a:prstGeom prst="rect">
            <a:avLst/>
          </a:prstGeom>
        </p:spPr>
      </p:pic>
      <p:pic>
        <p:nvPicPr>
          <p:cNvPr id="4" name="Image 2" descr="preencoded.png"/>
          <p:cNvPicPr>
            <a:picLocks noChangeAspect="1"/>
          </p:cNvPicPr>
          <p:nvPr/>
        </p:nvPicPr>
        <p:blipFill>
          <a:blip r:embed="rId5"/>
          <a:stretch>
            <a:fillRect/>
          </a:stretch>
        </p:blipFill>
        <p:spPr>
          <a:xfrm>
            <a:off x="609600" y="2590800"/>
            <a:ext cx="7010400" cy="800100"/>
          </a:xfrm>
          <a:prstGeom prst="rect">
            <a:avLst/>
          </a:prstGeom>
        </p:spPr>
      </p:pic>
      <p:pic>
        <p:nvPicPr>
          <p:cNvPr id="5" name="Image 3" descr="preencoded.png"/>
          <p:cNvPicPr>
            <a:picLocks noChangeAspect="1"/>
          </p:cNvPicPr>
          <p:nvPr/>
        </p:nvPicPr>
        <p:blipFill>
          <a:blip r:embed="rId6"/>
          <a:stretch>
            <a:fillRect/>
          </a:stretch>
        </p:blipFill>
        <p:spPr>
          <a:xfrm>
            <a:off x="762000" y="2781300"/>
            <a:ext cx="257175" cy="304800"/>
          </a:xfrm>
          <a:prstGeom prst="rect">
            <a:avLst/>
          </a:prstGeom>
        </p:spPr>
      </p:pic>
      <p:pic>
        <p:nvPicPr>
          <p:cNvPr id="6" name="Image 4" descr="preencoded.png"/>
          <p:cNvPicPr>
            <a:picLocks noChangeAspect="1"/>
          </p:cNvPicPr>
          <p:nvPr/>
        </p:nvPicPr>
        <p:blipFill>
          <a:blip r:embed="rId5"/>
          <a:stretch>
            <a:fillRect/>
          </a:stretch>
        </p:blipFill>
        <p:spPr>
          <a:xfrm>
            <a:off x="609600" y="3543300"/>
            <a:ext cx="7010400" cy="800100"/>
          </a:xfrm>
          <a:prstGeom prst="rect">
            <a:avLst/>
          </a:prstGeom>
        </p:spPr>
      </p:pic>
      <p:pic>
        <p:nvPicPr>
          <p:cNvPr id="7" name="Image 5" descr="preencoded.png"/>
          <p:cNvPicPr>
            <a:picLocks noChangeAspect="1"/>
          </p:cNvPicPr>
          <p:nvPr/>
        </p:nvPicPr>
        <p:blipFill>
          <a:blip r:embed="rId7"/>
          <a:stretch>
            <a:fillRect/>
          </a:stretch>
        </p:blipFill>
        <p:spPr>
          <a:xfrm>
            <a:off x="762000" y="3733800"/>
            <a:ext cx="228600" cy="304800"/>
          </a:xfrm>
          <a:prstGeom prst="rect">
            <a:avLst/>
          </a:prstGeom>
        </p:spPr>
      </p:pic>
      <p:pic>
        <p:nvPicPr>
          <p:cNvPr id="8" name="Image 6" descr="preencoded.png"/>
          <p:cNvPicPr>
            <a:picLocks noChangeAspect="1"/>
          </p:cNvPicPr>
          <p:nvPr/>
        </p:nvPicPr>
        <p:blipFill>
          <a:blip r:embed="rId5"/>
          <a:stretch>
            <a:fillRect/>
          </a:stretch>
        </p:blipFill>
        <p:spPr>
          <a:xfrm>
            <a:off x="609600" y="4495800"/>
            <a:ext cx="7010400" cy="800100"/>
          </a:xfrm>
          <a:prstGeom prst="rect">
            <a:avLst/>
          </a:prstGeom>
        </p:spPr>
      </p:pic>
      <p:pic>
        <p:nvPicPr>
          <p:cNvPr id="9" name="Image 7" descr="preencoded.png"/>
          <p:cNvPicPr>
            <a:picLocks noChangeAspect="1"/>
          </p:cNvPicPr>
          <p:nvPr/>
        </p:nvPicPr>
        <p:blipFill>
          <a:blip r:embed="rId8"/>
          <a:stretch>
            <a:fillRect/>
          </a:stretch>
        </p:blipFill>
        <p:spPr>
          <a:xfrm>
            <a:off x="762000" y="4686300"/>
            <a:ext cx="200025" cy="304800"/>
          </a:xfrm>
          <a:prstGeom prst="rect">
            <a:avLst/>
          </a:prstGeom>
        </p:spPr>
      </p:pic>
      <p:pic>
        <p:nvPicPr>
          <p:cNvPr id="10" name="Image 8" descr="preencoded.png"/>
          <p:cNvPicPr>
            <a:picLocks noChangeAspect="1"/>
          </p:cNvPicPr>
          <p:nvPr/>
        </p:nvPicPr>
        <p:blipFill>
          <a:blip r:embed="rId5"/>
          <a:stretch>
            <a:fillRect/>
          </a:stretch>
        </p:blipFill>
        <p:spPr>
          <a:xfrm>
            <a:off x="609600" y="5448300"/>
            <a:ext cx="7010400" cy="800100"/>
          </a:xfrm>
          <a:prstGeom prst="rect">
            <a:avLst/>
          </a:prstGeom>
        </p:spPr>
      </p:pic>
      <p:pic>
        <p:nvPicPr>
          <p:cNvPr id="11" name="Image 9" descr="preencoded.png"/>
          <p:cNvPicPr>
            <a:picLocks noChangeAspect="1"/>
          </p:cNvPicPr>
          <p:nvPr/>
        </p:nvPicPr>
        <p:blipFill>
          <a:blip r:embed="rId9"/>
          <a:stretch>
            <a:fillRect/>
          </a:stretch>
        </p:blipFill>
        <p:spPr>
          <a:xfrm>
            <a:off x="762000" y="5638800"/>
            <a:ext cx="228600" cy="304800"/>
          </a:xfrm>
          <a:prstGeom prst="rect">
            <a:avLst/>
          </a:prstGeom>
        </p:spPr>
      </p:pic>
      <p:pic>
        <p:nvPicPr>
          <p:cNvPr id="12" name="Image 10" descr="preencoded.png"/>
          <p:cNvPicPr>
            <a:picLocks noChangeAspect="1"/>
          </p:cNvPicPr>
          <p:nvPr/>
        </p:nvPicPr>
        <p:blipFill>
          <a:blip r:embed="rId10"/>
          <a:stretch>
            <a:fillRect/>
          </a:stretch>
        </p:blipFill>
        <p:spPr>
          <a:xfrm>
            <a:off x="7924800" y="1104900"/>
            <a:ext cx="3657600" cy="1676400"/>
          </a:xfrm>
          <a:prstGeom prst="rect">
            <a:avLst/>
          </a:prstGeom>
        </p:spPr>
      </p:pic>
      <p:pic>
        <p:nvPicPr>
          <p:cNvPr id="13" name="Image 11" descr="preencoded.png"/>
          <p:cNvPicPr>
            <a:picLocks noChangeAspect="1"/>
          </p:cNvPicPr>
          <p:nvPr/>
        </p:nvPicPr>
        <p:blipFill>
          <a:blip r:embed="rId11"/>
          <a:stretch>
            <a:fillRect/>
          </a:stretch>
        </p:blipFill>
        <p:spPr>
          <a:xfrm>
            <a:off x="7924800" y="3009900"/>
            <a:ext cx="3657600" cy="2133600"/>
          </a:xfrm>
          <a:prstGeom prst="rect">
            <a:avLst/>
          </a:prstGeom>
        </p:spPr>
      </p:pic>
      <p:pic>
        <p:nvPicPr>
          <p:cNvPr id="14" name="Image 12" descr="preencoded.png"/>
          <p:cNvPicPr>
            <a:picLocks noChangeAspect="1"/>
          </p:cNvPicPr>
          <p:nvPr/>
        </p:nvPicPr>
        <p:blipFill>
          <a:blip r:embed="rId12"/>
          <a:stretch>
            <a:fillRect/>
          </a:stretch>
        </p:blipFill>
        <p:spPr>
          <a:xfrm>
            <a:off x="8153400" y="3695700"/>
            <a:ext cx="152400" cy="152400"/>
          </a:xfrm>
          <a:prstGeom prst="rect">
            <a:avLst/>
          </a:prstGeom>
        </p:spPr>
      </p:pic>
      <p:pic>
        <p:nvPicPr>
          <p:cNvPr id="15" name="Image 13" descr="preencoded.png"/>
          <p:cNvPicPr>
            <a:picLocks noChangeAspect="1"/>
          </p:cNvPicPr>
          <p:nvPr/>
        </p:nvPicPr>
        <p:blipFill>
          <a:blip r:embed="rId12"/>
          <a:stretch>
            <a:fillRect/>
          </a:stretch>
        </p:blipFill>
        <p:spPr>
          <a:xfrm>
            <a:off x="8153400" y="4038600"/>
            <a:ext cx="152400" cy="152400"/>
          </a:xfrm>
          <a:prstGeom prst="rect">
            <a:avLst/>
          </a:prstGeom>
        </p:spPr>
      </p:pic>
      <p:pic>
        <p:nvPicPr>
          <p:cNvPr id="16" name="Image 14" descr="preencoded.png"/>
          <p:cNvPicPr>
            <a:picLocks noChangeAspect="1"/>
          </p:cNvPicPr>
          <p:nvPr/>
        </p:nvPicPr>
        <p:blipFill>
          <a:blip r:embed="rId12"/>
          <a:stretch>
            <a:fillRect/>
          </a:stretch>
        </p:blipFill>
        <p:spPr>
          <a:xfrm>
            <a:off x="8153400" y="4381500"/>
            <a:ext cx="152400" cy="152400"/>
          </a:xfrm>
          <a:prstGeom prst="rect">
            <a:avLst/>
          </a:prstGeom>
        </p:spPr>
      </p:pic>
      <p:pic>
        <p:nvPicPr>
          <p:cNvPr id="17" name="Image 15" descr="preencoded.png"/>
          <p:cNvPicPr>
            <a:picLocks noChangeAspect="1"/>
          </p:cNvPicPr>
          <p:nvPr/>
        </p:nvPicPr>
        <p:blipFill>
          <a:blip r:embed="rId12"/>
          <a:stretch>
            <a:fillRect/>
          </a:stretch>
        </p:blipFill>
        <p:spPr>
          <a:xfrm>
            <a:off x="8153400" y="4724400"/>
            <a:ext cx="152400" cy="152400"/>
          </a:xfrm>
          <a:prstGeom prst="rect">
            <a:avLst/>
          </a:prstGeom>
        </p:spPr>
      </p:pic>
      <p:sp>
        <p:nvSpPr>
          <p:cNvPr id="19" name="Text 0"/>
          <p:cNvSpPr/>
          <p:nvPr/>
        </p:nvSpPr>
        <p:spPr>
          <a:xfrm>
            <a:off x="609600" y="342900"/>
            <a:ext cx="10972800" cy="381000"/>
          </a:xfrm>
          <a:prstGeom prst="rect">
            <a:avLst/>
          </a:prstGeom>
          <a:noFill/>
          <a:ln/>
        </p:spPr>
        <p:txBody>
          <a:bodyPr vert="horz" wrap="square" lIns="0" tIns="0" rIns="0" bIns="0" rtlCol="0" anchor="t"/>
          <a:lstStyle/>
          <a:p>
            <a:pPr marL="0" indent="0">
              <a:lnSpc>
                <a:spcPts val="3000"/>
              </a:lnSpc>
              <a:buNone/>
            </a:pPr>
            <a:r>
              <a:rPr lang="en-US" sz="2700" b="1" dirty="0">
                <a:solidFill>
                  <a:srgbClr val="1F2937"/>
                </a:solidFill>
                <a:latin typeface="ui-sans-serif" pitchFamily="34" charset="0"/>
                <a:ea typeface="ui-sans-serif" pitchFamily="34" charset="-122"/>
                <a:cs typeface="ui-sans-serif" pitchFamily="34" charset="-120"/>
              </a:rPr>
              <a:t>Developer Support Plan</a:t>
            </a:r>
            <a:endParaRPr lang="en-US" sz="2700" dirty="0"/>
          </a:p>
        </p:txBody>
      </p:sp>
      <p:sp>
        <p:nvSpPr>
          <p:cNvPr id="20" name="Text 1"/>
          <p:cNvSpPr/>
          <p:nvPr/>
        </p:nvSpPr>
        <p:spPr>
          <a:xfrm>
            <a:off x="609600" y="1104900"/>
            <a:ext cx="7010400" cy="800100"/>
          </a:xfrm>
          <a:prstGeom prst="rect">
            <a:avLst/>
          </a:prstGeom>
          <a:noFill/>
          <a:ln/>
        </p:spPr>
        <p:txBody>
          <a:bodyPr vert="horz" wrap="square" lIns="0" tIns="0" rIns="0" bIns="0" rtlCol="0" anchor="t"/>
          <a:lstStyle/>
          <a:p>
            <a:pPr marL="0" indent="0">
              <a:lnSpc>
                <a:spcPts val="2100"/>
              </a:lnSpc>
              <a:buNone/>
            </a:pPr>
            <a:r>
              <a:rPr lang="en-US" sz="1500" dirty="0">
                <a:solidFill>
                  <a:srgbClr val="374151"/>
                </a:solidFill>
                <a:latin typeface="ui-sans-serif" pitchFamily="34" charset="0"/>
                <a:ea typeface="ui-sans-serif" pitchFamily="34" charset="-122"/>
                <a:cs typeface="ui-sans-serif" pitchFamily="34" charset="-120"/>
              </a:rPr>
              <a:t>AWS Developer Support Plan offers entry-level paid support for early-stage development and testing on AWS, ideal for non-production or limited production use cases.</a:t>
            </a:r>
            <a:endParaRPr lang="en-US" sz="1500" dirty="0"/>
          </a:p>
        </p:txBody>
      </p:sp>
      <p:sp>
        <p:nvSpPr>
          <p:cNvPr id="21" name="Text 2"/>
          <p:cNvSpPr/>
          <p:nvPr/>
        </p:nvSpPr>
        <p:spPr>
          <a:xfrm>
            <a:off x="609600" y="2133600"/>
            <a:ext cx="7010400" cy="304800"/>
          </a:xfrm>
          <a:prstGeom prst="rect">
            <a:avLst/>
          </a:prstGeom>
          <a:noFill/>
          <a:ln/>
        </p:spPr>
        <p:txBody>
          <a:bodyPr vert="horz" wrap="square" lIns="0" tIns="0" rIns="0" bIns="0" rtlCol="0" anchor="t"/>
          <a:lstStyle/>
          <a:p>
            <a:pPr marL="0" indent="0">
              <a:lnSpc>
                <a:spcPts val="2400"/>
              </a:lnSpc>
              <a:buNone/>
            </a:pPr>
            <a:r>
              <a:rPr lang="en-US" sz="1800" b="1" dirty="0">
                <a:solidFill>
                  <a:srgbClr val="1F2937"/>
                </a:solidFill>
                <a:latin typeface="ui-sans-serif" pitchFamily="34" charset="0"/>
                <a:ea typeface="ui-sans-serif" pitchFamily="34" charset="-122"/>
                <a:cs typeface="ui-sans-serif" pitchFamily="34" charset="-120"/>
              </a:rPr>
              <a:t>Key Features</a:t>
            </a:r>
            <a:endParaRPr lang="en-US" sz="1800" dirty="0"/>
          </a:p>
        </p:txBody>
      </p:sp>
      <p:sp>
        <p:nvSpPr>
          <p:cNvPr id="22" name="Text 3"/>
          <p:cNvSpPr/>
          <p:nvPr/>
        </p:nvSpPr>
        <p:spPr>
          <a:xfrm>
            <a:off x="1171575" y="2743200"/>
            <a:ext cx="4762054" cy="266700"/>
          </a:xfrm>
          <a:prstGeom prst="rect">
            <a:avLst/>
          </a:prstGeom>
          <a:noFill/>
          <a:ln/>
        </p:spPr>
        <p:txBody>
          <a:bodyPr vert="horz" wrap="square" lIns="0" tIns="0" rIns="0" bIns="0" rtlCol="0" anchor="t"/>
          <a:lstStyle/>
          <a:p>
            <a:pPr marL="0" indent="0">
              <a:lnSpc>
                <a:spcPts val="2100"/>
              </a:lnSpc>
              <a:buNone/>
            </a:pPr>
            <a:r>
              <a:rPr lang="en-US" sz="1350" b="1" dirty="0">
                <a:solidFill>
                  <a:srgbClr val="1F2937"/>
                </a:solidFill>
                <a:latin typeface="ui-sans-serif" pitchFamily="34" charset="0"/>
                <a:ea typeface="ui-sans-serif" pitchFamily="34" charset="-122"/>
                <a:cs typeface="ui-sans-serif" pitchFamily="34" charset="-120"/>
              </a:rPr>
              <a:t>Unlimited Support Cases</a:t>
            </a:r>
            <a:endParaRPr lang="en-US" sz="1350" dirty="0"/>
          </a:p>
        </p:txBody>
      </p:sp>
      <p:sp>
        <p:nvSpPr>
          <p:cNvPr id="23" name="Text 4"/>
          <p:cNvSpPr/>
          <p:nvPr/>
        </p:nvSpPr>
        <p:spPr>
          <a:xfrm>
            <a:off x="1171575" y="3009900"/>
            <a:ext cx="5714464" cy="228600"/>
          </a:xfrm>
          <a:prstGeom prst="rect">
            <a:avLst/>
          </a:prstGeom>
          <a:noFill/>
          <a:ln/>
        </p:spPr>
        <p:txBody>
          <a:bodyPr vert="horz" wrap="square" lIns="0" tIns="0" rIns="0" bIns="0" rtlCol="0" anchor="t"/>
          <a:lstStyle/>
          <a:p>
            <a:pPr marL="0" indent="0">
              <a:lnSpc>
                <a:spcPts val="1800"/>
              </a:lnSpc>
              <a:buNone/>
            </a:pPr>
            <a:r>
              <a:rPr lang="en-US" sz="1200" dirty="0">
                <a:solidFill>
                  <a:srgbClr val="4B5563"/>
                </a:solidFill>
                <a:latin typeface="ui-sans-serif" pitchFamily="34" charset="0"/>
                <a:ea typeface="ui-sans-serif" pitchFamily="34" charset="-122"/>
                <a:cs typeface="ui-sans-serif" pitchFamily="34" charset="-120"/>
              </a:rPr>
              <a:t>Open unlimited cases with unlimited contacts (IAM supported)</a:t>
            </a:r>
            <a:endParaRPr lang="en-US" sz="1200" dirty="0"/>
          </a:p>
        </p:txBody>
      </p:sp>
      <p:sp>
        <p:nvSpPr>
          <p:cNvPr id="24" name="Text 5"/>
          <p:cNvSpPr/>
          <p:nvPr/>
        </p:nvSpPr>
        <p:spPr>
          <a:xfrm>
            <a:off x="1143000" y="3695700"/>
            <a:ext cx="4907756" cy="266700"/>
          </a:xfrm>
          <a:prstGeom prst="rect">
            <a:avLst/>
          </a:prstGeom>
          <a:noFill/>
          <a:ln/>
        </p:spPr>
        <p:txBody>
          <a:bodyPr vert="horz" wrap="square" lIns="0" tIns="0" rIns="0" bIns="0" rtlCol="0" anchor="t"/>
          <a:lstStyle/>
          <a:p>
            <a:pPr marL="0" indent="0">
              <a:lnSpc>
                <a:spcPts val="2100"/>
              </a:lnSpc>
              <a:buNone/>
            </a:pPr>
            <a:r>
              <a:rPr lang="en-US" sz="1350" b="1" dirty="0">
                <a:solidFill>
                  <a:srgbClr val="1F2937"/>
                </a:solidFill>
                <a:latin typeface="ui-sans-serif" pitchFamily="34" charset="0"/>
                <a:ea typeface="ui-sans-serif" pitchFamily="34" charset="-122"/>
                <a:cs typeface="ui-sans-serif" pitchFamily="34" charset="-120"/>
              </a:rPr>
              <a:t>Business Hours Access</a:t>
            </a:r>
            <a:endParaRPr lang="en-US" sz="1350" dirty="0"/>
          </a:p>
        </p:txBody>
      </p:sp>
      <p:sp>
        <p:nvSpPr>
          <p:cNvPr id="25" name="Text 6"/>
          <p:cNvSpPr/>
          <p:nvPr/>
        </p:nvSpPr>
        <p:spPr>
          <a:xfrm>
            <a:off x="1143000" y="3962400"/>
            <a:ext cx="5889308" cy="228600"/>
          </a:xfrm>
          <a:prstGeom prst="rect">
            <a:avLst/>
          </a:prstGeom>
          <a:noFill/>
          <a:ln/>
        </p:spPr>
        <p:txBody>
          <a:bodyPr vert="horz" wrap="square" lIns="0" tIns="0" rIns="0" bIns="0" rtlCol="0" anchor="t"/>
          <a:lstStyle/>
          <a:p>
            <a:pPr marL="0" indent="0">
              <a:lnSpc>
                <a:spcPts val="1800"/>
              </a:lnSpc>
              <a:buNone/>
            </a:pPr>
            <a:r>
              <a:rPr lang="en-US" sz="1200" dirty="0">
                <a:solidFill>
                  <a:srgbClr val="4B5563"/>
                </a:solidFill>
                <a:latin typeface="ui-sans-serif" pitchFamily="34" charset="0"/>
                <a:ea typeface="ui-sans-serif" pitchFamily="34" charset="-122"/>
                <a:cs typeface="ui-sans-serif" pitchFamily="34" charset="-120"/>
              </a:rPr>
              <a:t>Email access to Cloud Support Associates during business hours</a:t>
            </a:r>
            <a:endParaRPr lang="en-US" sz="1200" dirty="0"/>
          </a:p>
        </p:txBody>
      </p:sp>
      <p:sp>
        <p:nvSpPr>
          <p:cNvPr id="26" name="Text 7"/>
          <p:cNvSpPr/>
          <p:nvPr/>
        </p:nvSpPr>
        <p:spPr>
          <a:xfrm>
            <a:off x="1114425" y="4648200"/>
            <a:ext cx="5449342" cy="266700"/>
          </a:xfrm>
          <a:prstGeom prst="rect">
            <a:avLst/>
          </a:prstGeom>
          <a:noFill/>
          <a:ln/>
        </p:spPr>
        <p:txBody>
          <a:bodyPr vert="horz" wrap="square" lIns="0" tIns="0" rIns="0" bIns="0" rtlCol="0" anchor="t"/>
          <a:lstStyle/>
          <a:p>
            <a:pPr marL="0" indent="0">
              <a:lnSpc>
                <a:spcPts val="2100"/>
              </a:lnSpc>
              <a:buNone/>
            </a:pPr>
            <a:r>
              <a:rPr lang="en-US" sz="1350" b="1" dirty="0">
                <a:solidFill>
                  <a:srgbClr val="1F2937"/>
                </a:solidFill>
                <a:latin typeface="ui-sans-serif" pitchFamily="34" charset="0"/>
                <a:ea typeface="ui-sans-serif" pitchFamily="34" charset="-122"/>
                <a:cs typeface="ui-sans-serif" pitchFamily="34" charset="-120"/>
              </a:rPr>
              <a:t>Best Practice Guidance</a:t>
            </a:r>
            <a:endParaRPr lang="en-US" sz="1350" dirty="0"/>
          </a:p>
        </p:txBody>
      </p:sp>
      <p:sp>
        <p:nvSpPr>
          <p:cNvPr id="27" name="Text 8"/>
          <p:cNvSpPr/>
          <p:nvPr/>
        </p:nvSpPr>
        <p:spPr>
          <a:xfrm>
            <a:off x="1114425" y="4914900"/>
            <a:ext cx="6539210" cy="228600"/>
          </a:xfrm>
          <a:prstGeom prst="rect">
            <a:avLst/>
          </a:prstGeom>
          <a:noFill/>
          <a:ln/>
        </p:spPr>
        <p:txBody>
          <a:bodyPr vert="horz" wrap="square" lIns="0" tIns="0" rIns="0" bIns="0" rtlCol="0" anchor="t"/>
          <a:lstStyle/>
          <a:p>
            <a:pPr marL="0" indent="0">
              <a:lnSpc>
                <a:spcPts val="1800"/>
              </a:lnSpc>
              <a:buNone/>
            </a:pPr>
            <a:r>
              <a:rPr lang="en-US" sz="1200" dirty="0">
                <a:solidFill>
                  <a:srgbClr val="4B5563"/>
                </a:solidFill>
                <a:latin typeface="ui-sans-serif" pitchFamily="34" charset="0"/>
                <a:ea typeface="ui-sans-serif" pitchFamily="34" charset="-122"/>
                <a:cs typeface="ui-sans-serif" pitchFamily="34" charset="-120"/>
              </a:rPr>
              <a:t>General best practice guidance and building-block architecture support</a:t>
            </a:r>
            <a:endParaRPr lang="en-US" sz="1200" dirty="0"/>
          </a:p>
        </p:txBody>
      </p:sp>
      <p:sp>
        <p:nvSpPr>
          <p:cNvPr id="28" name="Text 9"/>
          <p:cNvSpPr/>
          <p:nvPr/>
        </p:nvSpPr>
        <p:spPr>
          <a:xfrm>
            <a:off x="1143000" y="5600700"/>
            <a:ext cx="4579144" cy="266700"/>
          </a:xfrm>
          <a:prstGeom prst="rect">
            <a:avLst/>
          </a:prstGeom>
          <a:noFill/>
          <a:ln/>
        </p:spPr>
        <p:txBody>
          <a:bodyPr vert="horz" wrap="square" lIns="0" tIns="0" rIns="0" bIns="0" rtlCol="0" anchor="t"/>
          <a:lstStyle/>
          <a:p>
            <a:pPr marL="0" indent="0">
              <a:lnSpc>
                <a:spcPts val="2100"/>
              </a:lnSpc>
              <a:buNone/>
            </a:pPr>
            <a:r>
              <a:rPr lang="en-US" sz="1350" b="1" dirty="0">
                <a:solidFill>
                  <a:srgbClr val="1F2937"/>
                </a:solidFill>
                <a:latin typeface="ui-sans-serif" pitchFamily="34" charset="0"/>
                <a:ea typeface="ui-sans-serif" pitchFamily="34" charset="-122"/>
                <a:cs typeface="ui-sans-serif" pitchFamily="34" charset="-120"/>
              </a:rPr>
              <a:t>Trusted Advisor Access</a:t>
            </a:r>
            <a:endParaRPr lang="en-US" sz="1350" dirty="0"/>
          </a:p>
        </p:txBody>
      </p:sp>
      <p:sp>
        <p:nvSpPr>
          <p:cNvPr id="29" name="Text 10"/>
          <p:cNvSpPr/>
          <p:nvPr/>
        </p:nvSpPr>
        <p:spPr>
          <a:xfrm>
            <a:off x="1143000" y="5867400"/>
            <a:ext cx="4579144" cy="228600"/>
          </a:xfrm>
          <a:prstGeom prst="rect">
            <a:avLst/>
          </a:prstGeom>
          <a:noFill/>
          <a:ln/>
        </p:spPr>
        <p:txBody>
          <a:bodyPr vert="horz" wrap="square" lIns="0" tIns="0" rIns="0" bIns="0" rtlCol="0" anchor="t"/>
          <a:lstStyle/>
          <a:p>
            <a:pPr marL="0" indent="0">
              <a:lnSpc>
                <a:spcPts val="1800"/>
              </a:lnSpc>
              <a:buNone/>
            </a:pPr>
            <a:r>
              <a:rPr lang="en-US" sz="1200" dirty="0">
                <a:solidFill>
                  <a:srgbClr val="4B5563"/>
                </a:solidFill>
                <a:latin typeface="ui-sans-serif" pitchFamily="34" charset="0"/>
                <a:ea typeface="ui-sans-serif" pitchFamily="34" charset="-122"/>
                <a:cs typeface="ui-sans-serif" pitchFamily="34" charset="-120"/>
              </a:rPr>
              <a:t>Access to service quota and basic security checks</a:t>
            </a:r>
            <a:endParaRPr lang="en-US" sz="1200" dirty="0"/>
          </a:p>
        </p:txBody>
      </p:sp>
      <p:sp>
        <p:nvSpPr>
          <p:cNvPr id="30" name="Text 11"/>
          <p:cNvSpPr/>
          <p:nvPr/>
        </p:nvSpPr>
        <p:spPr>
          <a:xfrm>
            <a:off x="8153400" y="1333500"/>
            <a:ext cx="3200400" cy="304800"/>
          </a:xfrm>
          <a:prstGeom prst="rect">
            <a:avLst/>
          </a:prstGeom>
          <a:noFill/>
          <a:ln/>
        </p:spPr>
        <p:txBody>
          <a:bodyPr vert="horz" wrap="square" lIns="0" tIns="0" rIns="0" bIns="0" rtlCol="0" anchor="t"/>
          <a:lstStyle/>
          <a:p>
            <a:pPr marL="0" indent="0">
              <a:lnSpc>
                <a:spcPts val="2400"/>
              </a:lnSpc>
              <a:buNone/>
            </a:pPr>
            <a:r>
              <a:rPr lang="en-US" sz="1800" b="1" dirty="0">
                <a:solidFill>
                  <a:srgbClr val="1F2937"/>
                </a:solidFill>
                <a:latin typeface="ui-sans-serif" pitchFamily="34" charset="0"/>
                <a:ea typeface="ui-sans-serif" pitchFamily="34" charset="-122"/>
                <a:cs typeface="ui-sans-serif" pitchFamily="34" charset="-120"/>
              </a:rPr>
              <a:t>Pricing</a:t>
            </a:r>
            <a:endParaRPr lang="en-US" sz="1800" dirty="0"/>
          </a:p>
        </p:txBody>
      </p:sp>
      <p:sp>
        <p:nvSpPr>
          <p:cNvPr id="31" name="Text 12"/>
          <p:cNvSpPr/>
          <p:nvPr/>
        </p:nvSpPr>
        <p:spPr>
          <a:xfrm>
            <a:off x="8153400" y="1752600"/>
            <a:ext cx="715804" cy="342900"/>
          </a:xfrm>
          <a:prstGeom prst="rect">
            <a:avLst/>
          </a:prstGeom>
          <a:noFill/>
          <a:ln/>
        </p:spPr>
        <p:txBody>
          <a:bodyPr vert="horz" wrap="square" lIns="0" tIns="0" rIns="0" bIns="0" rtlCol="0" anchor="t"/>
          <a:lstStyle/>
          <a:p>
            <a:pPr marL="0" indent="0">
              <a:lnSpc>
                <a:spcPts val="2700"/>
              </a:lnSpc>
              <a:buNone/>
            </a:pPr>
            <a:r>
              <a:rPr lang="en-US" sz="2250" b="1" dirty="0">
                <a:solidFill>
                  <a:srgbClr val="F97316"/>
                </a:solidFill>
                <a:latin typeface="ui-sans-serif" pitchFamily="34" charset="0"/>
                <a:ea typeface="ui-sans-serif" pitchFamily="34" charset="-122"/>
                <a:cs typeface="ui-sans-serif" pitchFamily="34" charset="-120"/>
              </a:rPr>
              <a:t>$29</a:t>
            </a:r>
            <a:endParaRPr lang="en-US" sz="2250" dirty="0"/>
          </a:p>
        </p:txBody>
      </p:sp>
      <p:sp>
        <p:nvSpPr>
          <p:cNvPr id="32" name="Text 13"/>
          <p:cNvSpPr/>
          <p:nvPr/>
        </p:nvSpPr>
        <p:spPr>
          <a:xfrm>
            <a:off x="8696266" y="1818628"/>
            <a:ext cx="955477" cy="228600"/>
          </a:xfrm>
          <a:prstGeom prst="rect">
            <a:avLst/>
          </a:prstGeom>
          <a:noFill/>
          <a:ln/>
        </p:spPr>
        <p:txBody>
          <a:bodyPr vert="horz" wrap="square" lIns="0" tIns="0" rIns="0" bIns="0" rtlCol="0" anchor="t"/>
          <a:lstStyle/>
          <a:p>
            <a:pPr marL="0" indent="0">
              <a:lnSpc>
                <a:spcPts val="1800"/>
              </a:lnSpc>
              <a:buNone/>
            </a:pPr>
            <a:r>
              <a:rPr lang="en-US" sz="1200" dirty="0">
                <a:solidFill>
                  <a:srgbClr val="4B5563"/>
                </a:solidFill>
                <a:latin typeface="ui-sans-serif" pitchFamily="34" charset="0"/>
                <a:ea typeface="ui-sans-serif" pitchFamily="34" charset="-122"/>
                <a:cs typeface="ui-sans-serif" pitchFamily="34" charset="-120"/>
              </a:rPr>
              <a:t>per month</a:t>
            </a:r>
            <a:endParaRPr lang="en-US" sz="1200" dirty="0"/>
          </a:p>
        </p:txBody>
      </p:sp>
      <p:sp>
        <p:nvSpPr>
          <p:cNvPr id="33" name="Text 14"/>
          <p:cNvSpPr/>
          <p:nvPr/>
        </p:nvSpPr>
        <p:spPr>
          <a:xfrm>
            <a:off x="8153400" y="2171700"/>
            <a:ext cx="3200400" cy="381000"/>
          </a:xfrm>
          <a:prstGeom prst="rect">
            <a:avLst/>
          </a:prstGeom>
          <a:noFill/>
          <a:ln/>
        </p:spPr>
        <p:txBody>
          <a:bodyPr vert="horz" wrap="square" lIns="0" tIns="0" rIns="0" bIns="0" rtlCol="0" anchor="t"/>
          <a:lstStyle/>
          <a:p>
            <a:pPr marL="0" indent="0">
              <a:lnSpc>
                <a:spcPts val="1500"/>
              </a:lnSpc>
              <a:buNone/>
            </a:pPr>
            <a:r>
              <a:rPr lang="en-US" sz="1050" dirty="0">
                <a:solidFill>
                  <a:srgbClr val="4B5563"/>
                </a:solidFill>
                <a:latin typeface="ui-sans-serif" pitchFamily="34" charset="0"/>
                <a:ea typeface="ui-sans-serif" pitchFamily="34" charset="-122"/>
                <a:cs typeface="ui-sans-serif" pitchFamily="34" charset="-120"/>
              </a:rPr>
              <a:t>Or 3% of monthly AWS charges, whichever is higher</a:t>
            </a:r>
            <a:endParaRPr lang="en-US" sz="1050" dirty="0"/>
          </a:p>
        </p:txBody>
      </p:sp>
      <p:sp>
        <p:nvSpPr>
          <p:cNvPr id="34" name="Text 15"/>
          <p:cNvSpPr/>
          <p:nvPr/>
        </p:nvSpPr>
        <p:spPr>
          <a:xfrm>
            <a:off x="8153400" y="3238500"/>
            <a:ext cx="3200400" cy="304800"/>
          </a:xfrm>
          <a:prstGeom prst="rect">
            <a:avLst/>
          </a:prstGeom>
          <a:noFill/>
          <a:ln/>
        </p:spPr>
        <p:txBody>
          <a:bodyPr vert="horz" wrap="square" lIns="0" tIns="0" rIns="0" bIns="0" rtlCol="0" anchor="t"/>
          <a:lstStyle/>
          <a:p>
            <a:pPr marL="0" indent="0">
              <a:lnSpc>
                <a:spcPts val="2400"/>
              </a:lnSpc>
              <a:buNone/>
            </a:pPr>
            <a:r>
              <a:rPr lang="en-US" sz="1800" b="1" dirty="0">
                <a:solidFill>
                  <a:srgbClr val="1F2937"/>
                </a:solidFill>
                <a:latin typeface="ui-sans-serif" pitchFamily="34" charset="0"/>
                <a:ea typeface="ui-sans-serif" pitchFamily="34" charset="-122"/>
                <a:cs typeface="ui-sans-serif" pitchFamily="34" charset="-120"/>
              </a:rPr>
              <a:t>Ideal For</a:t>
            </a:r>
            <a:endParaRPr lang="en-US" sz="1800" dirty="0"/>
          </a:p>
        </p:txBody>
      </p:sp>
      <p:sp>
        <p:nvSpPr>
          <p:cNvPr id="35" name="Text 16"/>
          <p:cNvSpPr/>
          <p:nvPr/>
        </p:nvSpPr>
        <p:spPr>
          <a:xfrm>
            <a:off x="8420100" y="3657600"/>
            <a:ext cx="2296894" cy="228600"/>
          </a:xfrm>
          <a:prstGeom prst="rect">
            <a:avLst/>
          </a:prstGeom>
          <a:noFill/>
          <a:ln/>
        </p:spPr>
        <p:txBody>
          <a:bodyPr vert="horz" wrap="square" lIns="0" tIns="0" rIns="0" bIns="0" rtlCol="0" anchor="t"/>
          <a:lstStyle/>
          <a:p>
            <a:pPr marL="0" indent="0" algn="l">
              <a:lnSpc>
                <a:spcPts val="1800"/>
              </a:lnSpc>
              <a:buNone/>
            </a:pPr>
            <a:r>
              <a:rPr lang="en-US" sz="1200" dirty="0">
                <a:solidFill>
                  <a:srgbClr val="374151"/>
                </a:solidFill>
                <a:latin typeface="ui-sans-serif" pitchFamily="34" charset="0"/>
                <a:ea typeface="ui-sans-serif" pitchFamily="34" charset="-122"/>
                <a:cs typeface="ui-sans-serif" pitchFamily="34" charset="-120"/>
              </a:rPr>
              <a:t>Early-stage development</a:t>
            </a:r>
            <a:endParaRPr lang="en-US" sz="1200" dirty="0"/>
          </a:p>
        </p:txBody>
      </p:sp>
      <p:sp>
        <p:nvSpPr>
          <p:cNvPr id="36" name="Text 17"/>
          <p:cNvSpPr/>
          <p:nvPr/>
        </p:nvSpPr>
        <p:spPr>
          <a:xfrm>
            <a:off x="8420100" y="4000500"/>
            <a:ext cx="2275106" cy="228600"/>
          </a:xfrm>
          <a:prstGeom prst="rect">
            <a:avLst/>
          </a:prstGeom>
          <a:noFill/>
          <a:ln/>
        </p:spPr>
        <p:txBody>
          <a:bodyPr vert="horz" wrap="square" lIns="0" tIns="0" rIns="0" bIns="0" rtlCol="0" anchor="t"/>
          <a:lstStyle/>
          <a:p>
            <a:pPr marL="0" indent="0" algn="l">
              <a:lnSpc>
                <a:spcPts val="1800"/>
              </a:lnSpc>
              <a:buNone/>
            </a:pPr>
            <a:r>
              <a:rPr lang="en-US" sz="1200" dirty="0">
                <a:solidFill>
                  <a:srgbClr val="374151"/>
                </a:solidFill>
                <a:latin typeface="ui-sans-serif" pitchFamily="34" charset="0"/>
                <a:ea typeface="ui-sans-serif" pitchFamily="34" charset="-122"/>
                <a:cs typeface="ui-sans-serif" pitchFamily="34" charset="-120"/>
              </a:rPr>
              <a:t>Experimentation on AWS</a:t>
            </a:r>
            <a:endParaRPr lang="en-US" sz="1200" dirty="0"/>
          </a:p>
        </p:txBody>
      </p:sp>
      <p:sp>
        <p:nvSpPr>
          <p:cNvPr id="37" name="Text 18"/>
          <p:cNvSpPr/>
          <p:nvPr/>
        </p:nvSpPr>
        <p:spPr>
          <a:xfrm>
            <a:off x="8420100" y="4343400"/>
            <a:ext cx="2399407" cy="228600"/>
          </a:xfrm>
          <a:prstGeom prst="rect">
            <a:avLst/>
          </a:prstGeom>
          <a:noFill/>
          <a:ln/>
        </p:spPr>
        <p:txBody>
          <a:bodyPr vert="horz" wrap="square" lIns="0" tIns="0" rIns="0" bIns="0" rtlCol="0" anchor="t"/>
          <a:lstStyle/>
          <a:p>
            <a:pPr marL="0" indent="0" algn="l">
              <a:lnSpc>
                <a:spcPts val="1800"/>
              </a:lnSpc>
              <a:buNone/>
            </a:pPr>
            <a:r>
              <a:rPr lang="en-US" sz="1200" dirty="0">
                <a:solidFill>
                  <a:srgbClr val="374151"/>
                </a:solidFill>
                <a:latin typeface="ui-sans-serif" pitchFamily="34" charset="0"/>
                <a:ea typeface="ui-sans-serif" pitchFamily="34" charset="-122"/>
                <a:cs typeface="ui-sans-serif" pitchFamily="34" charset="-120"/>
              </a:rPr>
              <a:t>Non-production workloads</a:t>
            </a:r>
            <a:endParaRPr lang="en-US" sz="1200" dirty="0"/>
          </a:p>
        </p:txBody>
      </p:sp>
      <p:sp>
        <p:nvSpPr>
          <p:cNvPr id="38" name="Text 19"/>
          <p:cNvSpPr/>
          <p:nvPr/>
        </p:nvSpPr>
        <p:spPr>
          <a:xfrm>
            <a:off x="8420100" y="4686300"/>
            <a:ext cx="2677835" cy="228600"/>
          </a:xfrm>
          <a:prstGeom prst="rect">
            <a:avLst/>
          </a:prstGeom>
          <a:noFill/>
          <a:ln/>
        </p:spPr>
        <p:txBody>
          <a:bodyPr vert="horz" wrap="square" lIns="0" tIns="0" rIns="0" bIns="0" rtlCol="0" anchor="t"/>
          <a:lstStyle/>
          <a:p>
            <a:pPr marL="0" indent="0" algn="l">
              <a:lnSpc>
                <a:spcPts val="1800"/>
              </a:lnSpc>
              <a:buNone/>
            </a:pPr>
            <a:r>
              <a:rPr lang="en-US" sz="1200" dirty="0">
                <a:solidFill>
                  <a:srgbClr val="374151"/>
                </a:solidFill>
                <a:latin typeface="ui-sans-serif" pitchFamily="34" charset="0"/>
                <a:ea typeface="ui-sans-serif" pitchFamily="34" charset="-122"/>
                <a:cs typeface="ui-sans-serif" pitchFamily="34" charset="-120"/>
              </a:rPr>
              <a:t>Limited production use cases</a:t>
            </a:r>
            <a:endParaRPr lang="en-US" sz="1200" dirty="0"/>
          </a:p>
        </p:txBody>
      </p:sp>
      <p:sp>
        <p:nvSpPr>
          <p:cNvPr id="40" name="Text 21"/>
          <p:cNvSpPr/>
          <p:nvPr/>
        </p:nvSpPr>
        <p:spPr>
          <a:xfrm>
            <a:off x="11794331" y="6705600"/>
            <a:ext cx="294322" cy="228600"/>
          </a:xfrm>
          <a:prstGeom prst="rect">
            <a:avLst/>
          </a:prstGeom>
          <a:noFill/>
          <a:ln/>
        </p:spPr>
        <p:txBody>
          <a:bodyPr vert="horz" wrap="square" lIns="0" tIns="0" rIns="0" bIns="0" rtlCol="0" anchor="t"/>
          <a:lstStyle/>
          <a:p>
            <a:pPr marL="0" indent="0">
              <a:lnSpc>
                <a:spcPts val="1800"/>
              </a:lnSpc>
              <a:buNone/>
            </a:pPr>
            <a:endParaRPr lang="en-US" sz="1200"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pic>
        <p:nvPicPr>
          <p:cNvPr id="3" name="Image 1" descr="preencoded.png"/>
          <p:cNvPicPr>
            <a:picLocks noChangeAspect="1"/>
          </p:cNvPicPr>
          <p:nvPr/>
        </p:nvPicPr>
        <p:blipFill>
          <a:blip r:embed="rId4"/>
          <a:stretch>
            <a:fillRect/>
          </a:stretch>
        </p:blipFill>
        <p:spPr>
          <a:xfrm>
            <a:off x="0" y="0"/>
            <a:ext cx="12192000" cy="38100"/>
          </a:xfrm>
          <a:prstGeom prst="rect">
            <a:avLst/>
          </a:prstGeom>
        </p:spPr>
      </p:pic>
      <p:pic>
        <p:nvPicPr>
          <p:cNvPr id="4" name="Image 2" descr="preencoded.png"/>
          <p:cNvPicPr>
            <a:picLocks noChangeAspect="1"/>
          </p:cNvPicPr>
          <p:nvPr/>
        </p:nvPicPr>
        <p:blipFill>
          <a:blip r:embed="rId5"/>
          <a:stretch>
            <a:fillRect/>
          </a:stretch>
        </p:blipFill>
        <p:spPr>
          <a:xfrm>
            <a:off x="609600" y="2133600"/>
            <a:ext cx="3429000" cy="952500"/>
          </a:xfrm>
          <a:prstGeom prst="rect">
            <a:avLst/>
          </a:prstGeom>
        </p:spPr>
      </p:pic>
      <p:pic>
        <p:nvPicPr>
          <p:cNvPr id="5" name="Image 3" descr="preencoded.png"/>
          <p:cNvPicPr>
            <a:picLocks noChangeAspect="1"/>
          </p:cNvPicPr>
          <p:nvPr/>
        </p:nvPicPr>
        <p:blipFill>
          <a:blip r:embed="rId6"/>
          <a:stretch>
            <a:fillRect/>
          </a:stretch>
        </p:blipFill>
        <p:spPr>
          <a:xfrm>
            <a:off x="762000" y="2324100"/>
            <a:ext cx="228600" cy="304800"/>
          </a:xfrm>
          <a:prstGeom prst="rect">
            <a:avLst/>
          </a:prstGeom>
        </p:spPr>
      </p:pic>
      <p:pic>
        <p:nvPicPr>
          <p:cNvPr id="6" name="Image 4" descr="preencoded.png"/>
          <p:cNvPicPr>
            <a:picLocks noChangeAspect="1"/>
          </p:cNvPicPr>
          <p:nvPr/>
        </p:nvPicPr>
        <p:blipFill>
          <a:blip r:embed="rId5"/>
          <a:stretch>
            <a:fillRect/>
          </a:stretch>
        </p:blipFill>
        <p:spPr>
          <a:xfrm>
            <a:off x="4191000" y="2133600"/>
            <a:ext cx="3429000" cy="952500"/>
          </a:xfrm>
          <a:prstGeom prst="rect">
            <a:avLst/>
          </a:prstGeom>
        </p:spPr>
      </p:pic>
      <p:pic>
        <p:nvPicPr>
          <p:cNvPr id="7" name="Image 5" descr="preencoded.png"/>
          <p:cNvPicPr>
            <a:picLocks noChangeAspect="1"/>
          </p:cNvPicPr>
          <p:nvPr/>
        </p:nvPicPr>
        <p:blipFill>
          <a:blip r:embed="rId7"/>
          <a:stretch>
            <a:fillRect/>
          </a:stretch>
        </p:blipFill>
        <p:spPr>
          <a:xfrm>
            <a:off x="4343400" y="2324100"/>
            <a:ext cx="171450" cy="304800"/>
          </a:xfrm>
          <a:prstGeom prst="rect">
            <a:avLst/>
          </a:prstGeom>
        </p:spPr>
      </p:pic>
      <p:pic>
        <p:nvPicPr>
          <p:cNvPr id="8" name="Image 6" descr="preencoded.png"/>
          <p:cNvPicPr>
            <a:picLocks noChangeAspect="1"/>
          </p:cNvPicPr>
          <p:nvPr/>
        </p:nvPicPr>
        <p:blipFill>
          <a:blip r:embed="rId5"/>
          <a:stretch>
            <a:fillRect/>
          </a:stretch>
        </p:blipFill>
        <p:spPr>
          <a:xfrm>
            <a:off x="609600" y="3238500"/>
            <a:ext cx="3429000" cy="952500"/>
          </a:xfrm>
          <a:prstGeom prst="rect">
            <a:avLst/>
          </a:prstGeom>
        </p:spPr>
      </p:pic>
      <p:pic>
        <p:nvPicPr>
          <p:cNvPr id="9" name="Image 7" descr="preencoded.png"/>
          <p:cNvPicPr>
            <a:picLocks noChangeAspect="1"/>
          </p:cNvPicPr>
          <p:nvPr/>
        </p:nvPicPr>
        <p:blipFill>
          <a:blip r:embed="rId8"/>
          <a:stretch>
            <a:fillRect/>
          </a:stretch>
        </p:blipFill>
        <p:spPr>
          <a:xfrm>
            <a:off x="762000" y="3429000"/>
            <a:ext cx="228600" cy="304800"/>
          </a:xfrm>
          <a:prstGeom prst="rect">
            <a:avLst/>
          </a:prstGeom>
        </p:spPr>
      </p:pic>
      <p:pic>
        <p:nvPicPr>
          <p:cNvPr id="10" name="Image 8" descr="preencoded.png"/>
          <p:cNvPicPr>
            <a:picLocks noChangeAspect="1"/>
          </p:cNvPicPr>
          <p:nvPr/>
        </p:nvPicPr>
        <p:blipFill>
          <a:blip r:embed="rId5"/>
          <a:stretch>
            <a:fillRect/>
          </a:stretch>
        </p:blipFill>
        <p:spPr>
          <a:xfrm>
            <a:off x="4191000" y="3238500"/>
            <a:ext cx="3429000" cy="952500"/>
          </a:xfrm>
          <a:prstGeom prst="rect">
            <a:avLst/>
          </a:prstGeom>
        </p:spPr>
      </p:pic>
      <p:pic>
        <p:nvPicPr>
          <p:cNvPr id="11" name="Image 9" descr="preencoded.png"/>
          <p:cNvPicPr>
            <a:picLocks noChangeAspect="1"/>
          </p:cNvPicPr>
          <p:nvPr/>
        </p:nvPicPr>
        <p:blipFill>
          <a:blip r:embed="rId9"/>
          <a:stretch>
            <a:fillRect/>
          </a:stretch>
        </p:blipFill>
        <p:spPr>
          <a:xfrm>
            <a:off x="4343400" y="3429000"/>
            <a:ext cx="257175" cy="304800"/>
          </a:xfrm>
          <a:prstGeom prst="rect">
            <a:avLst/>
          </a:prstGeom>
        </p:spPr>
      </p:pic>
      <p:pic>
        <p:nvPicPr>
          <p:cNvPr id="12" name="Image 10" descr="preencoded.png"/>
          <p:cNvPicPr>
            <a:picLocks noChangeAspect="1"/>
          </p:cNvPicPr>
          <p:nvPr/>
        </p:nvPicPr>
        <p:blipFill>
          <a:blip r:embed="rId5"/>
          <a:stretch>
            <a:fillRect/>
          </a:stretch>
        </p:blipFill>
        <p:spPr>
          <a:xfrm>
            <a:off x="609600" y="4343400"/>
            <a:ext cx="3429000" cy="952500"/>
          </a:xfrm>
          <a:prstGeom prst="rect">
            <a:avLst/>
          </a:prstGeom>
        </p:spPr>
      </p:pic>
      <p:pic>
        <p:nvPicPr>
          <p:cNvPr id="13" name="Image 11" descr="preencoded.png"/>
          <p:cNvPicPr>
            <a:picLocks noChangeAspect="1"/>
          </p:cNvPicPr>
          <p:nvPr/>
        </p:nvPicPr>
        <p:blipFill>
          <a:blip r:embed="rId10"/>
          <a:stretch>
            <a:fillRect/>
          </a:stretch>
        </p:blipFill>
        <p:spPr>
          <a:xfrm>
            <a:off x="762000" y="4533900"/>
            <a:ext cx="285750" cy="304800"/>
          </a:xfrm>
          <a:prstGeom prst="rect">
            <a:avLst/>
          </a:prstGeom>
        </p:spPr>
      </p:pic>
      <p:pic>
        <p:nvPicPr>
          <p:cNvPr id="14" name="Image 12" descr="preencoded.png"/>
          <p:cNvPicPr>
            <a:picLocks noChangeAspect="1"/>
          </p:cNvPicPr>
          <p:nvPr/>
        </p:nvPicPr>
        <p:blipFill>
          <a:blip r:embed="rId5"/>
          <a:stretch>
            <a:fillRect/>
          </a:stretch>
        </p:blipFill>
        <p:spPr>
          <a:xfrm>
            <a:off x="4191000" y="4343400"/>
            <a:ext cx="3429000" cy="952500"/>
          </a:xfrm>
          <a:prstGeom prst="rect">
            <a:avLst/>
          </a:prstGeom>
        </p:spPr>
      </p:pic>
      <p:pic>
        <p:nvPicPr>
          <p:cNvPr id="15" name="Image 13" descr="preencoded.png"/>
          <p:cNvPicPr>
            <a:picLocks noChangeAspect="1"/>
          </p:cNvPicPr>
          <p:nvPr/>
        </p:nvPicPr>
        <p:blipFill>
          <a:blip r:embed="rId11"/>
          <a:stretch>
            <a:fillRect/>
          </a:stretch>
        </p:blipFill>
        <p:spPr>
          <a:xfrm>
            <a:off x="4343400" y="4533900"/>
            <a:ext cx="171450" cy="304800"/>
          </a:xfrm>
          <a:prstGeom prst="rect">
            <a:avLst/>
          </a:prstGeom>
        </p:spPr>
      </p:pic>
      <p:pic>
        <p:nvPicPr>
          <p:cNvPr id="16" name="Image 14" descr="preencoded.png"/>
          <p:cNvPicPr>
            <a:picLocks noChangeAspect="1"/>
          </p:cNvPicPr>
          <p:nvPr/>
        </p:nvPicPr>
        <p:blipFill>
          <a:blip r:embed="rId12"/>
          <a:stretch>
            <a:fillRect/>
          </a:stretch>
        </p:blipFill>
        <p:spPr>
          <a:xfrm>
            <a:off x="7924800" y="1104900"/>
            <a:ext cx="3657600" cy="1866900"/>
          </a:xfrm>
          <a:prstGeom prst="rect">
            <a:avLst/>
          </a:prstGeom>
        </p:spPr>
      </p:pic>
      <p:pic>
        <p:nvPicPr>
          <p:cNvPr id="17" name="Image 15" descr="preencoded.png"/>
          <p:cNvPicPr>
            <a:picLocks noChangeAspect="1"/>
          </p:cNvPicPr>
          <p:nvPr/>
        </p:nvPicPr>
        <p:blipFill>
          <a:blip r:embed="rId13"/>
          <a:stretch>
            <a:fillRect/>
          </a:stretch>
        </p:blipFill>
        <p:spPr>
          <a:xfrm>
            <a:off x="8153400" y="1828800"/>
            <a:ext cx="190500" cy="266700"/>
          </a:xfrm>
          <a:prstGeom prst="rect">
            <a:avLst/>
          </a:prstGeom>
        </p:spPr>
      </p:pic>
      <p:pic>
        <p:nvPicPr>
          <p:cNvPr id="18" name="Image 16" descr="preencoded.png"/>
          <p:cNvPicPr>
            <a:picLocks noChangeAspect="1"/>
          </p:cNvPicPr>
          <p:nvPr/>
        </p:nvPicPr>
        <p:blipFill>
          <a:blip r:embed="rId14"/>
          <a:stretch>
            <a:fillRect/>
          </a:stretch>
        </p:blipFill>
        <p:spPr>
          <a:xfrm>
            <a:off x="8153400" y="2400300"/>
            <a:ext cx="190500" cy="266700"/>
          </a:xfrm>
          <a:prstGeom prst="rect">
            <a:avLst/>
          </a:prstGeom>
        </p:spPr>
      </p:pic>
      <p:pic>
        <p:nvPicPr>
          <p:cNvPr id="19" name="Image 17" descr="preencoded.png"/>
          <p:cNvPicPr>
            <a:picLocks noChangeAspect="1"/>
          </p:cNvPicPr>
          <p:nvPr/>
        </p:nvPicPr>
        <p:blipFill>
          <a:blip r:embed="rId15"/>
          <a:stretch>
            <a:fillRect/>
          </a:stretch>
        </p:blipFill>
        <p:spPr>
          <a:xfrm>
            <a:off x="7924800" y="3200400"/>
            <a:ext cx="3657600" cy="2438400"/>
          </a:xfrm>
          <a:prstGeom prst="rect">
            <a:avLst/>
          </a:prstGeom>
        </p:spPr>
      </p:pic>
      <p:pic>
        <p:nvPicPr>
          <p:cNvPr id="20" name="Image 18" descr="preencoded.png"/>
          <p:cNvPicPr>
            <a:picLocks noChangeAspect="1"/>
          </p:cNvPicPr>
          <p:nvPr/>
        </p:nvPicPr>
        <p:blipFill>
          <a:blip r:embed="rId16"/>
          <a:stretch>
            <a:fillRect/>
          </a:stretch>
        </p:blipFill>
        <p:spPr>
          <a:xfrm>
            <a:off x="8153400" y="4019550"/>
            <a:ext cx="171450" cy="342900"/>
          </a:xfrm>
          <a:prstGeom prst="rect">
            <a:avLst/>
          </a:prstGeom>
        </p:spPr>
      </p:pic>
      <p:pic>
        <p:nvPicPr>
          <p:cNvPr id="21" name="Image 19" descr="preencoded.png"/>
          <p:cNvPicPr>
            <a:picLocks noChangeAspect="1"/>
          </p:cNvPicPr>
          <p:nvPr/>
        </p:nvPicPr>
        <p:blipFill>
          <a:blip r:embed="rId17"/>
          <a:stretch>
            <a:fillRect/>
          </a:stretch>
        </p:blipFill>
        <p:spPr>
          <a:xfrm>
            <a:off x="8153400" y="4705350"/>
            <a:ext cx="152400" cy="152400"/>
          </a:xfrm>
          <a:prstGeom prst="rect">
            <a:avLst/>
          </a:prstGeom>
        </p:spPr>
      </p:pic>
      <p:pic>
        <p:nvPicPr>
          <p:cNvPr id="22" name="Image 20" descr="preencoded.png"/>
          <p:cNvPicPr>
            <a:picLocks noChangeAspect="1"/>
          </p:cNvPicPr>
          <p:nvPr/>
        </p:nvPicPr>
        <p:blipFill>
          <a:blip r:embed="rId17"/>
          <a:stretch>
            <a:fillRect/>
          </a:stretch>
        </p:blipFill>
        <p:spPr>
          <a:xfrm>
            <a:off x="8153400" y="4972050"/>
            <a:ext cx="152400" cy="152400"/>
          </a:xfrm>
          <a:prstGeom prst="rect">
            <a:avLst/>
          </a:prstGeom>
        </p:spPr>
      </p:pic>
      <p:pic>
        <p:nvPicPr>
          <p:cNvPr id="23" name="Image 21" descr="preencoded.png"/>
          <p:cNvPicPr>
            <a:picLocks noChangeAspect="1"/>
          </p:cNvPicPr>
          <p:nvPr/>
        </p:nvPicPr>
        <p:blipFill>
          <a:blip r:embed="rId17"/>
          <a:stretch>
            <a:fillRect/>
          </a:stretch>
        </p:blipFill>
        <p:spPr>
          <a:xfrm>
            <a:off x="8153400" y="5238750"/>
            <a:ext cx="152400" cy="152400"/>
          </a:xfrm>
          <a:prstGeom prst="rect">
            <a:avLst/>
          </a:prstGeom>
        </p:spPr>
      </p:pic>
      <p:pic>
        <p:nvPicPr>
          <p:cNvPr id="24" name="Image 22" descr="preencoded.png"/>
          <p:cNvPicPr>
            <a:picLocks noChangeAspect="1"/>
          </p:cNvPicPr>
          <p:nvPr/>
        </p:nvPicPr>
        <p:blipFill>
          <a:blip r:embed="rId18"/>
          <a:stretch>
            <a:fillRect/>
          </a:stretch>
        </p:blipFill>
        <p:spPr>
          <a:xfrm>
            <a:off x="9334500" y="4000500"/>
            <a:ext cx="2857500" cy="2857500"/>
          </a:xfrm>
          <a:prstGeom prst="rect">
            <a:avLst/>
          </a:prstGeom>
        </p:spPr>
      </p:pic>
      <p:sp>
        <p:nvSpPr>
          <p:cNvPr id="25" name="Text 0"/>
          <p:cNvSpPr/>
          <p:nvPr/>
        </p:nvSpPr>
        <p:spPr>
          <a:xfrm>
            <a:off x="609600" y="342900"/>
            <a:ext cx="10972800" cy="381000"/>
          </a:xfrm>
          <a:prstGeom prst="rect">
            <a:avLst/>
          </a:prstGeom>
          <a:noFill/>
          <a:ln/>
        </p:spPr>
        <p:txBody>
          <a:bodyPr vert="horz" wrap="square" lIns="0" tIns="0" rIns="0" bIns="0" rtlCol="0" anchor="t"/>
          <a:lstStyle/>
          <a:p>
            <a:pPr marL="0" indent="0">
              <a:lnSpc>
                <a:spcPts val="3000"/>
              </a:lnSpc>
              <a:buNone/>
            </a:pPr>
            <a:r>
              <a:rPr lang="en-US" sz="2700" b="1" dirty="0">
                <a:solidFill>
                  <a:srgbClr val="1F2937"/>
                </a:solidFill>
                <a:latin typeface="ui-sans-serif" pitchFamily="34" charset="0"/>
                <a:ea typeface="ui-sans-serif" pitchFamily="34" charset="-122"/>
                <a:cs typeface="ui-sans-serif" pitchFamily="34" charset="-120"/>
              </a:rPr>
              <a:t>Business Support Plan</a:t>
            </a:r>
            <a:endParaRPr lang="en-US" sz="2700" dirty="0"/>
          </a:p>
        </p:txBody>
      </p:sp>
      <p:sp>
        <p:nvSpPr>
          <p:cNvPr id="26" name="Text 1"/>
          <p:cNvSpPr/>
          <p:nvPr/>
        </p:nvSpPr>
        <p:spPr>
          <a:xfrm>
            <a:off x="609600" y="1104900"/>
            <a:ext cx="7010400" cy="800100"/>
          </a:xfrm>
          <a:prstGeom prst="rect">
            <a:avLst/>
          </a:prstGeom>
          <a:noFill/>
          <a:ln/>
        </p:spPr>
        <p:txBody>
          <a:bodyPr vert="horz" wrap="square" lIns="0" tIns="0" rIns="0" bIns="0" rtlCol="0" anchor="t"/>
          <a:lstStyle/>
          <a:p>
            <a:pPr marL="0" indent="0">
              <a:lnSpc>
                <a:spcPts val="2100"/>
              </a:lnSpc>
              <a:buNone/>
            </a:pPr>
            <a:r>
              <a:rPr lang="en-US" sz="1500" dirty="0">
                <a:solidFill>
                  <a:srgbClr val="374151"/>
                </a:solidFill>
                <a:latin typeface="ui-sans-serif" pitchFamily="34" charset="0"/>
                <a:ea typeface="ui-sans-serif" pitchFamily="34" charset="-122"/>
                <a:cs typeface="ui-sans-serif" pitchFamily="34" charset="-120"/>
              </a:rPr>
              <a:t>The AWS Business Support Plan is designed for production workloads that require 24/7 technical support with faster response times and comprehensive assistance.</a:t>
            </a:r>
            <a:endParaRPr lang="en-US" sz="1500" dirty="0"/>
          </a:p>
        </p:txBody>
      </p:sp>
      <p:sp>
        <p:nvSpPr>
          <p:cNvPr id="27" name="Text 2"/>
          <p:cNvSpPr/>
          <p:nvPr/>
        </p:nvSpPr>
        <p:spPr>
          <a:xfrm>
            <a:off x="1104900" y="2286000"/>
            <a:ext cx="2781300" cy="228600"/>
          </a:xfrm>
          <a:prstGeom prst="rect">
            <a:avLst/>
          </a:prstGeom>
          <a:noFill/>
          <a:ln/>
        </p:spPr>
        <p:txBody>
          <a:bodyPr vert="horz" wrap="square" lIns="0" tIns="0" rIns="0" bIns="0" rtlCol="0" anchor="t"/>
          <a:lstStyle/>
          <a:p>
            <a:pPr marL="0" indent="0">
              <a:lnSpc>
                <a:spcPts val="1800"/>
              </a:lnSpc>
              <a:buNone/>
            </a:pPr>
            <a:r>
              <a:rPr lang="en-US" sz="1200" b="1" dirty="0">
                <a:solidFill>
                  <a:srgbClr val="1F2937"/>
                </a:solidFill>
                <a:latin typeface="ui-sans-serif" pitchFamily="34" charset="0"/>
                <a:ea typeface="ui-sans-serif" pitchFamily="34" charset="-122"/>
                <a:cs typeface="ui-sans-serif" pitchFamily="34" charset="-120"/>
              </a:rPr>
              <a:t>24/7 Support</a:t>
            </a:r>
            <a:endParaRPr lang="en-US" sz="1200" dirty="0"/>
          </a:p>
        </p:txBody>
      </p:sp>
      <p:sp>
        <p:nvSpPr>
          <p:cNvPr id="28" name="Text 3"/>
          <p:cNvSpPr/>
          <p:nvPr/>
        </p:nvSpPr>
        <p:spPr>
          <a:xfrm>
            <a:off x="1104900" y="2552700"/>
            <a:ext cx="2781300" cy="381000"/>
          </a:xfrm>
          <a:prstGeom prst="rect">
            <a:avLst/>
          </a:prstGeom>
          <a:noFill/>
          <a:ln/>
        </p:spPr>
        <p:txBody>
          <a:bodyPr vert="horz" wrap="square" lIns="0" tIns="0" rIns="0" bIns="0" rtlCol="0" anchor="t"/>
          <a:lstStyle/>
          <a:p>
            <a:pPr marL="0" indent="0">
              <a:lnSpc>
                <a:spcPts val="1500"/>
              </a:lnSpc>
              <a:buNone/>
            </a:pPr>
            <a:r>
              <a:rPr lang="en-US" sz="1050" dirty="0">
                <a:solidFill>
                  <a:srgbClr val="4B5563"/>
                </a:solidFill>
                <a:latin typeface="ui-sans-serif" pitchFamily="34" charset="0"/>
                <a:ea typeface="ui-sans-serif" pitchFamily="34" charset="-122"/>
                <a:cs typeface="ui-sans-serif" pitchFamily="34" charset="-120"/>
              </a:rPr>
              <a:t>Phone, chat, and web access to AWS Cloud Support Engineers</a:t>
            </a:r>
            <a:endParaRPr lang="en-US" sz="1050" dirty="0"/>
          </a:p>
        </p:txBody>
      </p:sp>
      <p:sp>
        <p:nvSpPr>
          <p:cNvPr id="29" name="Text 4"/>
          <p:cNvSpPr/>
          <p:nvPr/>
        </p:nvSpPr>
        <p:spPr>
          <a:xfrm>
            <a:off x="4629150" y="2286000"/>
            <a:ext cx="2838450" cy="228600"/>
          </a:xfrm>
          <a:prstGeom prst="rect">
            <a:avLst/>
          </a:prstGeom>
          <a:noFill/>
          <a:ln/>
        </p:spPr>
        <p:txBody>
          <a:bodyPr vert="horz" wrap="square" lIns="0" tIns="0" rIns="0" bIns="0" rtlCol="0" anchor="t"/>
          <a:lstStyle/>
          <a:p>
            <a:pPr marL="0" indent="0">
              <a:lnSpc>
                <a:spcPts val="1800"/>
              </a:lnSpc>
              <a:buNone/>
            </a:pPr>
            <a:r>
              <a:rPr lang="en-US" sz="1200" b="1" dirty="0">
                <a:solidFill>
                  <a:srgbClr val="1F2937"/>
                </a:solidFill>
                <a:latin typeface="ui-sans-serif" pitchFamily="34" charset="0"/>
                <a:ea typeface="ui-sans-serif" pitchFamily="34" charset="-122"/>
                <a:cs typeface="ui-sans-serif" pitchFamily="34" charset="-120"/>
              </a:rPr>
              <a:t>Unlimited Cases</a:t>
            </a:r>
            <a:endParaRPr lang="en-US" sz="1200" dirty="0"/>
          </a:p>
        </p:txBody>
      </p:sp>
      <p:sp>
        <p:nvSpPr>
          <p:cNvPr id="30" name="Text 5"/>
          <p:cNvSpPr/>
          <p:nvPr/>
        </p:nvSpPr>
        <p:spPr>
          <a:xfrm>
            <a:off x="4629150" y="2552700"/>
            <a:ext cx="2838450" cy="381000"/>
          </a:xfrm>
          <a:prstGeom prst="rect">
            <a:avLst/>
          </a:prstGeom>
          <a:noFill/>
          <a:ln/>
        </p:spPr>
        <p:txBody>
          <a:bodyPr vert="horz" wrap="square" lIns="0" tIns="0" rIns="0" bIns="0" rtlCol="0" anchor="t"/>
          <a:lstStyle/>
          <a:p>
            <a:pPr marL="0" indent="0">
              <a:lnSpc>
                <a:spcPts val="1500"/>
              </a:lnSpc>
              <a:buNone/>
            </a:pPr>
            <a:r>
              <a:rPr lang="en-US" sz="1050" dirty="0">
                <a:solidFill>
                  <a:srgbClr val="4B5563"/>
                </a:solidFill>
                <a:latin typeface="ui-sans-serif" pitchFamily="34" charset="0"/>
                <a:ea typeface="ui-sans-serif" pitchFamily="34" charset="-122"/>
                <a:cs typeface="ui-sans-serif" pitchFamily="34" charset="-120"/>
              </a:rPr>
              <a:t>Unlimited cases with unlimited contacts (IAM supported)</a:t>
            </a:r>
            <a:endParaRPr lang="en-US" sz="1050" dirty="0"/>
          </a:p>
        </p:txBody>
      </p:sp>
      <p:sp>
        <p:nvSpPr>
          <p:cNvPr id="31" name="Text 6"/>
          <p:cNvSpPr/>
          <p:nvPr/>
        </p:nvSpPr>
        <p:spPr>
          <a:xfrm>
            <a:off x="1104900" y="3390900"/>
            <a:ext cx="3337560" cy="228600"/>
          </a:xfrm>
          <a:prstGeom prst="rect">
            <a:avLst/>
          </a:prstGeom>
          <a:noFill/>
          <a:ln/>
        </p:spPr>
        <p:txBody>
          <a:bodyPr vert="horz" wrap="square" lIns="0" tIns="0" rIns="0" bIns="0" rtlCol="0" anchor="t"/>
          <a:lstStyle/>
          <a:p>
            <a:pPr marL="0" indent="0">
              <a:lnSpc>
                <a:spcPts val="1800"/>
              </a:lnSpc>
              <a:buNone/>
            </a:pPr>
            <a:r>
              <a:rPr lang="en-US" sz="1200" b="1" dirty="0">
                <a:solidFill>
                  <a:srgbClr val="1F2937"/>
                </a:solidFill>
                <a:latin typeface="ui-sans-serif" pitchFamily="34" charset="0"/>
                <a:ea typeface="ui-sans-serif" pitchFamily="34" charset="-122"/>
                <a:cs typeface="ui-sans-serif" pitchFamily="34" charset="-120"/>
              </a:rPr>
              <a:t>Full Trusted Advisor</a:t>
            </a:r>
            <a:endParaRPr lang="en-US" sz="1200" dirty="0"/>
          </a:p>
        </p:txBody>
      </p:sp>
      <p:sp>
        <p:nvSpPr>
          <p:cNvPr id="32" name="Text 7"/>
          <p:cNvSpPr/>
          <p:nvPr/>
        </p:nvSpPr>
        <p:spPr>
          <a:xfrm>
            <a:off x="1104900" y="3657600"/>
            <a:ext cx="2781300" cy="381000"/>
          </a:xfrm>
          <a:prstGeom prst="rect">
            <a:avLst/>
          </a:prstGeom>
          <a:noFill/>
          <a:ln/>
        </p:spPr>
        <p:txBody>
          <a:bodyPr vert="horz" wrap="square" lIns="0" tIns="0" rIns="0" bIns="0" rtlCol="0" anchor="t"/>
          <a:lstStyle/>
          <a:p>
            <a:pPr marL="0" indent="0">
              <a:lnSpc>
                <a:spcPts val="1500"/>
              </a:lnSpc>
              <a:buNone/>
            </a:pPr>
            <a:r>
              <a:rPr lang="en-US" sz="1050" dirty="0">
                <a:solidFill>
                  <a:srgbClr val="4B5563"/>
                </a:solidFill>
                <a:latin typeface="ui-sans-serif" pitchFamily="34" charset="0"/>
                <a:ea typeface="ui-sans-serif" pitchFamily="34" charset="-122"/>
                <a:cs typeface="ui-sans-serif" pitchFamily="34" charset="-120"/>
              </a:rPr>
              <a:t>Complete set of AWS Trusted Advisor best practice checks</a:t>
            </a:r>
            <a:endParaRPr lang="en-US" sz="1050" dirty="0"/>
          </a:p>
        </p:txBody>
      </p:sp>
      <p:sp>
        <p:nvSpPr>
          <p:cNvPr id="33" name="Text 8"/>
          <p:cNvSpPr/>
          <p:nvPr/>
        </p:nvSpPr>
        <p:spPr>
          <a:xfrm>
            <a:off x="4714875" y="3390900"/>
            <a:ext cx="3303270" cy="228600"/>
          </a:xfrm>
          <a:prstGeom prst="rect">
            <a:avLst/>
          </a:prstGeom>
          <a:noFill/>
          <a:ln/>
        </p:spPr>
        <p:txBody>
          <a:bodyPr vert="horz" wrap="square" lIns="0" tIns="0" rIns="0" bIns="0" rtlCol="0" anchor="t"/>
          <a:lstStyle/>
          <a:p>
            <a:pPr marL="0" indent="0">
              <a:lnSpc>
                <a:spcPts val="1800"/>
              </a:lnSpc>
              <a:buNone/>
            </a:pPr>
            <a:r>
              <a:rPr lang="en-US" sz="1200" b="1" dirty="0">
                <a:solidFill>
                  <a:srgbClr val="1F2937"/>
                </a:solidFill>
                <a:latin typeface="ui-sans-serif" pitchFamily="34" charset="0"/>
                <a:ea typeface="ui-sans-serif" pitchFamily="34" charset="-122"/>
                <a:cs typeface="ui-sans-serif" pitchFamily="34" charset="-120"/>
              </a:rPr>
              <a:t>Architectural Guidance</a:t>
            </a:r>
            <a:endParaRPr lang="en-US" sz="1200" dirty="0"/>
          </a:p>
        </p:txBody>
      </p:sp>
      <p:sp>
        <p:nvSpPr>
          <p:cNvPr id="34" name="Text 9"/>
          <p:cNvSpPr/>
          <p:nvPr/>
        </p:nvSpPr>
        <p:spPr>
          <a:xfrm>
            <a:off x="4714875" y="3657600"/>
            <a:ext cx="2752725" cy="381000"/>
          </a:xfrm>
          <a:prstGeom prst="rect">
            <a:avLst/>
          </a:prstGeom>
          <a:noFill/>
          <a:ln/>
        </p:spPr>
        <p:txBody>
          <a:bodyPr vert="horz" wrap="square" lIns="0" tIns="0" rIns="0" bIns="0" rtlCol="0" anchor="t"/>
          <a:lstStyle/>
          <a:p>
            <a:pPr marL="0" indent="0">
              <a:lnSpc>
                <a:spcPts val="1500"/>
              </a:lnSpc>
              <a:buNone/>
            </a:pPr>
            <a:r>
              <a:rPr lang="en-US" sz="1050" dirty="0">
                <a:solidFill>
                  <a:srgbClr val="4B5563"/>
                </a:solidFill>
                <a:latin typeface="ui-sans-serif" pitchFamily="34" charset="0"/>
                <a:ea typeface="ui-sans-serif" pitchFamily="34" charset="-122"/>
                <a:cs typeface="ui-sans-serif" pitchFamily="34" charset="-120"/>
              </a:rPr>
              <a:t>Contextual architectural guidance related to your deployments</a:t>
            </a:r>
            <a:endParaRPr lang="en-US" sz="1050" dirty="0"/>
          </a:p>
        </p:txBody>
      </p:sp>
      <p:sp>
        <p:nvSpPr>
          <p:cNvPr id="35" name="Text 10"/>
          <p:cNvSpPr/>
          <p:nvPr/>
        </p:nvSpPr>
        <p:spPr>
          <a:xfrm>
            <a:off x="1162050" y="4495800"/>
            <a:ext cx="3268980" cy="228600"/>
          </a:xfrm>
          <a:prstGeom prst="rect">
            <a:avLst/>
          </a:prstGeom>
          <a:noFill/>
          <a:ln/>
        </p:spPr>
        <p:txBody>
          <a:bodyPr vert="horz" wrap="square" lIns="0" tIns="0" rIns="0" bIns="0" rtlCol="0" anchor="t"/>
          <a:lstStyle/>
          <a:p>
            <a:pPr marL="0" indent="0">
              <a:lnSpc>
                <a:spcPts val="1800"/>
              </a:lnSpc>
              <a:buNone/>
            </a:pPr>
            <a:r>
              <a:rPr lang="en-US" sz="1200" b="1" dirty="0">
                <a:solidFill>
                  <a:srgbClr val="1F2937"/>
                </a:solidFill>
                <a:latin typeface="ui-sans-serif" pitchFamily="34" charset="0"/>
                <a:ea typeface="ui-sans-serif" pitchFamily="34" charset="-122"/>
                <a:cs typeface="ui-sans-serif" pitchFamily="34" charset="-120"/>
              </a:rPr>
              <a:t>AWS Support API</a:t>
            </a:r>
            <a:endParaRPr lang="en-US" sz="1200" dirty="0"/>
          </a:p>
        </p:txBody>
      </p:sp>
      <p:sp>
        <p:nvSpPr>
          <p:cNvPr id="36" name="Text 11"/>
          <p:cNvSpPr/>
          <p:nvPr/>
        </p:nvSpPr>
        <p:spPr>
          <a:xfrm>
            <a:off x="1162050" y="4762500"/>
            <a:ext cx="2724150" cy="381000"/>
          </a:xfrm>
          <a:prstGeom prst="rect">
            <a:avLst/>
          </a:prstGeom>
          <a:noFill/>
          <a:ln/>
        </p:spPr>
        <p:txBody>
          <a:bodyPr vert="horz" wrap="square" lIns="0" tIns="0" rIns="0" bIns="0" rtlCol="0" anchor="t"/>
          <a:lstStyle/>
          <a:p>
            <a:pPr marL="0" indent="0">
              <a:lnSpc>
                <a:spcPts val="1500"/>
              </a:lnSpc>
              <a:buNone/>
            </a:pPr>
            <a:r>
              <a:rPr lang="en-US" sz="1050" dirty="0">
                <a:solidFill>
                  <a:srgbClr val="4B5563"/>
                </a:solidFill>
                <a:latin typeface="ui-sans-serif" pitchFamily="34" charset="0"/>
                <a:ea typeface="ui-sans-serif" pitchFamily="34" charset="-122"/>
                <a:cs typeface="ui-sans-serif" pitchFamily="34" charset="-120"/>
              </a:rPr>
              <a:t>Access to the AWS Support API for programmatic case management</a:t>
            </a:r>
            <a:endParaRPr lang="en-US" sz="1050" dirty="0"/>
          </a:p>
        </p:txBody>
      </p:sp>
      <p:sp>
        <p:nvSpPr>
          <p:cNvPr id="37" name="Text 12"/>
          <p:cNvSpPr/>
          <p:nvPr/>
        </p:nvSpPr>
        <p:spPr>
          <a:xfrm>
            <a:off x="4629150" y="4495800"/>
            <a:ext cx="3406140" cy="228600"/>
          </a:xfrm>
          <a:prstGeom prst="rect">
            <a:avLst/>
          </a:prstGeom>
          <a:noFill/>
          <a:ln/>
        </p:spPr>
        <p:txBody>
          <a:bodyPr vert="horz" wrap="square" lIns="0" tIns="0" rIns="0" bIns="0" rtlCol="0" anchor="t"/>
          <a:lstStyle/>
          <a:p>
            <a:pPr marL="0" indent="0">
              <a:lnSpc>
                <a:spcPts val="1800"/>
              </a:lnSpc>
              <a:buNone/>
            </a:pPr>
            <a:r>
              <a:rPr lang="en-US" sz="1200" b="1" dirty="0">
                <a:solidFill>
                  <a:srgbClr val="1F2937"/>
                </a:solidFill>
                <a:latin typeface="ui-sans-serif" pitchFamily="34" charset="0"/>
                <a:ea typeface="ui-sans-serif" pitchFamily="34" charset="-122"/>
                <a:cs typeface="ui-sans-serif" pitchFamily="34" charset="-120"/>
              </a:rPr>
              <a:t>Third-Party Support</a:t>
            </a:r>
            <a:endParaRPr lang="en-US" sz="1200" dirty="0"/>
          </a:p>
        </p:txBody>
      </p:sp>
      <p:sp>
        <p:nvSpPr>
          <p:cNvPr id="38" name="Text 13"/>
          <p:cNvSpPr/>
          <p:nvPr/>
        </p:nvSpPr>
        <p:spPr>
          <a:xfrm>
            <a:off x="4629150" y="4762500"/>
            <a:ext cx="2838450" cy="381000"/>
          </a:xfrm>
          <a:prstGeom prst="rect">
            <a:avLst/>
          </a:prstGeom>
          <a:noFill/>
          <a:ln/>
        </p:spPr>
        <p:txBody>
          <a:bodyPr vert="horz" wrap="square" lIns="0" tIns="0" rIns="0" bIns="0" rtlCol="0" anchor="t"/>
          <a:lstStyle/>
          <a:p>
            <a:pPr marL="0" indent="0">
              <a:lnSpc>
                <a:spcPts val="1500"/>
              </a:lnSpc>
              <a:buNone/>
            </a:pPr>
            <a:r>
              <a:rPr lang="en-US" sz="1050" dirty="0">
                <a:solidFill>
                  <a:srgbClr val="4B5563"/>
                </a:solidFill>
                <a:latin typeface="ui-sans-serif" pitchFamily="34" charset="0"/>
                <a:ea typeface="ui-sans-serif" pitchFamily="34" charset="-122"/>
                <a:cs typeface="ui-sans-serif" pitchFamily="34" charset="-120"/>
              </a:rPr>
              <a:t>Support for third-party software, including OS and application stack</a:t>
            </a:r>
            <a:endParaRPr lang="en-US" sz="1050" dirty="0"/>
          </a:p>
        </p:txBody>
      </p:sp>
      <p:sp>
        <p:nvSpPr>
          <p:cNvPr id="39" name="Text 14"/>
          <p:cNvSpPr/>
          <p:nvPr/>
        </p:nvSpPr>
        <p:spPr>
          <a:xfrm>
            <a:off x="8153400" y="1333500"/>
            <a:ext cx="3200400" cy="266700"/>
          </a:xfrm>
          <a:prstGeom prst="rect">
            <a:avLst/>
          </a:prstGeom>
          <a:noFill/>
          <a:ln/>
        </p:spPr>
        <p:txBody>
          <a:bodyPr vert="horz" wrap="square" lIns="0" tIns="0" rIns="0" bIns="0" rtlCol="0" anchor="t"/>
          <a:lstStyle/>
          <a:p>
            <a:pPr marL="0" indent="0">
              <a:lnSpc>
                <a:spcPts val="2100"/>
              </a:lnSpc>
              <a:buNone/>
            </a:pPr>
            <a:r>
              <a:rPr lang="en-US" sz="1500" b="1" dirty="0">
                <a:solidFill>
                  <a:srgbClr val="FFFFFF"/>
                </a:solidFill>
                <a:latin typeface="ui-sans-serif" pitchFamily="34" charset="0"/>
                <a:ea typeface="ui-sans-serif" pitchFamily="34" charset="-122"/>
                <a:cs typeface="ui-sans-serif" pitchFamily="34" charset="-120"/>
              </a:rPr>
              <a:t>Response Times</a:t>
            </a:r>
            <a:endParaRPr lang="en-US" sz="1500" dirty="0"/>
          </a:p>
        </p:txBody>
      </p:sp>
      <p:sp>
        <p:nvSpPr>
          <p:cNvPr id="40" name="Text 15"/>
          <p:cNvSpPr/>
          <p:nvPr/>
        </p:nvSpPr>
        <p:spPr>
          <a:xfrm>
            <a:off x="8458200" y="1752600"/>
            <a:ext cx="2591038" cy="228600"/>
          </a:xfrm>
          <a:prstGeom prst="rect">
            <a:avLst/>
          </a:prstGeom>
          <a:noFill/>
          <a:ln/>
        </p:spPr>
        <p:txBody>
          <a:bodyPr vert="horz" wrap="square" lIns="0" tIns="0" rIns="0" bIns="0" rtlCol="0" anchor="t"/>
          <a:lstStyle/>
          <a:p>
            <a:pPr marL="0" indent="0">
              <a:lnSpc>
                <a:spcPts val="1800"/>
              </a:lnSpc>
              <a:buNone/>
            </a:pPr>
            <a:r>
              <a:rPr lang="en-US" sz="1200" b="1" dirty="0">
                <a:solidFill>
                  <a:srgbClr val="FFFFFF"/>
                </a:solidFill>
                <a:latin typeface="ui-sans-serif" pitchFamily="34" charset="0"/>
                <a:ea typeface="ui-sans-serif" pitchFamily="34" charset="-122"/>
                <a:cs typeface="ui-sans-serif" pitchFamily="34" charset="-120"/>
              </a:rPr>
              <a:t>Production System Down</a:t>
            </a:r>
            <a:endParaRPr lang="en-US" sz="1200" dirty="0"/>
          </a:p>
        </p:txBody>
      </p:sp>
      <p:sp>
        <p:nvSpPr>
          <p:cNvPr id="41" name="Text 16"/>
          <p:cNvSpPr/>
          <p:nvPr/>
        </p:nvSpPr>
        <p:spPr>
          <a:xfrm>
            <a:off x="8458200" y="1981200"/>
            <a:ext cx="2591038" cy="190500"/>
          </a:xfrm>
          <a:prstGeom prst="rect">
            <a:avLst/>
          </a:prstGeom>
          <a:noFill/>
          <a:ln/>
        </p:spPr>
        <p:txBody>
          <a:bodyPr vert="horz" wrap="square" lIns="0" tIns="0" rIns="0" bIns="0" rtlCol="0" anchor="t"/>
          <a:lstStyle/>
          <a:p>
            <a:pPr marL="0" indent="0">
              <a:lnSpc>
                <a:spcPts val="1500"/>
              </a:lnSpc>
              <a:buNone/>
            </a:pPr>
            <a:r>
              <a:rPr lang="en-US" sz="1050" dirty="0">
                <a:solidFill>
                  <a:srgbClr val="FFFFFF"/>
                </a:solidFill>
                <a:latin typeface="ui-sans-serif" pitchFamily="34" charset="0"/>
                <a:ea typeface="ui-sans-serif" pitchFamily="34" charset="-122"/>
                <a:cs typeface="ui-sans-serif" pitchFamily="34" charset="-120"/>
              </a:rPr>
              <a:t>Less than 1 hour</a:t>
            </a:r>
            <a:endParaRPr lang="en-US" sz="1050" dirty="0"/>
          </a:p>
        </p:txBody>
      </p:sp>
      <p:sp>
        <p:nvSpPr>
          <p:cNvPr id="42" name="Text 17"/>
          <p:cNvSpPr/>
          <p:nvPr/>
        </p:nvSpPr>
        <p:spPr>
          <a:xfrm>
            <a:off x="8458200" y="2324100"/>
            <a:ext cx="2935188" cy="228600"/>
          </a:xfrm>
          <a:prstGeom prst="rect">
            <a:avLst/>
          </a:prstGeom>
          <a:noFill/>
          <a:ln/>
        </p:spPr>
        <p:txBody>
          <a:bodyPr vert="horz" wrap="square" lIns="0" tIns="0" rIns="0" bIns="0" rtlCol="0" anchor="t"/>
          <a:lstStyle/>
          <a:p>
            <a:pPr marL="0" indent="0">
              <a:lnSpc>
                <a:spcPts val="1800"/>
              </a:lnSpc>
              <a:buNone/>
            </a:pPr>
            <a:r>
              <a:rPr lang="en-US" sz="1200" b="1" dirty="0">
                <a:solidFill>
                  <a:srgbClr val="FFFFFF"/>
                </a:solidFill>
                <a:latin typeface="ui-sans-serif" pitchFamily="34" charset="0"/>
                <a:ea typeface="ui-sans-serif" pitchFamily="34" charset="-122"/>
                <a:cs typeface="ui-sans-serif" pitchFamily="34" charset="-120"/>
              </a:rPr>
              <a:t>Production System Impaired</a:t>
            </a:r>
            <a:endParaRPr lang="en-US" sz="1200" dirty="0"/>
          </a:p>
        </p:txBody>
      </p:sp>
      <p:sp>
        <p:nvSpPr>
          <p:cNvPr id="43" name="Text 18"/>
          <p:cNvSpPr/>
          <p:nvPr/>
        </p:nvSpPr>
        <p:spPr>
          <a:xfrm>
            <a:off x="8458200" y="2552700"/>
            <a:ext cx="2935188" cy="190500"/>
          </a:xfrm>
          <a:prstGeom prst="rect">
            <a:avLst/>
          </a:prstGeom>
          <a:noFill/>
          <a:ln/>
        </p:spPr>
        <p:txBody>
          <a:bodyPr vert="horz" wrap="square" lIns="0" tIns="0" rIns="0" bIns="0" rtlCol="0" anchor="t"/>
          <a:lstStyle/>
          <a:p>
            <a:pPr marL="0" indent="0">
              <a:lnSpc>
                <a:spcPts val="1500"/>
              </a:lnSpc>
              <a:buNone/>
            </a:pPr>
            <a:r>
              <a:rPr lang="en-US" sz="1050" dirty="0">
                <a:solidFill>
                  <a:srgbClr val="FFFFFF"/>
                </a:solidFill>
                <a:latin typeface="ui-sans-serif" pitchFamily="34" charset="0"/>
                <a:ea typeface="ui-sans-serif" pitchFamily="34" charset="-122"/>
                <a:cs typeface="ui-sans-serif" pitchFamily="34" charset="-120"/>
              </a:rPr>
              <a:t>Less than 4 hours</a:t>
            </a:r>
            <a:endParaRPr lang="en-US" sz="1050" dirty="0"/>
          </a:p>
        </p:txBody>
      </p:sp>
      <p:sp>
        <p:nvSpPr>
          <p:cNvPr id="44" name="Text 19"/>
          <p:cNvSpPr/>
          <p:nvPr/>
        </p:nvSpPr>
        <p:spPr>
          <a:xfrm>
            <a:off x="8153400" y="3429000"/>
            <a:ext cx="3200400" cy="266700"/>
          </a:xfrm>
          <a:prstGeom prst="rect">
            <a:avLst/>
          </a:prstGeom>
          <a:noFill/>
          <a:ln/>
        </p:spPr>
        <p:txBody>
          <a:bodyPr vert="horz" wrap="square" lIns="0" tIns="0" rIns="0" bIns="0" rtlCol="0" anchor="t"/>
          <a:lstStyle/>
          <a:p>
            <a:pPr marL="0" indent="0">
              <a:lnSpc>
                <a:spcPts val="2100"/>
              </a:lnSpc>
              <a:buNone/>
            </a:pPr>
            <a:r>
              <a:rPr lang="en-US" sz="1500" b="1" dirty="0">
                <a:solidFill>
                  <a:srgbClr val="1F2937"/>
                </a:solidFill>
                <a:latin typeface="ui-sans-serif" pitchFamily="34" charset="0"/>
                <a:ea typeface="ui-sans-serif" pitchFamily="34" charset="-122"/>
                <a:cs typeface="ui-sans-serif" pitchFamily="34" charset="-120"/>
              </a:rPr>
              <a:t>Pricing</a:t>
            </a:r>
            <a:endParaRPr lang="en-US" sz="1500" dirty="0"/>
          </a:p>
        </p:txBody>
      </p:sp>
      <p:sp>
        <p:nvSpPr>
          <p:cNvPr id="45" name="Text 20"/>
          <p:cNvSpPr/>
          <p:nvPr/>
        </p:nvSpPr>
        <p:spPr>
          <a:xfrm>
            <a:off x="8477250" y="3848100"/>
            <a:ext cx="2876550" cy="304800"/>
          </a:xfrm>
          <a:prstGeom prst="rect">
            <a:avLst/>
          </a:prstGeom>
          <a:noFill/>
          <a:ln/>
        </p:spPr>
        <p:txBody>
          <a:bodyPr vert="horz" wrap="square" lIns="0" tIns="0" rIns="0" bIns="0" rtlCol="0" anchor="t"/>
          <a:lstStyle/>
          <a:p>
            <a:pPr marL="0" indent="0">
              <a:lnSpc>
                <a:spcPts val="2400"/>
              </a:lnSpc>
              <a:buNone/>
            </a:pPr>
            <a:r>
              <a:rPr lang="en-US" sz="1800" b="1" dirty="0">
                <a:solidFill>
                  <a:srgbClr val="1F2937"/>
                </a:solidFill>
                <a:latin typeface="ui-sans-serif" pitchFamily="34" charset="0"/>
                <a:ea typeface="ui-sans-serif" pitchFamily="34" charset="-122"/>
                <a:cs typeface="ui-sans-serif" pitchFamily="34" charset="-120"/>
              </a:rPr>
              <a:t>From $100</a:t>
            </a:r>
            <a:r>
              <a:rPr lang="en-US" sz="1200" b="1" dirty="0">
                <a:solidFill>
                  <a:srgbClr val="1F2937"/>
                </a:solidFill>
                <a:latin typeface="ui-sans-serif" pitchFamily="34" charset="0"/>
                <a:ea typeface="ui-sans-serif" pitchFamily="34" charset="-122"/>
                <a:cs typeface="ui-sans-serif" pitchFamily="34" charset="-120"/>
              </a:rPr>
              <a:t>/month</a:t>
            </a:r>
            <a:endParaRPr lang="en-US" sz="1800" dirty="0"/>
          </a:p>
        </p:txBody>
      </p:sp>
      <p:sp>
        <p:nvSpPr>
          <p:cNvPr id="46" name="Text 21"/>
          <p:cNvSpPr/>
          <p:nvPr/>
        </p:nvSpPr>
        <p:spPr>
          <a:xfrm>
            <a:off x="8477250" y="4152900"/>
            <a:ext cx="2876550" cy="381000"/>
          </a:xfrm>
          <a:prstGeom prst="rect">
            <a:avLst/>
          </a:prstGeom>
          <a:noFill/>
          <a:ln/>
        </p:spPr>
        <p:txBody>
          <a:bodyPr vert="horz" wrap="square" lIns="0" tIns="0" rIns="0" bIns="0" rtlCol="0" anchor="t"/>
          <a:lstStyle/>
          <a:p>
            <a:pPr marL="0" indent="0">
              <a:lnSpc>
                <a:spcPts val="1500"/>
              </a:lnSpc>
              <a:buNone/>
            </a:pPr>
            <a:r>
              <a:rPr lang="en-US" sz="1050" dirty="0">
                <a:solidFill>
                  <a:srgbClr val="4B5563"/>
                </a:solidFill>
                <a:latin typeface="ui-sans-serif" pitchFamily="34" charset="0"/>
                <a:ea typeface="ui-sans-serif" pitchFamily="34" charset="-122"/>
                <a:cs typeface="ui-sans-serif" pitchFamily="34" charset="-120"/>
              </a:rPr>
              <a:t>Tiered percentages of monthly AWS charges</a:t>
            </a:r>
            <a:endParaRPr lang="en-US" sz="1050" dirty="0"/>
          </a:p>
        </p:txBody>
      </p:sp>
      <p:sp>
        <p:nvSpPr>
          <p:cNvPr id="47" name="Text 22"/>
          <p:cNvSpPr/>
          <p:nvPr/>
        </p:nvSpPr>
        <p:spPr>
          <a:xfrm>
            <a:off x="8382000" y="4686300"/>
            <a:ext cx="3466683" cy="190500"/>
          </a:xfrm>
          <a:prstGeom prst="rect">
            <a:avLst/>
          </a:prstGeom>
          <a:noFill/>
          <a:ln/>
        </p:spPr>
        <p:txBody>
          <a:bodyPr vert="horz" wrap="square" lIns="0" tIns="0" rIns="0" bIns="0" rtlCol="0" anchor="t"/>
          <a:lstStyle/>
          <a:p>
            <a:pPr marL="0" indent="0">
              <a:lnSpc>
                <a:spcPts val="1500"/>
              </a:lnSpc>
              <a:buNone/>
            </a:pPr>
            <a:r>
              <a:rPr lang="en-US" sz="1050" dirty="0">
                <a:solidFill>
                  <a:srgbClr val="374151"/>
                </a:solidFill>
                <a:latin typeface="ui-sans-serif" pitchFamily="34" charset="0"/>
                <a:ea typeface="ui-sans-serif" pitchFamily="34" charset="-122"/>
                <a:cs typeface="ui-sans-serif" pitchFamily="34" charset="-120"/>
              </a:rPr>
              <a:t>AWS Countdown Premium add-on available</a:t>
            </a:r>
            <a:endParaRPr lang="en-US" sz="1050" dirty="0"/>
          </a:p>
        </p:txBody>
      </p:sp>
      <p:sp>
        <p:nvSpPr>
          <p:cNvPr id="48" name="Text 23"/>
          <p:cNvSpPr/>
          <p:nvPr/>
        </p:nvSpPr>
        <p:spPr>
          <a:xfrm>
            <a:off x="8382000" y="4953000"/>
            <a:ext cx="2669977" cy="190500"/>
          </a:xfrm>
          <a:prstGeom prst="rect">
            <a:avLst/>
          </a:prstGeom>
          <a:noFill/>
          <a:ln/>
        </p:spPr>
        <p:txBody>
          <a:bodyPr vert="horz" wrap="square" lIns="0" tIns="0" rIns="0" bIns="0" rtlCol="0" anchor="t"/>
          <a:lstStyle/>
          <a:p>
            <a:pPr marL="0" indent="0">
              <a:lnSpc>
                <a:spcPts val="1500"/>
              </a:lnSpc>
              <a:buNone/>
            </a:pPr>
            <a:r>
              <a:rPr lang="en-US" sz="1050" dirty="0">
                <a:solidFill>
                  <a:srgbClr val="374151"/>
                </a:solidFill>
                <a:latin typeface="ui-sans-serif" pitchFamily="34" charset="0"/>
                <a:ea typeface="ui-sans-serif" pitchFamily="34" charset="-122"/>
                <a:cs typeface="ui-sans-serif" pitchFamily="34" charset="-120"/>
              </a:rPr>
              <a:t>AWS Support App in Slack access</a:t>
            </a:r>
            <a:endParaRPr lang="en-US" sz="1050" dirty="0"/>
          </a:p>
        </p:txBody>
      </p:sp>
      <p:sp>
        <p:nvSpPr>
          <p:cNvPr id="49" name="Text 24"/>
          <p:cNvSpPr/>
          <p:nvPr/>
        </p:nvSpPr>
        <p:spPr>
          <a:xfrm>
            <a:off x="8382000" y="5219700"/>
            <a:ext cx="2423160" cy="190500"/>
          </a:xfrm>
          <a:prstGeom prst="rect">
            <a:avLst/>
          </a:prstGeom>
          <a:noFill/>
          <a:ln/>
        </p:spPr>
        <p:txBody>
          <a:bodyPr vert="horz" wrap="square" lIns="0" tIns="0" rIns="0" bIns="0" rtlCol="0" anchor="t"/>
          <a:lstStyle/>
          <a:p>
            <a:pPr marL="0" indent="0">
              <a:lnSpc>
                <a:spcPts val="1500"/>
              </a:lnSpc>
              <a:buNone/>
            </a:pPr>
            <a:r>
              <a:rPr lang="en-US" sz="1050" dirty="0">
                <a:solidFill>
                  <a:srgbClr val="374151"/>
                </a:solidFill>
                <a:latin typeface="ui-sans-serif" pitchFamily="34" charset="0"/>
                <a:ea typeface="ui-sans-serif" pitchFamily="34" charset="-122"/>
                <a:cs typeface="ui-sans-serif" pitchFamily="34" charset="-120"/>
              </a:rPr>
              <a:t>Billing and account assistance</a:t>
            </a:r>
            <a:endParaRPr lang="en-US" sz="1050" dirty="0"/>
          </a:p>
        </p:txBody>
      </p:sp>
      <p:sp>
        <p:nvSpPr>
          <p:cNvPr id="51" name="Text 26"/>
          <p:cNvSpPr/>
          <p:nvPr/>
        </p:nvSpPr>
        <p:spPr>
          <a:xfrm>
            <a:off x="11794331" y="6477000"/>
            <a:ext cx="294322" cy="228600"/>
          </a:xfrm>
          <a:prstGeom prst="rect">
            <a:avLst/>
          </a:prstGeom>
          <a:noFill/>
          <a:ln/>
        </p:spPr>
        <p:txBody>
          <a:bodyPr vert="horz" wrap="square" lIns="0" tIns="0" rIns="0" bIns="0" rtlCol="0" anchor="t"/>
          <a:lstStyle/>
          <a:p>
            <a:pPr marL="0" indent="0">
              <a:lnSpc>
                <a:spcPts val="1800"/>
              </a:lnSpc>
              <a:buNone/>
            </a:pPr>
            <a:endParaRPr lang="en-US" sz="1200"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pic>
        <p:nvPicPr>
          <p:cNvPr id="3" name="Image 1" descr="preencoded.png"/>
          <p:cNvPicPr>
            <a:picLocks noChangeAspect="1"/>
          </p:cNvPicPr>
          <p:nvPr/>
        </p:nvPicPr>
        <p:blipFill>
          <a:blip r:embed="rId4"/>
          <a:stretch>
            <a:fillRect/>
          </a:stretch>
        </p:blipFill>
        <p:spPr>
          <a:xfrm>
            <a:off x="381000" y="838200"/>
            <a:ext cx="762000" cy="38100"/>
          </a:xfrm>
          <a:prstGeom prst="rect">
            <a:avLst/>
          </a:prstGeom>
        </p:spPr>
      </p:pic>
      <p:pic>
        <p:nvPicPr>
          <p:cNvPr id="4" name="Image 2" descr="preencoded.png"/>
          <p:cNvPicPr>
            <a:picLocks noChangeAspect="1"/>
          </p:cNvPicPr>
          <p:nvPr/>
        </p:nvPicPr>
        <p:blipFill>
          <a:blip r:embed="rId5"/>
          <a:stretch>
            <a:fillRect/>
          </a:stretch>
        </p:blipFill>
        <p:spPr>
          <a:xfrm>
            <a:off x="381000" y="1104900"/>
            <a:ext cx="3581400" cy="5372100"/>
          </a:xfrm>
          <a:prstGeom prst="rect">
            <a:avLst/>
          </a:prstGeom>
        </p:spPr>
      </p:pic>
      <p:pic>
        <p:nvPicPr>
          <p:cNvPr id="5" name="Image 3" descr="preencoded.png"/>
          <p:cNvPicPr>
            <a:picLocks noChangeAspect="1"/>
          </p:cNvPicPr>
          <p:nvPr/>
        </p:nvPicPr>
        <p:blipFill>
          <a:blip r:embed="rId6"/>
          <a:stretch>
            <a:fillRect/>
          </a:stretch>
        </p:blipFill>
        <p:spPr>
          <a:xfrm>
            <a:off x="571500" y="2324100"/>
            <a:ext cx="3200400" cy="1181100"/>
          </a:xfrm>
          <a:prstGeom prst="rect">
            <a:avLst/>
          </a:prstGeom>
        </p:spPr>
      </p:pic>
      <p:pic>
        <p:nvPicPr>
          <p:cNvPr id="6" name="Image 4" descr="preencoded.png"/>
          <p:cNvPicPr>
            <a:picLocks noChangeAspect="1"/>
          </p:cNvPicPr>
          <p:nvPr/>
        </p:nvPicPr>
        <p:blipFill>
          <a:blip r:embed="rId7"/>
          <a:stretch>
            <a:fillRect/>
          </a:stretch>
        </p:blipFill>
        <p:spPr>
          <a:xfrm>
            <a:off x="685800" y="2705100"/>
            <a:ext cx="152400" cy="152400"/>
          </a:xfrm>
          <a:prstGeom prst="rect">
            <a:avLst/>
          </a:prstGeom>
        </p:spPr>
      </p:pic>
      <p:pic>
        <p:nvPicPr>
          <p:cNvPr id="7" name="Image 5" descr="preencoded.png"/>
          <p:cNvPicPr>
            <a:picLocks noChangeAspect="1"/>
          </p:cNvPicPr>
          <p:nvPr/>
        </p:nvPicPr>
        <p:blipFill>
          <a:blip r:embed="rId7"/>
          <a:stretch>
            <a:fillRect/>
          </a:stretch>
        </p:blipFill>
        <p:spPr>
          <a:xfrm>
            <a:off x="685800" y="3009900"/>
            <a:ext cx="152400" cy="152400"/>
          </a:xfrm>
          <a:prstGeom prst="rect">
            <a:avLst/>
          </a:prstGeom>
        </p:spPr>
      </p:pic>
      <p:pic>
        <p:nvPicPr>
          <p:cNvPr id="8" name="Image 6" descr="preencoded.png"/>
          <p:cNvPicPr>
            <a:picLocks noChangeAspect="1"/>
          </p:cNvPicPr>
          <p:nvPr/>
        </p:nvPicPr>
        <p:blipFill>
          <a:blip r:embed="rId7"/>
          <a:stretch>
            <a:fillRect/>
          </a:stretch>
        </p:blipFill>
        <p:spPr>
          <a:xfrm>
            <a:off x="685800" y="3314700"/>
            <a:ext cx="152400" cy="152400"/>
          </a:xfrm>
          <a:prstGeom prst="rect">
            <a:avLst/>
          </a:prstGeom>
        </p:spPr>
      </p:pic>
      <p:pic>
        <p:nvPicPr>
          <p:cNvPr id="9" name="Image 7" descr="preencoded.png"/>
          <p:cNvPicPr>
            <a:picLocks noChangeAspect="1"/>
          </p:cNvPicPr>
          <p:nvPr/>
        </p:nvPicPr>
        <p:blipFill>
          <a:blip r:embed="rId8"/>
          <a:stretch>
            <a:fillRect/>
          </a:stretch>
        </p:blipFill>
        <p:spPr>
          <a:xfrm>
            <a:off x="4191000" y="1524000"/>
            <a:ext cx="3733800" cy="1143000"/>
          </a:xfrm>
          <a:prstGeom prst="rect">
            <a:avLst/>
          </a:prstGeom>
        </p:spPr>
      </p:pic>
      <p:pic>
        <p:nvPicPr>
          <p:cNvPr id="10" name="Image 8" descr="preencoded.png"/>
          <p:cNvPicPr>
            <a:picLocks noChangeAspect="1"/>
          </p:cNvPicPr>
          <p:nvPr/>
        </p:nvPicPr>
        <p:blipFill>
          <a:blip r:embed="rId9"/>
          <a:stretch>
            <a:fillRect/>
          </a:stretch>
        </p:blipFill>
        <p:spPr>
          <a:xfrm>
            <a:off x="4343400" y="1676400"/>
            <a:ext cx="228600" cy="304800"/>
          </a:xfrm>
          <a:prstGeom prst="rect">
            <a:avLst/>
          </a:prstGeom>
        </p:spPr>
      </p:pic>
      <p:pic>
        <p:nvPicPr>
          <p:cNvPr id="11" name="Image 9" descr="preencoded.png"/>
          <p:cNvPicPr>
            <a:picLocks noChangeAspect="1"/>
          </p:cNvPicPr>
          <p:nvPr/>
        </p:nvPicPr>
        <p:blipFill>
          <a:blip r:embed="rId8"/>
          <a:stretch>
            <a:fillRect/>
          </a:stretch>
        </p:blipFill>
        <p:spPr>
          <a:xfrm>
            <a:off x="8077200" y="1524000"/>
            <a:ext cx="3733800" cy="1143000"/>
          </a:xfrm>
          <a:prstGeom prst="rect">
            <a:avLst/>
          </a:prstGeom>
        </p:spPr>
      </p:pic>
      <p:pic>
        <p:nvPicPr>
          <p:cNvPr id="12" name="Image 10" descr="preencoded.png"/>
          <p:cNvPicPr>
            <a:picLocks noChangeAspect="1"/>
          </p:cNvPicPr>
          <p:nvPr/>
        </p:nvPicPr>
        <p:blipFill>
          <a:blip r:embed="rId10"/>
          <a:stretch>
            <a:fillRect/>
          </a:stretch>
        </p:blipFill>
        <p:spPr>
          <a:xfrm>
            <a:off x="8229600" y="1676400"/>
            <a:ext cx="200025" cy="304800"/>
          </a:xfrm>
          <a:prstGeom prst="rect">
            <a:avLst/>
          </a:prstGeom>
        </p:spPr>
      </p:pic>
      <p:pic>
        <p:nvPicPr>
          <p:cNvPr id="13" name="Image 11" descr="preencoded.png"/>
          <p:cNvPicPr>
            <a:picLocks noChangeAspect="1"/>
          </p:cNvPicPr>
          <p:nvPr/>
        </p:nvPicPr>
        <p:blipFill>
          <a:blip r:embed="rId8"/>
          <a:stretch>
            <a:fillRect/>
          </a:stretch>
        </p:blipFill>
        <p:spPr>
          <a:xfrm>
            <a:off x="4191000" y="2819400"/>
            <a:ext cx="3733800" cy="1143000"/>
          </a:xfrm>
          <a:prstGeom prst="rect">
            <a:avLst/>
          </a:prstGeom>
        </p:spPr>
      </p:pic>
      <p:pic>
        <p:nvPicPr>
          <p:cNvPr id="14" name="Image 12" descr="preencoded.png"/>
          <p:cNvPicPr>
            <a:picLocks noChangeAspect="1"/>
          </p:cNvPicPr>
          <p:nvPr/>
        </p:nvPicPr>
        <p:blipFill>
          <a:blip r:embed="rId11"/>
          <a:stretch>
            <a:fillRect/>
          </a:stretch>
        </p:blipFill>
        <p:spPr>
          <a:xfrm>
            <a:off x="4343400" y="2971800"/>
            <a:ext cx="228600" cy="304800"/>
          </a:xfrm>
          <a:prstGeom prst="rect">
            <a:avLst/>
          </a:prstGeom>
        </p:spPr>
      </p:pic>
      <p:pic>
        <p:nvPicPr>
          <p:cNvPr id="15" name="Image 13" descr="preencoded.png"/>
          <p:cNvPicPr>
            <a:picLocks noChangeAspect="1"/>
          </p:cNvPicPr>
          <p:nvPr/>
        </p:nvPicPr>
        <p:blipFill>
          <a:blip r:embed="rId8"/>
          <a:stretch>
            <a:fillRect/>
          </a:stretch>
        </p:blipFill>
        <p:spPr>
          <a:xfrm>
            <a:off x="8077200" y="2819400"/>
            <a:ext cx="3733800" cy="1143000"/>
          </a:xfrm>
          <a:prstGeom prst="rect">
            <a:avLst/>
          </a:prstGeom>
        </p:spPr>
      </p:pic>
      <p:pic>
        <p:nvPicPr>
          <p:cNvPr id="16" name="Image 14" descr="preencoded.png"/>
          <p:cNvPicPr>
            <a:picLocks noChangeAspect="1"/>
          </p:cNvPicPr>
          <p:nvPr/>
        </p:nvPicPr>
        <p:blipFill>
          <a:blip r:embed="rId12"/>
          <a:stretch>
            <a:fillRect/>
          </a:stretch>
        </p:blipFill>
        <p:spPr>
          <a:xfrm>
            <a:off x="8229600" y="2971800"/>
            <a:ext cx="228600" cy="304800"/>
          </a:xfrm>
          <a:prstGeom prst="rect">
            <a:avLst/>
          </a:prstGeom>
        </p:spPr>
      </p:pic>
      <p:pic>
        <p:nvPicPr>
          <p:cNvPr id="17" name="Image 15" descr="preencoded.png"/>
          <p:cNvPicPr>
            <a:picLocks noChangeAspect="1"/>
          </p:cNvPicPr>
          <p:nvPr/>
        </p:nvPicPr>
        <p:blipFill>
          <a:blip r:embed="rId13"/>
          <a:stretch>
            <a:fillRect/>
          </a:stretch>
        </p:blipFill>
        <p:spPr>
          <a:xfrm>
            <a:off x="4191000" y="4191000"/>
            <a:ext cx="3695700" cy="1524000"/>
          </a:xfrm>
          <a:prstGeom prst="rect">
            <a:avLst/>
          </a:prstGeom>
        </p:spPr>
      </p:pic>
      <p:pic>
        <p:nvPicPr>
          <p:cNvPr id="18" name="Image 16" descr="preencoded.png"/>
          <p:cNvPicPr>
            <a:picLocks noChangeAspect="1"/>
          </p:cNvPicPr>
          <p:nvPr/>
        </p:nvPicPr>
        <p:blipFill>
          <a:blip r:embed="rId14"/>
          <a:stretch>
            <a:fillRect/>
          </a:stretch>
        </p:blipFill>
        <p:spPr>
          <a:xfrm>
            <a:off x="4381500" y="4419600"/>
            <a:ext cx="190500" cy="190500"/>
          </a:xfrm>
          <a:prstGeom prst="rect">
            <a:avLst/>
          </a:prstGeom>
        </p:spPr>
      </p:pic>
      <p:pic>
        <p:nvPicPr>
          <p:cNvPr id="19" name="Image 17" descr="preencoded.png"/>
          <p:cNvPicPr>
            <a:picLocks noChangeAspect="1"/>
          </p:cNvPicPr>
          <p:nvPr/>
        </p:nvPicPr>
        <p:blipFill>
          <a:blip r:embed="rId15"/>
          <a:stretch>
            <a:fillRect/>
          </a:stretch>
        </p:blipFill>
        <p:spPr>
          <a:xfrm>
            <a:off x="4381500" y="4819650"/>
            <a:ext cx="114300" cy="152400"/>
          </a:xfrm>
          <a:prstGeom prst="rect">
            <a:avLst/>
          </a:prstGeom>
        </p:spPr>
      </p:pic>
      <p:pic>
        <p:nvPicPr>
          <p:cNvPr id="20" name="Image 18" descr="preencoded.png"/>
          <p:cNvPicPr>
            <a:picLocks noChangeAspect="1"/>
          </p:cNvPicPr>
          <p:nvPr/>
        </p:nvPicPr>
        <p:blipFill>
          <a:blip r:embed="rId15"/>
          <a:stretch>
            <a:fillRect/>
          </a:stretch>
        </p:blipFill>
        <p:spPr>
          <a:xfrm>
            <a:off x="4381500" y="5104474"/>
            <a:ext cx="114300" cy="152400"/>
          </a:xfrm>
          <a:prstGeom prst="rect">
            <a:avLst/>
          </a:prstGeom>
        </p:spPr>
      </p:pic>
      <p:pic>
        <p:nvPicPr>
          <p:cNvPr id="21" name="Image 19" descr="preencoded.png"/>
          <p:cNvPicPr>
            <a:picLocks noChangeAspect="1"/>
          </p:cNvPicPr>
          <p:nvPr/>
        </p:nvPicPr>
        <p:blipFill>
          <a:blip r:embed="rId13"/>
          <a:stretch>
            <a:fillRect/>
          </a:stretch>
        </p:blipFill>
        <p:spPr>
          <a:xfrm>
            <a:off x="8115300" y="4191000"/>
            <a:ext cx="3695700" cy="1524000"/>
          </a:xfrm>
          <a:prstGeom prst="rect">
            <a:avLst/>
          </a:prstGeom>
        </p:spPr>
      </p:pic>
      <p:pic>
        <p:nvPicPr>
          <p:cNvPr id="22" name="Image 20" descr="preencoded.png"/>
          <p:cNvPicPr>
            <a:picLocks noChangeAspect="1"/>
          </p:cNvPicPr>
          <p:nvPr/>
        </p:nvPicPr>
        <p:blipFill>
          <a:blip r:embed="rId16"/>
          <a:stretch>
            <a:fillRect/>
          </a:stretch>
        </p:blipFill>
        <p:spPr>
          <a:xfrm>
            <a:off x="8305800" y="4419600"/>
            <a:ext cx="123825" cy="190500"/>
          </a:xfrm>
          <a:prstGeom prst="rect">
            <a:avLst/>
          </a:prstGeom>
        </p:spPr>
      </p:pic>
      <p:sp>
        <p:nvSpPr>
          <p:cNvPr id="23" name="Text 0"/>
          <p:cNvSpPr/>
          <p:nvPr/>
        </p:nvSpPr>
        <p:spPr>
          <a:xfrm>
            <a:off x="381000" y="381000"/>
            <a:ext cx="13716000" cy="381000"/>
          </a:xfrm>
          <a:prstGeom prst="rect">
            <a:avLst/>
          </a:prstGeom>
          <a:noFill/>
          <a:ln/>
        </p:spPr>
        <p:txBody>
          <a:bodyPr vert="horz" wrap="square" lIns="0" tIns="0" rIns="0" bIns="0" rtlCol="0" anchor="t"/>
          <a:lstStyle/>
          <a:p>
            <a:pPr marL="0" indent="0">
              <a:lnSpc>
                <a:spcPts val="3000"/>
              </a:lnSpc>
              <a:buNone/>
            </a:pPr>
            <a:r>
              <a:rPr lang="en-US" sz="2700" b="1" dirty="0">
                <a:solidFill>
                  <a:srgbClr val="1F2937"/>
                </a:solidFill>
                <a:latin typeface="ui-sans-serif" pitchFamily="34" charset="0"/>
                <a:ea typeface="ui-sans-serif" pitchFamily="34" charset="-122"/>
                <a:cs typeface="ui-sans-serif" pitchFamily="34" charset="-120"/>
              </a:rPr>
              <a:t>AWS Enterprise On-Ramp Support Plan</a:t>
            </a:r>
            <a:endParaRPr lang="en-US" sz="2700" dirty="0"/>
          </a:p>
        </p:txBody>
      </p:sp>
      <p:sp>
        <p:nvSpPr>
          <p:cNvPr id="24" name="Text 1"/>
          <p:cNvSpPr/>
          <p:nvPr/>
        </p:nvSpPr>
        <p:spPr>
          <a:xfrm>
            <a:off x="571500" y="1295400"/>
            <a:ext cx="3840480" cy="304800"/>
          </a:xfrm>
          <a:prstGeom prst="rect">
            <a:avLst/>
          </a:prstGeom>
          <a:noFill/>
          <a:ln/>
        </p:spPr>
        <p:txBody>
          <a:bodyPr vert="horz" wrap="square" lIns="0" tIns="0" rIns="0" bIns="0" rtlCol="0" anchor="t"/>
          <a:lstStyle/>
          <a:p>
            <a:pPr marL="0" indent="0">
              <a:lnSpc>
                <a:spcPts val="2400"/>
              </a:lnSpc>
              <a:buNone/>
            </a:pPr>
            <a:r>
              <a:rPr lang="en-US" sz="1800" b="1" dirty="0">
                <a:solidFill>
                  <a:srgbClr val="374151"/>
                </a:solidFill>
                <a:latin typeface="ui-sans-serif" pitchFamily="34" charset="0"/>
                <a:ea typeface="ui-sans-serif" pitchFamily="34" charset="-122"/>
                <a:cs typeface="ui-sans-serif" pitchFamily="34" charset="-120"/>
              </a:rPr>
              <a:t>Plan Overview</a:t>
            </a:r>
            <a:endParaRPr lang="en-US" sz="1800" dirty="0"/>
          </a:p>
        </p:txBody>
      </p:sp>
      <p:sp>
        <p:nvSpPr>
          <p:cNvPr id="25" name="Text 2"/>
          <p:cNvSpPr/>
          <p:nvPr/>
        </p:nvSpPr>
        <p:spPr>
          <a:xfrm>
            <a:off x="571500" y="1714500"/>
            <a:ext cx="3200400" cy="457200"/>
          </a:xfrm>
          <a:prstGeom prst="rect">
            <a:avLst/>
          </a:prstGeom>
          <a:noFill/>
          <a:ln/>
        </p:spPr>
        <p:txBody>
          <a:bodyPr vert="horz" wrap="square" lIns="0" tIns="0" rIns="0" bIns="0" rtlCol="0" anchor="t"/>
          <a:lstStyle/>
          <a:p>
            <a:pPr marL="0" indent="0">
              <a:lnSpc>
                <a:spcPts val="1800"/>
              </a:lnSpc>
              <a:buNone/>
            </a:pPr>
            <a:r>
              <a:rPr lang="en-US" sz="1200" dirty="0">
                <a:solidFill>
                  <a:srgbClr val="4B5563"/>
                </a:solidFill>
                <a:latin typeface="ui-sans-serif" pitchFamily="34" charset="0"/>
                <a:ea typeface="ui-sans-serif" pitchFamily="34" charset="-122"/>
                <a:cs typeface="ui-sans-serif" pitchFamily="34" charset="-120"/>
              </a:rPr>
              <a:t>Designed for customers with business-critical workloads on AWS.</a:t>
            </a:r>
            <a:endParaRPr lang="en-US" sz="1200" dirty="0"/>
          </a:p>
        </p:txBody>
      </p:sp>
      <p:sp>
        <p:nvSpPr>
          <p:cNvPr id="26" name="Text 3"/>
          <p:cNvSpPr/>
          <p:nvPr/>
        </p:nvSpPr>
        <p:spPr>
          <a:xfrm>
            <a:off x="685800" y="2324100"/>
            <a:ext cx="3086100" cy="266700"/>
          </a:xfrm>
          <a:prstGeom prst="rect">
            <a:avLst/>
          </a:prstGeom>
          <a:noFill/>
          <a:ln/>
        </p:spPr>
        <p:txBody>
          <a:bodyPr vert="horz" wrap="square" lIns="0" tIns="0" rIns="0" bIns="0" rtlCol="0" anchor="t"/>
          <a:lstStyle/>
          <a:p>
            <a:pPr marL="0" indent="0">
              <a:lnSpc>
                <a:spcPts val="2100"/>
              </a:lnSpc>
              <a:buNone/>
            </a:pPr>
            <a:r>
              <a:rPr lang="en-US" sz="1350" dirty="0">
                <a:solidFill>
                  <a:srgbClr val="374151"/>
                </a:solidFill>
                <a:latin typeface="ui-sans-serif" pitchFamily="34" charset="0"/>
                <a:ea typeface="ui-sans-serif" pitchFamily="34" charset="-122"/>
                <a:cs typeface="ui-sans-serif" pitchFamily="34" charset="-120"/>
              </a:rPr>
              <a:t>Key Benefits</a:t>
            </a:r>
            <a:endParaRPr lang="en-US" sz="1350" dirty="0"/>
          </a:p>
        </p:txBody>
      </p:sp>
      <p:sp>
        <p:nvSpPr>
          <p:cNvPr id="27" name="Text 4"/>
          <p:cNvSpPr/>
          <p:nvPr/>
        </p:nvSpPr>
        <p:spPr>
          <a:xfrm>
            <a:off x="914400" y="2667000"/>
            <a:ext cx="1973461" cy="228600"/>
          </a:xfrm>
          <a:prstGeom prst="rect">
            <a:avLst/>
          </a:prstGeom>
          <a:noFill/>
          <a:ln/>
        </p:spPr>
        <p:txBody>
          <a:bodyPr vert="horz" wrap="square" lIns="0" tIns="0" rIns="0" bIns="0" rtlCol="0" anchor="t"/>
          <a:lstStyle/>
          <a:p>
            <a:pPr marL="0" indent="0" algn="l">
              <a:lnSpc>
                <a:spcPts val="1800"/>
              </a:lnSpc>
              <a:buNone/>
            </a:pPr>
            <a:r>
              <a:rPr lang="en-US" sz="1200" dirty="0">
                <a:solidFill>
                  <a:srgbClr val="4B5563"/>
                </a:solidFill>
                <a:latin typeface="ui-sans-serif" pitchFamily="34" charset="0"/>
                <a:ea typeface="ui-sans-serif" pitchFamily="34" charset="-122"/>
                <a:cs typeface="ui-sans-serif" pitchFamily="34" charset="-120"/>
              </a:rPr>
              <a:t>Rapid response times</a:t>
            </a:r>
            <a:endParaRPr lang="en-US" sz="1200" dirty="0"/>
          </a:p>
        </p:txBody>
      </p:sp>
      <p:sp>
        <p:nvSpPr>
          <p:cNvPr id="28" name="Text 5"/>
          <p:cNvSpPr/>
          <p:nvPr/>
        </p:nvSpPr>
        <p:spPr>
          <a:xfrm>
            <a:off x="914400" y="2971800"/>
            <a:ext cx="2348686" cy="228600"/>
          </a:xfrm>
          <a:prstGeom prst="rect">
            <a:avLst/>
          </a:prstGeom>
          <a:noFill/>
          <a:ln/>
        </p:spPr>
        <p:txBody>
          <a:bodyPr vert="horz" wrap="square" lIns="0" tIns="0" rIns="0" bIns="0" rtlCol="0" anchor="t"/>
          <a:lstStyle/>
          <a:p>
            <a:pPr marL="0" indent="0" algn="l">
              <a:lnSpc>
                <a:spcPts val="1800"/>
              </a:lnSpc>
              <a:buNone/>
            </a:pPr>
            <a:r>
              <a:rPr lang="en-US" sz="1200" dirty="0">
                <a:solidFill>
                  <a:srgbClr val="4B5563"/>
                </a:solidFill>
                <a:latin typeface="ui-sans-serif" pitchFamily="34" charset="0"/>
                <a:ea typeface="ui-sans-serif" pitchFamily="34" charset="-122"/>
                <a:cs typeface="ui-sans-serif" pitchFamily="34" charset="-120"/>
              </a:rPr>
              <a:t>Expert cloud optimization</a:t>
            </a:r>
            <a:endParaRPr lang="en-US" sz="1200" dirty="0"/>
          </a:p>
        </p:txBody>
      </p:sp>
      <p:sp>
        <p:nvSpPr>
          <p:cNvPr id="29" name="Text 6"/>
          <p:cNvSpPr/>
          <p:nvPr/>
        </p:nvSpPr>
        <p:spPr>
          <a:xfrm>
            <a:off x="914400" y="3276600"/>
            <a:ext cx="2712303" cy="228600"/>
          </a:xfrm>
          <a:prstGeom prst="rect">
            <a:avLst/>
          </a:prstGeom>
          <a:noFill/>
          <a:ln/>
        </p:spPr>
        <p:txBody>
          <a:bodyPr vert="horz" wrap="square" lIns="0" tIns="0" rIns="0" bIns="0" rtlCol="0" anchor="t"/>
          <a:lstStyle/>
          <a:p>
            <a:pPr marL="0" indent="0" algn="l">
              <a:lnSpc>
                <a:spcPts val="1800"/>
              </a:lnSpc>
              <a:buNone/>
            </a:pPr>
            <a:r>
              <a:rPr lang="en-US" sz="1200" dirty="0">
                <a:solidFill>
                  <a:srgbClr val="4B5563"/>
                </a:solidFill>
                <a:latin typeface="ui-sans-serif" pitchFamily="34" charset="0"/>
                <a:ea typeface="ui-sans-serif" pitchFamily="34" charset="-122"/>
                <a:cs typeface="ui-sans-serif" pitchFamily="34" charset="-120"/>
              </a:rPr>
              <a:t>Strategic bridge to Enterprise</a:t>
            </a:r>
            <a:endParaRPr lang="en-US" sz="1200" dirty="0"/>
          </a:p>
        </p:txBody>
      </p:sp>
      <p:sp>
        <p:nvSpPr>
          <p:cNvPr id="30" name="Text 7"/>
          <p:cNvSpPr/>
          <p:nvPr/>
        </p:nvSpPr>
        <p:spPr>
          <a:xfrm>
            <a:off x="4191000" y="1104900"/>
            <a:ext cx="7620000" cy="304800"/>
          </a:xfrm>
          <a:prstGeom prst="rect">
            <a:avLst/>
          </a:prstGeom>
          <a:noFill/>
          <a:ln/>
        </p:spPr>
        <p:txBody>
          <a:bodyPr vert="horz" wrap="square" lIns="0" tIns="0" rIns="0" bIns="0" rtlCol="0" anchor="t"/>
          <a:lstStyle/>
          <a:p>
            <a:pPr marL="0" indent="0">
              <a:lnSpc>
                <a:spcPts val="2400"/>
              </a:lnSpc>
              <a:buNone/>
            </a:pPr>
            <a:r>
              <a:rPr lang="en-US" sz="1800" b="1" dirty="0">
                <a:solidFill>
                  <a:srgbClr val="374151"/>
                </a:solidFill>
                <a:latin typeface="ui-sans-serif" pitchFamily="34" charset="0"/>
                <a:ea typeface="ui-sans-serif" pitchFamily="34" charset="-122"/>
                <a:cs typeface="ui-sans-serif" pitchFamily="34" charset="-120"/>
              </a:rPr>
              <a:t>Key Features &amp; Benefits</a:t>
            </a:r>
            <a:endParaRPr lang="en-US" sz="1800" dirty="0"/>
          </a:p>
        </p:txBody>
      </p:sp>
      <p:sp>
        <p:nvSpPr>
          <p:cNvPr id="31" name="Text 8"/>
          <p:cNvSpPr/>
          <p:nvPr/>
        </p:nvSpPr>
        <p:spPr>
          <a:xfrm>
            <a:off x="4686300" y="1695450"/>
            <a:ext cx="2906435" cy="266700"/>
          </a:xfrm>
          <a:prstGeom prst="rect">
            <a:avLst/>
          </a:prstGeom>
          <a:noFill/>
          <a:ln/>
        </p:spPr>
        <p:txBody>
          <a:bodyPr vert="horz" wrap="square" lIns="0" tIns="0" rIns="0" bIns="0" rtlCol="0" anchor="t"/>
          <a:lstStyle/>
          <a:p>
            <a:pPr marL="0" indent="0">
              <a:lnSpc>
                <a:spcPts val="2100"/>
              </a:lnSpc>
              <a:buNone/>
            </a:pPr>
            <a:r>
              <a:rPr lang="en-US" sz="1350" dirty="0">
                <a:solidFill>
                  <a:srgbClr val="374151"/>
                </a:solidFill>
                <a:latin typeface="ui-sans-serif" pitchFamily="34" charset="0"/>
                <a:ea typeface="ui-sans-serif" pitchFamily="34" charset="-122"/>
                <a:cs typeface="ui-sans-serif" pitchFamily="34" charset="-120"/>
              </a:rPr>
              <a:t>Enhanced Technical Support</a:t>
            </a:r>
            <a:endParaRPr lang="en-US" sz="1350" dirty="0"/>
          </a:p>
        </p:txBody>
      </p:sp>
      <p:sp>
        <p:nvSpPr>
          <p:cNvPr id="32" name="Text 9"/>
          <p:cNvSpPr/>
          <p:nvPr/>
        </p:nvSpPr>
        <p:spPr>
          <a:xfrm>
            <a:off x="4343400" y="2057400"/>
            <a:ext cx="3429000" cy="457200"/>
          </a:xfrm>
          <a:prstGeom prst="rect">
            <a:avLst/>
          </a:prstGeom>
          <a:noFill/>
          <a:ln/>
        </p:spPr>
        <p:txBody>
          <a:bodyPr vert="horz" wrap="square" lIns="0" tIns="0" rIns="0" bIns="0" rtlCol="0" anchor="t"/>
          <a:lstStyle/>
          <a:p>
            <a:pPr marL="0" indent="0">
              <a:lnSpc>
                <a:spcPts val="1800"/>
              </a:lnSpc>
              <a:buNone/>
            </a:pPr>
            <a:r>
              <a:rPr lang="en-US" sz="1200" dirty="0">
                <a:solidFill>
                  <a:srgbClr val="4B5563"/>
                </a:solidFill>
                <a:latin typeface="ui-sans-serif" pitchFamily="34" charset="0"/>
                <a:ea typeface="ui-sans-serif" pitchFamily="34" charset="-122"/>
                <a:cs typeface="ui-sans-serif" pitchFamily="34" charset="-120"/>
              </a:rPr>
              <a:t>24/7 access to Senior Cloud Support Engineers via phone, chat, and web.</a:t>
            </a:r>
            <a:endParaRPr lang="en-US" sz="1200" dirty="0"/>
          </a:p>
        </p:txBody>
      </p:sp>
      <p:sp>
        <p:nvSpPr>
          <p:cNvPr id="33" name="Text 10"/>
          <p:cNvSpPr/>
          <p:nvPr/>
        </p:nvSpPr>
        <p:spPr>
          <a:xfrm>
            <a:off x="8543925" y="1695450"/>
            <a:ext cx="3261658" cy="266700"/>
          </a:xfrm>
          <a:prstGeom prst="rect">
            <a:avLst/>
          </a:prstGeom>
          <a:noFill/>
          <a:ln/>
        </p:spPr>
        <p:txBody>
          <a:bodyPr vert="horz" wrap="square" lIns="0" tIns="0" rIns="0" bIns="0" rtlCol="0" anchor="t"/>
          <a:lstStyle/>
          <a:p>
            <a:pPr marL="0" indent="0">
              <a:lnSpc>
                <a:spcPts val="2100"/>
              </a:lnSpc>
              <a:buNone/>
            </a:pPr>
            <a:r>
              <a:rPr lang="en-US" sz="1350" dirty="0">
                <a:solidFill>
                  <a:srgbClr val="374151"/>
                </a:solidFill>
                <a:latin typeface="ui-sans-serif" pitchFamily="34" charset="0"/>
                <a:ea typeface="ui-sans-serif" pitchFamily="34" charset="-122"/>
                <a:cs typeface="ui-sans-serif" pitchFamily="34" charset="-120"/>
              </a:rPr>
              <a:t>Technical Account Management</a:t>
            </a:r>
            <a:endParaRPr lang="en-US" sz="1350" dirty="0"/>
          </a:p>
        </p:txBody>
      </p:sp>
      <p:sp>
        <p:nvSpPr>
          <p:cNvPr id="34" name="Text 11"/>
          <p:cNvSpPr/>
          <p:nvPr/>
        </p:nvSpPr>
        <p:spPr>
          <a:xfrm>
            <a:off x="8229600" y="2057400"/>
            <a:ext cx="3429000" cy="457200"/>
          </a:xfrm>
          <a:prstGeom prst="rect">
            <a:avLst/>
          </a:prstGeom>
          <a:noFill/>
          <a:ln/>
        </p:spPr>
        <p:txBody>
          <a:bodyPr vert="horz" wrap="square" lIns="0" tIns="0" rIns="0" bIns="0" rtlCol="0" anchor="t"/>
          <a:lstStyle/>
          <a:p>
            <a:pPr marL="0" indent="0">
              <a:lnSpc>
                <a:spcPts val="1800"/>
              </a:lnSpc>
              <a:buNone/>
            </a:pPr>
            <a:r>
              <a:rPr lang="en-US" sz="1200" dirty="0">
                <a:solidFill>
                  <a:srgbClr val="4B5563"/>
                </a:solidFill>
                <a:latin typeface="ui-sans-serif" pitchFamily="34" charset="0"/>
                <a:ea typeface="ui-sans-serif" pitchFamily="34" charset="-122"/>
                <a:cs typeface="ui-sans-serif" pitchFamily="34" charset="-120"/>
              </a:rPr>
              <a:t>Access to Technical Account Managers for architectural guidance.</a:t>
            </a:r>
            <a:endParaRPr lang="en-US" sz="1200" dirty="0"/>
          </a:p>
        </p:txBody>
      </p:sp>
      <p:sp>
        <p:nvSpPr>
          <p:cNvPr id="35" name="Text 12"/>
          <p:cNvSpPr/>
          <p:nvPr/>
        </p:nvSpPr>
        <p:spPr>
          <a:xfrm>
            <a:off x="4686300" y="2990850"/>
            <a:ext cx="3173432" cy="266700"/>
          </a:xfrm>
          <a:prstGeom prst="rect">
            <a:avLst/>
          </a:prstGeom>
          <a:noFill/>
          <a:ln/>
        </p:spPr>
        <p:txBody>
          <a:bodyPr vert="horz" wrap="square" lIns="0" tIns="0" rIns="0" bIns="0" rtlCol="0" anchor="t"/>
          <a:lstStyle/>
          <a:p>
            <a:pPr marL="0" indent="0">
              <a:lnSpc>
                <a:spcPts val="2100"/>
              </a:lnSpc>
              <a:buNone/>
            </a:pPr>
            <a:r>
              <a:rPr lang="en-US" sz="1350" dirty="0">
                <a:solidFill>
                  <a:srgbClr val="374151"/>
                </a:solidFill>
                <a:latin typeface="ui-sans-serif" pitchFamily="34" charset="0"/>
                <a:ea typeface="ui-sans-serif" pitchFamily="34" charset="-122"/>
                <a:cs typeface="ui-sans-serif" pitchFamily="34" charset="-120"/>
              </a:rPr>
              <a:t>Billing &amp; Account Management</a:t>
            </a:r>
            <a:endParaRPr lang="en-US" sz="1350" dirty="0"/>
          </a:p>
        </p:txBody>
      </p:sp>
      <p:sp>
        <p:nvSpPr>
          <p:cNvPr id="36" name="Text 13"/>
          <p:cNvSpPr/>
          <p:nvPr/>
        </p:nvSpPr>
        <p:spPr>
          <a:xfrm>
            <a:off x="4343400" y="3352800"/>
            <a:ext cx="3429000" cy="457200"/>
          </a:xfrm>
          <a:prstGeom prst="rect">
            <a:avLst/>
          </a:prstGeom>
          <a:noFill/>
          <a:ln/>
        </p:spPr>
        <p:txBody>
          <a:bodyPr vert="horz" wrap="square" lIns="0" tIns="0" rIns="0" bIns="0" rtlCol="0" anchor="t"/>
          <a:lstStyle/>
          <a:p>
            <a:pPr marL="0" indent="0">
              <a:lnSpc>
                <a:spcPts val="1800"/>
              </a:lnSpc>
              <a:buNone/>
            </a:pPr>
            <a:r>
              <a:rPr lang="en-US" sz="1200" dirty="0">
                <a:solidFill>
                  <a:srgbClr val="4B5563"/>
                </a:solidFill>
                <a:latin typeface="ui-sans-serif" pitchFamily="34" charset="0"/>
                <a:ea typeface="ui-sans-serif" pitchFamily="34" charset="-122"/>
                <a:cs typeface="ui-sans-serif" pitchFamily="34" charset="-120"/>
              </a:rPr>
              <a:t>Support Concierge service for billing and account inquiries.</a:t>
            </a:r>
            <a:endParaRPr lang="en-US" sz="1200" dirty="0"/>
          </a:p>
        </p:txBody>
      </p:sp>
      <p:sp>
        <p:nvSpPr>
          <p:cNvPr id="37" name="Text 14"/>
          <p:cNvSpPr/>
          <p:nvPr/>
        </p:nvSpPr>
        <p:spPr>
          <a:xfrm>
            <a:off x="8572500" y="2990850"/>
            <a:ext cx="2114193" cy="266700"/>
          </a:xfrm>
          <a:prstGeom prst="rect">
            <a:avLst/>
          </a:prstGeom>
          <a:noFill/>
          <a:ln/>
        </p:spPr>
        <p:txBody>
          <a:bodyPr vert="horz" wrap="square" lIns="0" tIns="0" rIns="0" bIns="0" rtlCol="0" anchor="t"/>
          <a:lstStyle/>
          <a:p>
            <a:pPr marL="0" indent="0">
              <a:lnSpc>
                <a:spcPts val="2100"/>
              </a:lnSpc>
              <a:buNone/>
            </a:pPr>
            <a:r>
              <a:rPr lang="en-US" sz="1350" dirty="0">
                <a:solidFill>
                  <a:srgbClr val="374151"/>
                </a:solidFill>
                <a:latin typeface="ui-sans-serif" pitchFamily="34" charset="0"/>
                <a:ea typeface="ui-sans-serif" pitchFamily="34" charset="-122"/>
                <a:cs typeface="ui-sans-serif" pitchFamily="34" charset="-120"/>
              </a:rPr>
              <a:t>AWS Trusted Advisor</a:t>
            </a:r>
            <a:endParaRPr lang="en-US" sz="1350" dirty="0"/>
          </a:p>
        </p:txBody>
      </p:sp>
      <p:sp>
        <p:nvSpPr>
          <p:cNvPr id="38" name="Text 15"/>
          <p:cNvSpPr/>
          <p:nvPr/>
        </p:nvSpPr>
        <p:spPr>
          <a:xfrm>
            <a:off x="8229600" y="3352800"/>
            <a:ext cx="3429000" cy="457200"/>
          </a:xfrm>
          <a:prstGeom prst="rect">
            <a:avLst/>
          </a:prstGeom>
          <a:noFill/>
          <a:ln/>
        </p:spPr>
        <p:txBody>
          <a:bodyPr vert="horz" wrap="square" lIns="0" tIns="0" rIns="0" bIns="0" rtlCol="0" anchor="t"/>
          <a:lstStyle/>
          <a:p>
            <a:pPr marL="0" indent="0">
              <a:lnSpc>
                <a:spcPts val="1800"/>
              </a:lnSpc>
              <a:buNone/>
            </a:pPr>
            <a:r>
              <a:rPr lang="en-US" sz="1200" dirty="0">
                <a:solidFill>
                  <a:srgbClr val="4B5563"/>
                </a:solidFill>
                <a:latin typeface="ui-sans-serif" pitchFamily="34" charset="0"/>
                <a:ea typeface="ui-sans-serif" pitchFamily="34" charset="-122"/>
                <a:cs typeface="ui-sans-serif" pitchFamily="34" charset="-120"/>
              </a:rPr>
              <a:t>Full set of Trusted Advisor checks for cost optimization and security.</a:t>
            </a:r>
            <a:endParaRPr lang="en-US" sz="1200" dirty="0"/>
          </a:p>
        </p:txBody>
      </p:sp>
      <p:sp>
        <p:nvSpPr>
          <p:cNvPr id="39" name="Text 16"/>
          <p:cNvSpPr/>
          <p:nvPr/>
        </p:nvSpPr>
        <p:spPr>
          <a:xfrm>
            <a:off x="4648200" y="4381500"/>
            <a:ext cx="3314700" cy="266700"/>
          </a:xfrm>
          <a:prstGeom prst="rect">
            <a:avLst/>
          </a:prstGeom>
          <a:noFill/>
          <a:ln/>
        </p:spPr>
        <p:txBody>
          <a:bodyPr vert="horz" wrap="square" lIns="0" tIns="0" rIns="0" bIns="0" rtlCol="0" anchor="t"/>
          <a:lstStyle/>
          <a:p>
            <a:pPr marL="0" indent="0">
              <a:lnSpc>
                <a:spcPts val="2100"/>
              </a:lnSpc>
              <a:buNone/>
            </a:pPr>
            <a:r>
              <a:rPr lang="en-US" sz="1500" b="1" dirty="0">
                <a:solidFill>
                  <a:srgbClr val="374151"/>
                </a:solidFill>
                <a:latin typeface="ui-sans-serif" pitchFamily="34" charset="0"/>
                <a:ea typeface="ui-sans-serif" pitchFamily="34" charset="-122"/>
                <a:cs typeface="ui-sans-serif" pitchFamily="34" charset="-120"/>
              </a:rPr>
              <a:t>Response Times</a:t>
            </a:r>
            <a:endParaRPr lang="en-US" sz="1500" dirty="0"/>
          </a:p>
        </p:txBody>
      </p:sp>
      <p:sp>
        <p:nvSpPr>
          <p:cNvPr id="40" name="Text 17"/>
          <p:cNvSpPr/>
          <p:nvPr/>
        </p:nvSpPr>
        <p:spPr>
          <a:xfrm>
            <a:off x="4572000" y="4762500"/>
            <a:ext cx="3124200" cy="457200"/>
          </a:xfrm>
          <a:prstGeom prst="rect">
            <a:avLst/>
          </a:prstGeom>
          <a:noFill/>
          <a:ln/>
        </p:spPr>
        <p:txBody>
          <a:bodyPr vert="horz" wrap="square" lIns="0" tIns="0" rIns="0" bIns="0" rtlCol="0" anchor="t"/>
          <a:lstStyle/>
          <a:p>
            <a:pPr marL="0" indent="0" algn="l">
              <a:lnSpc>
                <a:spcPts val="1800"/>
              </a:lnSpc>
              <a:buNone/>
            </a:pPr>
            <a:r>
              <a:rPr lang="en-US" sz="1200" dirty="0">
                <a:solidFill>
                  <a:srgbClr val="4B5563"/>
                </a:solidFill>
                <a:latin typeface="ui-sans-serif" pitchFamily="34" charset="0"/>
                <a:ea typeface="ui-sans-serif" pitchFamily="34" charset="-122"/>
                <a:cs typeface="ui-sans-serif" pitchFamily="34" charset="-120"/>
              </a:rPr>
              <a:t>Business-critical system down: &lt; 30 minutes</a:t>
            </a:r>
            <a:endParaRPr lang="en-US" sz="1200" dirty="0"/>
          </a:p>
        </p:txBody>
      </p:sp>
      <p:sp>
        <p:nvSpPr>
          <p:cNvPr id="41" name="Text 18"/>
          <p:cNvSpPr/>
          <p:nvPr/>
        </p:nvSpPr>
        <p:spPr>
          <a:xfrm>
            <a:off x="4572000" y="5067300"/>
            <a:ext cx="3168432" cy="228600"/>
          </a:xfrm>
          <a:prstGeom prst="rect">
            <a:avLst/>
          </a:prstGeom>
          <a:noFill/>
          <a:ln/>
        </p:spPr>
        <p:txBody>
          <a:bodyPr vert="horz" wrap="square" lIns="0" tIns="0" rIns="0" bIns="0" rtlCol="0" anchor="t"/>
          <a:lstStyle/>
          <a:p>
            <a:pPr marL="0" indent="0" algn="l">
              <a:lnSpc>
                <a:spcPts val="1800"/>
              </a:lnSpc>
              <a:buNone/>
            </a:pPr>
            <a:r>
              <a:rPr lang="en-US" sz="1200" dirty="0">
                <a:solidFill>
                  <a:srgbClr val="4B5563"/>
                </a:solidFill>
                <a:latin typeface="ui-sans-serif" pitchFamily="34" charset="0"/>
                <a:ea typeface="ui-sans-serif" pitchFamily="34" charset="-122"/>
                <a:cs typeface="ui-sans-serif" pitchFamily="34" charset="-120"/>
              </a:rPr>
              <a:t>Production system down: &lt; 1 hour</a:t>
            </a:r>
            <a:endParaRPr lang="en-US" sz="1200" dirty="0"/>
          </a:p>
        </p:txBody>
      </p:sp>
      <p:sp>
        <p:nvSpPr>
          <p:cNvPr id="42" name="Text 19"/>
          <p:cNvSpPr/>
          <p:nvPr/>
        </p:nvSpPr>
        <p:spPr>
          <a:xfrm>
            <a:off x="8505825" y="4381500"/>
            <a:ext cx="3314700" cy="266700"/>
          </a:xfrm>
          <a:prstGeom prst="rect">
            <a:avLst/>
          </a:prstGeom>
          <a:noFill/>
          <a:ln/>
        </p:spPr>
        <p:txBody>
          <a:bodyPr vert="horz" wrap="square" lIns="0" tIns="0" rIns="0" bIns="0" rtlCol="0" anchor="t"/>
          <a:lstStyle/>
          <a:p>
            <a:pPr marL="0" indent="0">
              <a:lnSpc>
                <a:spcPts val="2100"/>
              </a:lnSpc>
              <a:buNone/>
            </a:pPr>
            <a:r>
              <a:rPr lang="en-US" sz="1500" b="1" dirty="0">
                <a:solidFill>
                  <a:srgbClr val="374151"/>
                </a:solidFill>
                <a:latin typeface="ui-sans-serif" pitchFamily="34" charset="0"/>
                <a:ea typeface="ui-sans-serif" pitchFamily="34" charset="-122"/>
                <a:cs typeface="ui-sans-serif" pitchFamily="34" charset="-120"/>
              </a:rPr>
              <a:t>Pricing Model</a:t>
            </a:r>
            <a:endParaRPr lang="en-US" sz="1500" dirty="0"/>
          </a:p>
        </p:txBody>
      </p:sp>
      <p:sp>
        <p:nvSpPr>
          <p:cNvPr id="43" name="Text 20"/>
          <p:cNvSpPr/>
          <p:nvPr/>
        </p:nvSpPr>
        <p:spPr>
          <a:xfrm>
            <a:off x="8305800" y="4762500"/>
            <a:ext cx="3314700" cy="457200"/>
          </a:xfrm>
          <a:prstGeom prst="rect">
            <a:avLst/>
          </a:prstGeom>
          <a:noFill/>
          <a:ln/>
        </p:spPr>
        <p:txBody>
          <a:bodyPr vert="horz" wrap="square" lIns="0" tIns="0" rIns="0" bIns="0" rtlCol="0" anchor="t"/>
          <a:lstStyle/>
          <a:p>
            <a:pPr marL="0" indent="0">
              <a:lnSpc>
                <a:spcPts val="1800"/>
              </a:lnSpc>
              <a:buNone/>
            </a:pPr>
            <a:r>
              <a:rPr lang="en-US" sz="1200" dirty="0">
                <a:solidFill>
                  <a:srgbClr val="4B5563"/>
                </a:solidFill>
                <a:latin typeface="ui-sans-serif" pitchFamily="34" charset="0"/>
                <a:ea typeface="ui-sans-serif" pitchFamily="34" charset="-122"/>
                <a:cs typeface="ui-sans-serif" pitchFamily="34" charset="-120"/>
              </a:rPr>
              <a:t>Monthly fee: The greater of </a:t>
            </a:r>
            <a:r>
              <a:rPr lang="en-US" sz="1200" b="1" dirty="0">
                <a:solidFill>
                  <a:srgbClr val="4B5563"/>
                </a:solidFill>
                <a:latin typeface="ui-sans-serif" pitchFamily="34" charset="0"/>
                <a:ea typeface="ui-sans-serif" pitchFamily="34" charset="-122"/>
                <a:cs typeface="ui-sans-serif" pitchFamily="34" charset="-120"/>
              </a:rPr>
              <a:t>$5,500</a:t>
            </a:r>
            <a:r>
              <a:rPr lang="en-US" sz="1200" dirty="0">
                <a:solidFill>
                  <a:srgbClr val="4B5563"/>
                </a:solidFill>
                <a:latin typeface="ui-sans-serif" pitchFamily="34" charset="0"/>
                <a:ea typeface="ui-sans-serif" pitchFamily="34" charset="-122"/>
                <a:cs typeface="ui-sans-serif" pitchFamily="34" charset="-120"/>
              </a:rPr>
              <a:t> or </a:t>
            </a:r>
            <a:r>
              <a:rPr lang="en-US" sz="1200" b="1" dirty="0">
                <a:solidFill>
                  <a:srgbClr val="4B5563"/>
                </a:solidFill>
                <a:latin typeface="ui-sans-serif" pitchFamily="34" charset="0"/>
                <a:ea typeface="ui-sans-serif" pitchFamily="34" charset="-122"/>
                <a:cs typeface="ui-sans-serif" pitchFamily="34" charset="-120"/>
              </a:rPr>
              <a:t>10%</a:t>
            </a:r>
            <a:r>
              <a:rPr lang="en-US" sz="1200" dirty="0">
                <a:solidFill>
                  <a:srgbClr val="4B5563"/>
                </a:solidFill>
                <a:latin typeface="ui-sans-serif" pitchFamily="34" charset="0"/>
                <a:ea typeface="ui-sans-serif" pitchFamily="34" charset="-122"/>
                <a:cs typeface="ui-sans-serif" pitchFamily="34" charset="-120"/>
              </a:rPr>
              <a:t> of monthly AWS charges.</a:t>
            </a:r>
            <a:endParaRPr lang="en-US" sz="1200"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438900"/>
          </a:xfrm>
          <a:prstGeom prst="rect">
            <a:avLst/>
          </a:prstGeom>
        </p:spPr>
      </p:pic>
      <p:pic>
        <p:nvPicPr>
          <p:cNvPr id="3" name="Image 1" descr="preencoded.png"/>
          <p:cNvPicPr>
            <a:picLocks noChangeAspect="1"/>
          </p:cNvPicPr>
          <p:nvPr/>
        </p:nvPicPr>
        <p:blipFill>
          <a:blip r:embed="rId4"/>
          <a:stretch>
            <a:fillRect/>
          </a:stretch>
        </p:blipFill>
        <p:spPr>
          <a:xfrm>
            <a:off x="0" y="0"/>
            <a:ext cx="12192000" cy="38100"/>
          </a:xfrm>
          <a:prstGeom prst="rect">
            <a:avLst/>
          </a:prstGeom>
        </p:spPr>
      </p:pic>
      <p:pic>
        <p:nvPicPr>
          <p:cNvPr id="4" name="Image 2" descr="preencoded.png"/>
          <p:cNvPicPr>
            <a:picLocks noChangeAspect="1"/>
          </p:cNvPicPr>
          <p:nvPr/>
        </p:nvPicPr>
        <p:blipFill>
          <a:blip r:embed="rId5"/>
          <a:stretch>
            <a:fillRect/>
          </a:stretch>
        </p:blipFill>
        <p:spPr>
          <a:xfrm>
            <a:off x="9201001" y="342900"/>
            <a:ext cx="2381399" cy="438150"/>
          </a:xfrm>
          <a:prstGeom prst="rect">
            <a:avLst/>
          </a:prstGeom>
        </p:spPr>
      </p:pic>
      <p:pic>
        <p:nvPicPr>
          <p:cNvPr id="5" name="Image 3" descr="preencoded.png"/>
          <p:cNvPicPr>
            <a:picLocks noChangeAspect="1"/>
          </p:cNvPicPr>
          <p:nvPr/>
        </p:nvPicPr>
        <p:blipFill>
          <a:blip r:embed="rId6"/>
          <a:stretch>
            <a:fillRect/>
          </a:stretch>
        </p:blipFill>
        <p:spPr>
          <a:xfrm>
            <a:off x="9429601" y="466725"/>
            <a:ext cx="219075" cy="190500"/>
          </a:xfrm>
          <a:prstGeom prst="rect">
            <a:avLst/>
          </a:prstGeom>
        </p:spPr>
      </p:pic>
      <p:pic>
        <p:nvPicPr>
          <p:cNvPr id="6" name="Image 4" descr="preencoded.png"/>
          <p:cNvPicPr>
            <a:picLocks noChangeAspect="1"/>
          </p:cNvPicPr>
          <p:nvPr/>
        </p:nvPicPr>
        <p:blipFill>
          <a:blip r:embed="rId7"/>
          <a:stretch>
            <a:fillRect/>
          </a:stretch>
        </p:blipFill>
        <p:spPr>
          <a:xfrm>
            <a:off x="609600" y="2000250"/>
            <a:ext cx="5391150" cy="876300"/>
          </a:xfrm>
          <a:prstGeom prst="rect">
            <a:avLst/>
          </a:prstGeom>
        </p:spPr>
      </p:pic>
      <p:pic>
        <p:nvPicPr>
          <p:cNvPr id="7" name="Image 5" descr="preencoded.png"/>
          <p:cNvPicPr>
            <a:picLocks noChangeAspect="1"/>
          </p:cNvPicPr>
          <p:nvPr/>
        </p:nvPicPr>
        <p:blipFill>
          <a:blip r:embed="rId8"/>
          <a:stretch>
            <a:fillRect/>
          </a:stretch>
        </p:blipFill>
        <p:spPr>
          <a:xfrm>
            <a:off x="800100" y="2228850"/>
            <a:ext cx="200025" cy="304800"/>
          </a:xfrm>
          <a:prstGeom prst="rect">
            <a:avLst/>
          </a:prstGeom>
        </p:spPr>
      </p:pic>
      <p:pic>
        <p:nvPicPr>
          <p:cNvPr id="8" name="Image 6" descr="preencoded.png"/>
          <p:cNvPicPr>
            <a:picLocks noChangeAspect="1"/>
          </p:cNvPicPr>
          <p:nvPr/>
        </p:nvPicPr>
        <p:blipFill>
          <a:blip r:embed="rId7"/>
          <a:stretch>
            <a:fillRect/>
          </a:stretch>
        </p:blipFill>
        <p:spPr>
          <a:xfrm>
            <a:off x="609600" y="3126726"/>
            <a:ext cx="5391150" cy="990600"/>
          </a:xfrm>
          <a:prstGeom prst="rect">
            <a:avLst/>
          </a:prstGeom>
        </p:spPr>
      </p:pic>
      <p:pic>
        <p:nvPicPr>
          <p:cNvPr id="9" name="Image 7" descr="preencoded.png"/>
          <p:cNvPicPr>
            <a:picLocks noChangeAspect="1"/>
          </p:cNvPicPr>
          <p:nvPr/>
        </p:nvPicPr>
        <p:blipFill>
          <a:blip r:embed="rId9"/>
          <a:stretch>
            <a:fillRect/>
          </a:stretch>
        </p:blipFill>
        <p:spPr>
          <a:xfrm>
            <a:off x="800100" y="3346696"/>
            <a:ext cx="171450" cy="304800"/>
          </a:xfrm>
          <a:prstGeom prst="rect">
            <a:avLst/>
          </a:prstGeom>
        </p:spPr>
      </p:pic>
      <p:pic>
        <p:nvPicPr>
          <p:cNvPr id="10" name="Image 8" descr="preencoded.png"/>
          <p:cNvPicPr>
            <a:picLocks noChangeAspect="1"/>
          </p:cNvPicPr>
          <p:nvPr/>
        </p:nvPicPr>
        <p:blipFill>
          <a:blip r:embed="rId7"/>
          <a:stretch>
            <a:fillRect/>
          </a:stretch>
        </p:blipFill>
        <p:spPr>
          <a:xfrm>
            <a:off x="609600" y="4425716"/>
            <a:ext cx="5391150" cy="1066800"/>
          </a:xfrm>
          <a:prstGeom prst="rect">
            <a:avLst/>
          </a:prstGeom>
        </p:spPr>
      </p:pic>
      <p:pic>
        <p:nvPicPr>
          <p:cNvPr id="11" name="Image 9" descr="preencoded.png"/>
          <p:cNvPicPr>
            <a:picLocks noChangeAspect="1"/>
          </p:cNvPicPr>
          <p:nvPr/>
        </p:nvPicPr>
        <p:blipFill>
          <a:blip r:embed="rId10"/>
          <a:stretch>
            <a:fillRect/>
          </a:stretch>
        </p:blipFill>
        <p:spPr>
          <a:xfrm>
            <a:off x="800100" y="4568050"/>
            <a:ext cx="228600" cy="304800"/>
          </a:xfrm>
          <a:prstGeom prst="rect">
            <a:avLst/>
          </a:prstGeom>
        </p:spPr>
      </p:pic>
      <p:pic>
        <p:nvPicPr>
          <p:cNvPr id="12" name="Image 10" descr="preencoded.png"/>
          <p:cNvPicPr>
            <a:picLocks noChangeAspect="1"/>
          </p:cNvPicPr>
          <p:nvPr/>
        </p:nvPicPr>
        <p:blipFill>
          <a:blip r:embed="rId7"/>
          <a:stretch>
            <a:fillRect/>
          </a:stretch>
        </p:blipFill>
        <p:spPr>
          <a:xfrm>
            <a:off x="609600" y="5557030"/>
            <a:ext cx="5391150" cy="876300"/>
          </a:xfrm>
          <a:prstGeom prst="rect">
            <a:avLst/>
          </a:prstGeom>
        </p:spPr>
      </p:pic>
      <p:pic>
        <p:nvPicPr>
          <p:cNvPr id="13" name="Image 11" descr="preencoded.png"/>
          <p:cNvPicPr>
            <a:picLocks noChangeAspect="1"/>
          </p:cNvPicPr>
          <p:nvPr/>
        </p:nvPicPr>
        <p:blipFill>
          <a:blip r:embed="rId11"/>
          <a:stretch>
            <a:fillRect/>
          </a:stretch>
        </p:blipFill>
        <p:spPr>
          <a:xfrm>
            <a:off x="800100" y="5761016"/>
            <a:ext cx="228600" cy="304800"/>
          </a:xfrm>
          <a:prstGeom prst="rect">
            <a:avLst/>
          </a:prstGeom>
        </p:spPr>
      </p:pic>
      <p:pic>
        <p:nvPicPr>
          <p:cNvPr id="14" name="Image 12" descr="preencoded.png"/>
          <p:cNvPicPr>
            <a:picLocks noChangeAspect="1"/>
          </p:cNvPicPr>
          <p:nvPr/>
        </p:nvPicPr>
        <p:blipFill>
          <a:blip r:embed="rId7"/>
          <a:stretch>
            <a:fillRect/>
          </a:stretch>
        </p:blipFill>
        <p:spPr>
          <a:xfrm>
            <a:off x="6191250" y="2000250"/>
            <a:ext cx="5391150" cy="914400"/>
          </a:xfrm>
          <a:prstGeom prst="rect">
            <a:avLst/>
          </a:prstGeom>
        </p:spPr>
      </p:pic>
      <p:pic>
        <p:nvPicPr>
          <p:cNvPr id="15" name="Image 13" descr="preencoded.png"/>
          <p:cNvPicPr>
            <a:picLocks noChangeAspect="1"/>
          </p:cNvPicPr>
          <p:nvPr/>
        </p:nvPicPr>
        <p:blipFill>
          <a:blip r:embed="rId12"/>
          <a:stretch>
            <a:fillRect/>
          </a:stretch>
        </p:blipFill>
        <p:spPr>
          <a:xfrm>
            <a:off x="6381750" y="2228850"/>
            <a:ext cx="285750" cy="304800"/>
          </a:xfrm>
          <a:prstGeom prst="rect">
            <a:avLst/>
          </a:prstGeom>
        </p:spPr>
      </p:pic>
      <p:pic>
        <p:nvPicPr>
          <p:cNvPr id="16" name="Image 14" descr="preencoded.png"/>
          <p:cNvPicPr>
            <a:picLocks noChangeAspect="1"/>
          </p:cNvPicPr>
          <p:nvPr/>
        </p:nvPicPr>
        <p:blipFill>
          <a:blip r:embed="rId7"/>
          <a:stretch>
            <a:fillRect/>
          </a:stretch>
        </p:blipFill>
        <p:spPr>
          <a:xfrm>
            <a:off x="6191250" y="3105150"/>
            <a:ext cx="5391150" cy="1143000"/>
          </a:xfrm>
          <a:prstGeom prst="rect">
            <a:avLst/>
          </a:prstGeom>
        </p:spPr>
      </p:pic>
      <p:pic>
        <p:nvPicPr>
          <p:cNvPr id="17" name="Image 15" descr="preencoded.png"/>
          <p:cNvPicPr>
            <a:picLocks noChangeAspect="1"/>
          </p:cNvPicPr>
          <p:nvPr/>
        </p:nvPicPr>
        <p:blipFill>
          <a:blip r:embed="rId13"/>
          <a:stretch>
            <a:fillRect/>
          </a:stretch>
        </p:blipFill>
        <p:spPr>
          <a:xfrm>
            <a:off x="6381750" y="3333750"/>
            <a:ext cx="200025" cy="304800"/>
          </a:xfrm>
          <a:prstGeom prst="rect">
            <a:avLst/>
          </a:prstGeom>
        </p:spPr>
      </p:pic>
      <p:pic>
        <p:nvPicPr>
          <p:cNvPr id="18" name="Image 16" descr="preencoded.png"/>
          <p:cNvPicPr>
            <a:picLocks noChangeAspect="1"/>
          </p:cNvPicPr>
          <p:nvPr/>
        </p:nvPicPr>
        <p:blipFill>
          <a:blip r:embed="rId14"/>
          <a:stretch>
            <a:fillRect/>
          </a:stretch>
        </p:blipFill>
        <p:spPr>
          <a:xfrm>
            <a:off x="6191250" y="4438650"/>
            <a:ext cx="5391150" cy="914400"/>
          </a:xfrm>
          <a:prstGeom prst="rect">
            <a:avLst/>
          </a:prstGeom>
        </p:spPr>
      </p:pic>
      <p:pic>
        <p:nvPicPr>
          <p:cNvPr id="19" name="Image 17" descr="preencoded.png"/>
          <p:cNvPicPr>
            <a:picLocks noChangeAspect="1"/>
          </p:cNvPicPr>
          <p:nvPr/>
        </p:nvPicPr>
        <p:blipFill>
          <a:blip r:embed="rId15"/>
          <a:stretch>
            <a:fillRect/>
          </a:stretch>
        </p:blipFill>
        <p:spPr>
          <a:xfrm>
            <a:off x="6381750" y="4667250"/>
            <a:ext cx="285750" cy="304800"/>
          </a:xfrm>
          <a:prstGeom prst="rect">
            <a:avLst/>
          </a:prstGeom>
        </p:spPr>
      </p:pic>
      <p:pic>
        <p:nvPicPr>
          <p:cNvPr id="20" name="Image 18" descr="preencoded.png"/>
          <p:cNvPicPr>
            <a:picLocks noChangeAspect="1"/>
          </p:cNvPicPr>
          <p:nvPr/>
        </p:nvPicPr>
        <p:blipFill>
          <a:blip r:embed="rId14"/>
          <a:stretch>
            <a:fillRect/>
          </a:stretch>
        </p:blipFill>
        <p:spPr>
          <a:xfrm>
            <a:off x="6191250" y="5543550"/>
            <a:ext cx="5391150" cy="914400"/>
          </a:xfrm>
          <a:prstGeom prst="rect">
            <a:avLst/>
          </a:prstGeom>
        </p:spPr>
      </p:pic>
      <p:pic>
        <p:nvPicPr>
          <p:cNvPr id="21" name="Image 19" descr="preencoded.png"/>
          <p:cNvPicPr>
            <a:picLocks noChangeAspect="1"/>
          </p:cNvPicPr>
          <p:nvPr/>
        </p:nvPicPr>
        <p:blipFill>
          <a:blip r:embed="rId16"/>
          <a:stretch>
            <a:fillRect/>
          </a:stretch>
        </p:blipFill>
        <p:spPr>
          <a:xfrm>
            <a:off x="6381750" y="5772150"/>
            <a:ext cx="257175" cy="304800"/>
          </a:xfrm>
          <a:prstGeom prst="rect">
            <a:avLst/>
          </a:prstGeom>
        </p:spPr>
      </p:pic>
      <p:pic>
        <p:nvPicPr>
          <p:cNvPr id="22" name="Image 20" descr="preencoded.png"/>
          <p:cNvPicPr>
            <a:picLocks noChangeAspect="1"/>
          </p:cNvPicPr>
          <p:nvPr/>
        </p:nvPicPr>
        <p:blipFill>
          <a:blip r:embed="rId17"/>
          <a:stretch>
            <a:fillRect/>
          </a:stretch>
        </p:blipFill>
        <p:spPr>
          <a:xfrm>
            <a:off x="9334500" y="4972050"/>
            <a:ext cx="2857500" cy="2857500"/>
          </a:xfrm>
          <a:prstGeom prst="rect">
            <a:avLst/>
          </a:prstGeom>
        </p:spPr>
      </p:pic>
      <p:sp>
        <p:nvSpPr>
          <p:cNvPr id="23" name="Text 0"/>
          <p:cNvSpPr/>
          <p:nvPr/>
        </p:nvSpPr>
        <p:spPr>
          <a:xfrm>
            <a:off x="609600" y="371475"/>
            <a:ext cx="5575697" cy="381000"/>
          </a:xfrm>
          <a:prstGeom prst="rect">
            <a:avLst/>
          </a:prstGeom>
          <a:noFill/>
          <a:ln/>
        </p:spPr>
        <p:txBody>
          <a:bodyPr vert="horz" wrap="square" lIns="0" tIns="0" rIns="0" bIns="0" rtlCol="0" anchor="t"/>
          <a:lstStyle/>
          <a:p>
            <a:pPr marL="0" indent="0">
              <a:lnSpc>
                <a:spcPts val="3000"/>
              </a:lnSpc>
              <a:buNone/>
            </a:pPr>
            <a:r>
              <a:rPr lang="en-US" sz="2700" b="1" dirty="0">
                <a:solidFill>
                  <a:srgbClr val="1F2937"/>
                </a:solidFill>
                <a:latin typeface="ui-sans-serif" pitchFamily="34" charset="0"/>
                <a:ea typeface="ui-sans-serif" pitchFamily="34" charset="-122"/>
                <a:cs typeface="ui-sans-serif" pitchFamily="34" charset="-120"/>
              </a:rPr>
              <a:t>Enterprise Support Plan</a:t>
            </a:r>
            <a:endParaRPr lang="en-US" sz="2700" dirty="0"/>
          </a:p>
        </p:txBody>
      </p:sp>
      <p:sp>
        <p:nvSpPr>
          <p:cNvPr id="24" name="Text 1"/>
          <p:cNvSpPr/>
          <p:nvPr/>
        </p:nvSpPr>
        <p:spPr>
          <a:xfrm>
            <a:off x="9724876" y="419100"/>
            <a:ext cx="1954709" cy="285750"/>
          </a:xfrm>
          <a:prstGeom prst="rect">
            <a:avLst/>
          </a:prstGeom>
          <a:noFill/>
          <a:ln/>
        </p:spPr>
        <p:txBody>
          <a:bodyPr vert="horz" wrap="square" lIns="0" tIns="0" rIns="0" bIns="0" rtlCol="0" anchor="t"/>
          <a:lstStyle/>
          <a:p>
            <a:pPr marL="0" indent="0">
              <a:lnSpc>
                <a:spcPts val="2250"/>
              </a:lnSpc>
              <a:buNone/>
            </a:pPr>
            <a:r>
              <a:rPr lang="en-US" sz="1500" b="1" dirty="0">
                <a:solidFill>
                  <a:srgbClr val="FFFFFF"/>
                </a:solidFill>
                <a:latin typeface="ui-sans-serif" pitchFamily="34" charset="0"/>
                <a:ea typeface="ui-sans-serif" pitchFamily="34" charset="-122"/>
                <a:cs typeface="ui-sans-serif" pitchFamily="34" charset="-120"/>
              </a:rPr>
              <a:t>$15,000/month</a:t>
            </a:r>
            <a:endParaRPr lang="en-US" sz="1500" dirty="0"/>
          </a:p>
        </p:txBody>
      </p:sp>
      <p:sp>
        <p:nvSpPr>
          <p:cNvPr id="25" name="Text 2"/>
          <p:cNvSpPr/>
          <p:nvPr/>
        </p:nvSpPr>
        <p:spPr>
          <a:xfrm>
            <a:off x="609600" y="1238250"/>
            <a:ext cx="10972800" cy="533400"/>
          </a:xfrm>
          <a:prstGeom prst="rect">
            <a:avLst/>
          </a:prstGeom>
          <a:noFill/>
          <a:ln/>
        </p:spPr>
        <p:txBody>
          <a:bodyPr vert="horz" wrap="square" lIns="0" tIns="0" rIns="0" bIns="0" rtlCol="0" anchor="t"/>
          <a:lstStyle/>
          <a:p>
            <a:pPr marL="0" indent="0">
              <a:lnSpc>
                <a:spcPts val="2100"/>
              </a:lnSpc>
              <a:buNone/>
            </a:pPr>
            <a:r>
              <a:rPr lang="en-US" sz="1500" dirty="0">
                <a:solidFill>
                  <a:srgbClr val="374151"/>
                </a:solidFill>
                <a:latin typeface="ui-sans-serif" pitchFamily="34" charset="0"/>
                <a:ea typeface="ui-sans-serif" pitchFamily="34" charset="-122"/>
                <a:cs typeface="ui-sans-serif" pitchFamily="34" charset="-120"/>
              </a:rPr>
              <a:t>Premium support for large-scale enterprises running business or mission-critical applications, demanding rapid incident resolution and strategic cloud management.</a:t>
            </a:r>
            <a:endParaRPr lang="en-US" sz="1500" dirty="0"/>
          </a:p>
        </p:txBody>
      </p:sp>
      <p:sp>
        <p:nvSpPr>
          <p:cNvPr id="26" name="Text 3"/>
          <p:cNvSpPr/>
          <p:nvPr/>
        </p:nvSpPr>
        <p:spPr>
          <a:xfrm>
            <a:off x="1152525" y="2190750"/>
            <a:ext cx="5589270" cy="266700"/>
          </a:xfrm>
          <a:prstGeom prst="rect">
            <a:avLst/>
          </a:prstGeom>
          <a:noFill/>
          <a:ln/>
        </p:spPr>
        <p:txBody>
          <a:bodyPr vert="horz" wrap="square" lIns="0" tIns="0" rIns="0" bIns="0" rtlCol="0" anchor="t"/>
          <a:lstStyle/>
          <a:p>
            <a:pPr marL="0" indent="0">
              <a:lnSpc>
                <a:spcPts val="2100"/>
              </a:lnSpc>
              <a:buNone/>
            </a:pPr>
            <a:r>
              <a:rPr lang="en-US" sz="1350" b="1" dirty="0">
                <a:solidFill>
                  <a:srgbClr val="1F2937"/>
                </a:solidFill>
                <a:latin typeface="ui-sans-serif" pitchFamily="34" charset="0"/>
                <a:ea typeface="ui-sans-serif" pitchFamily="34" charset="-122"/>
                <a:cs typeface="ui-sans-serif" pitchFamily="34" charset="-120"/>
              </a:rPr>
              <a:t>Dedicated Technical Account Manager</a:t>
            </a:r>
            <a:endParaRPr lang="en-US" sz="1350" dirty="0"/>
          </a:p>
        </p:txBody>
      </p:sp>
      <p:sp>
        <p:nvSpPr>
          <p:cNvPr id="27" name="Text 4"/>
          <p:cNvSpPr/>
          <p:nvPr/>
        </p:nvSpPr>
        <p:spPr>
          <a:xfrm>
            <a:off x="1152525" y="2495550"/>
            <a:ext cx="4657725" cy="457200"/>
          </a:xfrm>
          <a:prstGeom prst="rect">
            <a:avLst/>
          </a:prstGeom>
          <a:noFill/>
          <a:ln/>
        </p:spPr>
        <p:txBody>
          <a:bodyPr vert="horz" wrap="square" lIns="0" tIns="0" rIns="0" bIns="0" rtlCol="0" anchor="t"/>
          <a:lstStyle/>
          <a:p>
            <a:pPr marL="0" indent="0">
              <a:lnSpc>
                <a:spcPts val="1800"/>
              </a:lnSpc>
              <a:buNone/>
            </a:pPr>
            <a:r>
              <a:rPr lang="en-US" sz="1200" dirty="0">
                <a:solidFill>
                  <a:srgbClr val="4B5563"/>
                </a:solidFill>
                <a:latin typeface="ui-sans-serif" pitchFamily="34" charset="0"/>
                <a:ea typeface="ui-sans-serif" pitchFamily="34" charset="-122"/>
                <a:cs typeface="ui-sans-serif" pitchFamily="34" charset="-120"/>
              </a:rPr>
              <a:t>Personalized consultative guidance and long-term architectural advisory</a:t>
            </a:r>
            <a:endParaRPr lang="en-US" sz="1200" dirty="0"/>
          </a:p>
        </p:txBody>
      </p:sp>
      <p:sp>
        <p:nvSpPr>
          <p:cNvPr id="28" name="Text 5"/>
          <p:cNvSpPr/>
          <p:nvPr/>
        </p:nvSpPr>
        <p:spPr>
          <a:xfrm>
            <a:off x="1123950" y="3351724"/>
            <a:ext cx="4686300" cy="266700"/>
          </a:xfrm>
          <a:prstGeom prst="rect">
            <a:avLst/>
          </a:prstGeom>
          <a:noFill/>
          <a:ln/>
        </p:spPr>
        <p:txBody>
          <a:bodyPr vert="horz" wrap="square" lIns="0" tIns="0" rIns="0" bIns="0" rtlCol="0" anchor="t"/>
          <a:lstStyle/>
          <a:p>
            <a:pPr marL="0" indent="0">
              <a:lnSpc>
                <a:spcPts val="2100"/>
              </a:lnSpc>
              <a:buNone/>
            </a:pPr>
            <a:r>
              <a:rPr lang="en-US" sz="1350" b="1" dirty="0">
                <a:solidFill>
                  <a:srgbClr val="1F2937"/>
                </a:solidFill>
                <a:latin typeface="ui-sans-serif" pitchFamily="34" charset="0"/>
                <a:ea typeface="ui-sans-serif" pitchFamily="34" charset="-122"/>
                <a:cs typeface="ui-sans-serif" pitchFamily="34" charset="-120"/>
              </a:rPr>
              <a:t>Fastest SLAs</a:t>
            </a:r>
            <a:endParaRPr lang="en-US" sz="1350" dirty="0"/>
          </a:p>
        </p:txBody>
      </p:sp>
      <p:sp>
        <p:nvSpPr>
          <p:cNvPr id="29" name="Text 6"/>
          <p:cNvSpPr/>
          <p:nvPr/>
        </p:nvSpPr>
        <p:spPr>
          <a:xfrm>
            <a:off x="1123950" y="3630649"/>
            <a:ext cx="4686300" cy="457200"/>
          </a:xfrm>
          <a:prstGeom prst="rect">
            <a:avLst/>
          </a:prstGeom>
          <a:noFill/>
          <a:ln/>
        </p:spPr>
        <p:txBody>
          <a:bodyPr vert="horz" wrap="square" lIns="0" tIns="0" rIns="0" bIns="0" rtlCol="0" anchor="t"/>
          <a:lstStyle/>
          <a:p>
            <a:pPr marL="0" indent="0">
              <a:lnSpc>
                <a:spcPts val="1800"/>
              </a:lnSpc>
              <a:buNone/>
            </a:pPr>
            <a:r>
              <a:rPr lang="en-US" sz="1200" dirty="0">
                <a:solidFill>
                  <a:srgbClr val="4B5563"/>
                </a:solidFill>
                <a:latin typeface="ui-sans-serif" pitchFamily="34" charset="0"/>
                <a:ea typeface="ui-sans-serif" pitchFamily="34" charset="-122"/>
                <a:cs typeface="ui-sans-serif" pitchFamily="34" charset="-120"/>
              </a:rPr>
              <a:t>Less than 15 minutes for business/mission-critical system down issues</a:t>
            </a:r>
            <a:endParaRPr lang="en-US" sz="1200" dirty="0"/>
          </a:p>
        </p:txBody>
      </p:sp>
      <p:sp>
        <p:nvSpPr>
          <p:cNvPr id="30" name="Text 7"/>
          <p:cNvSpPr/>
          <p:nvPr/>
        </p:nvSpPr>
        <p:spPr>
          <a:xfrm>
            <a:off x="1181100" y="4504068"/>
            <a:ext cx="5554980" cy="266700"/>
          </a:xfrm>
          <a:prstGeom prst="rect">
            <a:avLst/>
          </a:prstGeom>
          <a:noFill/>
          <a:ln/>
        </p:spPr>
        <p:txBody>
          <a:bodyPr vert="horz" wrap="square" lIns="0" tIns="0" rIns="0" bIns="0" rtlCol="0" anchor="t"/>
          <a:lstStyle/>
          <a:p>
            <a:pPr marL="0" indent="0">
              <a:lnSpc>
                <a:spcPts val="2100"/>
              </a:lnSpc>
              <a:buNone/>
            </a:pPr>
            <a:r>
              <a:rPr lang="en-US" sz="1350" b="1" dirty="0">
                <a:solidFill>
                  <a:srgbClr val="1F2937"/>
                </a:solidFill>
                <a:latin typeface="ui-sans-serif" pitchFamily="34" charset="0"/>
                <a:ea typeface="ui-sans-serif" pitchFamily="34" charset="-122"/>
                <a:cs typeface="ui-sans-serif" pitchFamily="34" charset="-120"/>
              </a:rPr>
              <a:t>Strategic Business Reviews</a:t>
            </a:r>
            <a:endParaRPr lang="en-US" sz="1350" dirty="0"/>
          </a:p>
        </p:txBody>
      </p:sp>
      <p:sp>
        <p:nvSpPr>
          <p:cNvPr id="31" name="Text 8"/>
          <p:cNvSpPr/>
          <p:nvPr/>
        </p:nvSpPr>
        <p:spPr>
          <a:xfrm>
            <a:off x="1181100" y="4834750"/>
            <a:ext cx="4629150" cy="457200"/>
          </a:xfrm>
          <a:prstGeom prst="rect">
            <a:avLst/>
          </a:prstGeom>
          <a:noFill/>
          <a:ln/>
        </p:spPr>
        <p:txBody>
          <a:bodyPr vert="horz" wrap="square" lIns="0" tIns="0" rIns="0" bIns="0" rtlCol="0" anchor="t"/>
          <a:lstStyle/>
          <a:p>
            <a:pPr marL="0" indent="0">
              <a:lnSpc>
                <a:spcPts val="1800"/>
              </a:lnSpc>
              <a:buNone/>
            </a:pPr>
            <a:r>
              <a:rPr lang="en-US" sz="1200" dirty="0">
                <a:solidFill>
                  <a:srgbClr val="4B5563"/>
                </a:solidFill>
                <a:latin typeface="ui-sans-serif" pitchFamily="34" charset="0"/>
                <a:ea typeface="ui-sans-serif" pitchFamily="34" charset="-122"/>
                <a:cs typeface="ui-sans-serif" pitchFamily="34" charset="-120"/>
              </a:rPr>
              <a:t>Regular reviews aligned with business objectives and cost-optimization</a:t>
            </a:r>
            <a:endParaRPr lang="en-US" sz="1200" dirty="0"/>
          </a:p>
        </p:txBody>
      </p:sp>
      <p:sp>
        <p:nvSpPr>
          <p:cNvPr id="32" name="Text 9"/>
          <p:cNvSpPr/>
          <p:nvPr/>
        </p:nvSpPr>
        <p:spPr>
          <a:xfrm>
            <a:off x="1181100" y="5740916"/>
            <a:ext cx="4629150" cy="266700"/>
          </a:xfrm>
          <a:prstGeom prst="rect">
            <a:avLst/>
          </a:prstGeom>
          <a:noFill/>
          <a:ln/>
        </p:spPr>
        <p:txBody>
          <a:bodyPr vert="horz" wrap="square" lIns="0" tIns="0" rIns="0" bIns="0" rtlCol="0" anchor="t"/>
          <a:lstStyle/>
          <a:p>
            <a:pPr marL="0" indent="0">
              <a:lnSpc>
                <a:spcPts val="2100"/>
              </a:lnSpc>
              <a:buNone/>
            </a:pPr>
            <a:r>
              <a:rPr lang="en-US" sz="1350" b="1" dirty="0">
                <a:solidFill>
                  <a:srgbClr val="1F2937"/>
                </a:solidFill>
                <a:latin typeface="ui-sans-serif" pitchFamily="34" charset="0"/>
                <a:ea typeface="ui-sans-serif" pitchFamily="34" charset="-122"/>
                <a:cs typeface="ui-sans-serif" pitchFamily="34" charset="-120"/>
              </a:rPr>
              <a:t>Proactive Monitoring</a:t>
            </a:r>
            <a:endParaRPr lang="en-US" sz="1350" dirty="0"/>
          </a:p>
        </p:txBody>
      </p:sp>
      <p:sp>
        <p:nvSpPr>
          <p:cNvPr id="33" name="Text 10"/>
          <p:cNvSpPr/>
          <p:nvPr/>
        </p:nvSpPr>
        <p:spPr>
          <a:xfrm>
            <a:off x="1181100" y="6019586"/>
            <a:ext cx="4629150" cy="457200"/>
          </a:xfrm>
          <a:prstGeom prst="rect">
            <a:avLst/>
          </a:prstGeom>
          <a:noFill/>
          <a:ln/>
        </p:spPr>
        <p:txBody>
          <a:bodyPr vert="horz" wrap="square" lIns="0" tIns="0" rIns="0" bIns="0" rtlCol="0" anchor="t"/>
          <a:lstStyle/>
          <a:p>
            <a:pPr marL="0" indent="0">
              <a:lnSpc>
                <a:spcPts val="1800"/>
              </a:lnSpc>
              <a:buNone/>
            </a:pPr>
            <a:r>
              <a:rPr lang="en-US" sz="1200" dirty="0">
                <a:solidFill>
                  <a:srgbClr val="4B5563"/>
                </a:solidFill>
                <a:latin typeface="ui-sans-serif" pitchFamily="34" charset="0"/>
                <a:ea typeface="ui-sans-serif" pitchFamily="34" charset="-122"/>
                <a:cs typeface="ui-sans-serif" pitchFamily="34" charset="-120"/>
              </a:rPr>
              <a:t>24/7 proactive monitoring with 5-minute incident engagement response</a:t>
            </a:r>
            <a:endParaRPr lang="en-US" sz="1200" dirty="0"/>
          </a:p>
        </p:txBody>
      </p:sp>
      <p:sp>
        <p:nvSpPr>
          <p:cNvPr id="34" name="Text 11"/>
          <p:cNvSpPr/>
          <p:nvPr/>
        </p:nvSpPr>
        <p:spPr>
          <a:xfrm>
            <a:off x="6819900" y="2190750"/>
            <a:ext cx="4565452" cy="266700"/>
          </a:xfrm>
          <a:prstGeom prst="rect">
            <a:avLst/>
          </a:prstGeom>
          <a:noFill/>
          <a:ln/>
        </p:spPr>
        <p:txBody>
          <a:bodyPr vert="horz" wrap="square" lIns="0" tIns="0" rIns="0" bIns="0" rtlCol="0" anchor="t"/>
          <a:lstStyle/>
          <a:p>
            <a:pPr marL="0" indent="0">
              <a:lnSpc>
                <a:spcPts val="2100"/>
              </a:lnSpc>
              <a:buNone/>
            </a:pPr>
            <a:r>
              <a:rPr lang="en-US" sz="1350" b="1" dirty="0">
                <a:solidFill>
                  <a:srgbClr val="1F2937"/>
                </a:solidFill>
                <a:latin typeface="ui-sans-serif" pitchFamily="34" charset="0"/>
                <a:ea typeface="ui-sans-serif" pitchFamily="34" charset="-122"/>
                <a:cs typeface="ui-sans-serif" pitchFamily="34" charset="-120"/>
              </a:rPr>
              <a:t>AWS Managed Services</a:t>
            </a:r>
            <a:endParaRPr lang="en-US" sz="1350" dirty="0"/>
          </a:p>
        </p:txBody>
      </p:sp>
      <p:sp>
        <p:nvSpPr>
          <p:cNvPr id="35" name="Text 12"/>
          <p:cNvSpPr/>
          <p:nvPr/>
        </p:nvSpPr>
        <p:spPr>
          <a:xfrm>
            <a:off x="6819900" y="2495550"/>
            <a:ext cx="5478542" cy="228600"/>
          </a:xfrm>
          <a:prstGeom prst="rect">
            <a:avLst/>
          </a:prstGeom>
          <a:noFill/>
          <a:ln/>
        </p:spPr>
        <p:txBody>
          <a:bodyPr vert="horz" wrap="square" lIns="0" tIns="0" rIns="0" bIns="0" rtlCol="0" anchor="t"/>
          <a:lstStyle/>
          <a:p>
            <a:pPr marL="0" indent="0">
              <a:lnSpc>
                <a:spcPts val="1800"/>
              </a:lnSpc>
              <a:buNone/>
            </a:pPr>
            <a:r>
              <a:rPr lang="en-US" sz="1200" dirty="0">
                <a:solidFill>
                  <a:srgbClr val="4B5563"/>
                </a:solidFill>
                <a:latin typeface="ui-sans-serif" pitchFamily="34" charset="0"/>
                <a:ea typeface="ui-sans-serif" pitchFamily="34" charset="-122"/>
                <a:cs typeface="ui-sans-serif" pitchFamily="34" charset="-120"/>
              </a:rPr>
              <a:t>Operational management and cloud operations outsourcing</a:t>
            </a:r>
            <a:endParaRPr lang="en-US" sz="1200" dirty="0"/>
          </a:p>
        </p:txBody>
      </p:sp>
      <p:sp>
        <p:nvSpPr>
          <p:cNvPr id="36" name="Text 13"/>
          <p:cNvSpPr/>
          <p:nvPr/>
        </p:nvSpPr>
        <p:spPr>
          <a:xfrm>
            <a:off x="6734175" y="3295650"/>
            <a:ext cx="4657725" cy="266700"/>
          </a:xfrm>
          <a:prstGeom prst="rect">
            <a:avLst/>
          </a:prstGeom>
          <a:noFill/>
          <a:ln/>
        </p:spPr>
        <p:txBody>
          <a:bodyPr vert="horz" wrap="square" lIns="0" tIns="0" rIns="0" bIns="0" rtlCol="0" anchor="t"/>
          <a:lstStyle/>
          <a:p>
            <a:pPr marL="0" indent="0">
              <a:lnSpc>
                <a:spcPts val="2100"/>
              </a:lnSpc>
              <a:buNone/>
            </a:pPr>
            <a:r>
              <a:rPr lang="en-US" sz="1350" b="1" dirty="0">
                <a:solidFill>
                  <a:srgbClr val="1F2937"/>
                </a:solidFill>
                <a:latin typeface="ui-sans-serif" pitchFamily="34" charset="0"/>
                <a:ea typeface="ui-sans-serif" pitchFamily="34" charset="-122"/>
                <a:cs typeface="ui-sans-serif" pitchFamily="34" charset="-120"/>
              </a:rPr>
              <a:t>AWS Countdown</a:t>
            </a:r>
            <a:endParaRPr lang="en-US" sz="1350" dirty="0"/>
          </a:p>
        </p:txBody>
      </p:sp>
      <p:sp>
        <p:nvSpPr>
          <p:cNvPr id="37" name="Text 14"/>
          <p:cNvSpPr/>
          <p:nvPr/>
        </p:nvSpPr>
        <p:spPr>
          <a:xfrm>
            <a:off x="6734175" y="3600450"/>
            <a:ext cx="4657725" cy="457200"/>
          </a:xfrm>
          <a:prstGeom prst="rect">
            <a:avLst/>
          </a:prstGeom>
          <a:noFill/>
          <a:ln/>
        </p:spPr>
        <p:txBody>
          <a:bodyPr vert="horz" wrap="square" lIns="0" tIns="0" rIns="0" bIns="0" rtlCol="0" anchor="t"/>
          <a:lstStyle/>
          <a:p>
            <a:pPr marL="0" indent="0">
              <a:lnSpc>
                <a:spcPts val="1800"/>
              </a:lnSpc>
              <a:buNone/>
            </a:pPr>
            <a:r>
              <a:rPr lang="en-US" sz="1200" dirty="0">
                <a:solidFill>
                  <a:srgbClr val="4B5563"/>
                </a:solidFill>
                <a:latin typeface="ui-sans-serif" pitchFamily="34" charset="0"/>
                <a:ea typeface="ui-sans-serif" pitchFamily="34" charset="-122"/>
                <a:cs typeface="ui-sans-serif" pitchFamily="34" charset="-120"/>
              </a:rPr>
              <a:t>Free planning and risk mitigation for launch events and migrations</a:t>
            </a:r>
            <a:endParaRPr lang="en-US" sz="1200" dirty="0"/>
          </a:p>
        </p:txBody>
      </p:sp>
      <p:sp>
        <p:nvSpPr>
          <p:cNvPr id="38" name="Text 15"/>
          <p:cNvSpPr/>
          <p:nvPr/>
        </p:nvSpPr>
        <p:spPr>
          <a:xfrm>
            <a:off x="6819900" y="4629150"/>
            <a:ext cx="4150668" cy="266700"/>
          </a:xfrm>
          <a:prstGeom prst="rect">
            <a:avLst/>
          </a:prstGeom>
          <a:noFill/>
          <a:ln/>
        </p:spPr>
        <p:txBody>
          <a:bodyPr vert="horz" wrap="square" lIns="0" tIns="0" rIns="0" bIns="0" rtlCol="0" anchor="t"/>
          <a:lstStyle/>
          <a:p>
            <a:pPr marL="0" indent="0">
              <a:lnSpc>
                <a:spcPts val="2100"/>
              </a:lnSpc>
              <a:buNone/>
            </a:pPr>
            <a:r>
              <a:rPr lang="en-US" sz="1350" b="1" dirty="0">
                <a:solidFill>
                  <a:srgbClr val="1F2937"/>
                </a:solidFill>
                <a:latin typeface="ui-sans-serif" pitchFamily="34" charset="0"/>
                <a:ea typeface="ui-sans-serif" pitchFamily="34" charset="-122"/>
                <a:cs typeface="ui-sans-serif" pitchFamily="34" charset="-120"/>
              </a:rPr>
              <a:t>re:Post Private</a:t>
            </a:r>
            <a:endParaRPr lang="en-US" sz="1350" dirty="0"/>
          </a:p>
        </p:txBody>
      </p:sp>
      <p:sp>
        <p:nvSpPr>
          <p:cNvPr id="39" name="Text 16"/>
          <p:cNvSpPr/>
          <p:nvPr/>
        </p:nvSpPr>
        <p:spPr>
          <a:xfrm>
            <a:off x="6819900" y="4933950"/>
            <a:ext cx="4980801" cy="228600"/>
          </a:xfrm>
          <a:prstGeom prst="rect">
            <a:avLst/>
          </a:prstGeom>
          <a:noFill/>
          <a:ln/>
        </p:spPr>
        <p:txBody>
          <a:bodyPr vert="horz" wrap="square" lIns="0" tIns="0" rIns="0" bIns="0" rtlCol="0" anchor="t"/>
          <a:lstStyle/>
          <a:p>
            <a:pPr marL="0" indent="0">
              <a:lnSpc>
                <a:spcPts val="1800"/>
              </a:lnSpc>
              <a:buNone/>
            </a:pPr>
            <a:r>
              <a:rPr lang="en-US" sz="1200" dirty="0">
                <a:solidFill>
                  <a:srgbClr val="4B5563"/>
                </a:solidFill>
                <a:latin typeface="ui-sans-serif" pitchFamily="34" charset="0"/>
                <a:ea typeface="ui-sans-serif" pitchFamily="34" charset="-122"/>
                <a:cs typeface="ui-sans-serif" pitchFamily="34" charset="-120"/>
              </a:rPr>
              <a:t>Internal knowledge sharing and collaboration platform</a:t>
            </a:r>
            <a:endParaRPr lang="en-US" sz="1200" dirty="0"/>
          </a:p>
        </p:txBody>
      </p:sp>
      <p:sp>
        <p:nvSpPr>
          <p:cNvPr id="40" name="Text 17"/>
          <p:cNvSpPr/>
          <p:nvPr/>
        </p:nvSpPr>
        <p:spPr>
          <a:xfrm>
            <a:off x="6791325" y="5734050"/>
            <a:ext cx="3979426" cy="266700"/>
          </a:xfrm>
          <a:prstGeom prst="rect">
            <a:avLst/>
          </a:prstGeom>
          <a:noFill/>
          <a:ln/>
        </p:spPr>
        <p:txBody>
          <a:bodyPr vert="horz" wrap="square" lIns="0" tIns="0" rIns="0" bIns="0" rtlCol="0" anchor="t"/>
          <a:lstStyle/>
          <a:p>
            <a:pPr marL="0" indent="0">
              <a:lnSpc>
                <a:spcPts val="2100"/>
              </a:lnSpc>
              <a:buNone/>
            </a:pPr>
            <a:r>
              <a:rPr lang="en-US" sz="1350" b="1" dirty="0">
                <a:solidFill>
                  <a:srgbClr val="1F2937"/>
                </a:solidFill>
                <a:latin typeface="ui-sans-serif" pitchFamily="34" charset="0"/>
                <a:ea typeface="ui-sans-serif" pitchFamily="34" charset="-122"/>
                <a:cs typeface="ui-sans-serif" pitchFamily="34" charset="-120"/>
              </a:rPr>
              <a:t>White-glove Support</a:t>
            </a:r>
            <a:endParaRPr lang="en-US" sz="1350" dirty="0"/>
          </a:p>
        </p:txBody>
      </p:sp>
      <p:sp>
        <p:nvSpPr>
          <p:cNvPr id="41" name="Text 18"/>
          <p:cNvSpPr/>
          <p:nvPr/>
        </p:nvSpPr>
        <p:spPr>
          <a:xfrm>
            <a:off x="6791325" y="6038850"/>
            <a:ext cx="3979426" cy="228600"/>
          </a:xfrm>
          <a:prstGeom prst="rect">
            <a:avLst/>
          </a:prstGeom>
          <a:noFill/>
          <a:ln/>
        </p:spPr>
        <p:txBody>
          <a:bodyPr vert="horz" wrap="square" lIns="0" tIns="0" rIns="0" bIns="0" rtlCol="0" anchor="t"/>
          <a:lstStyle/>
          <a:p>
            <a:pPr marL="0" indent="0">
              <a:lnSpc>
                <a:spcPts val="1800"/>
              </a:lnSpc>
              <a:buNone/>
            </a:pPr>
            <a:r>
              <a:rPr lang="en-US" sz="1200" dirty="0">
                <a:solidFill>
                  <a:srgbClr val="4B5563"/>
                </a:solidFill>
                <a:latin typeface="ui-sans-serif" pitchFamily="34" charset="0"/>
                <a:ea typeface="ui-sans-serif" pitchFamily="34" charset="-122"/>
                <a:cs typeface="ui-sans-serif" pitchFamily="34" charset="-120"/>
              </a:rPr>
              <a:t>Concierge-level billing and account support</a:t>
            </a:r>
            <a:endParaRPr lang="en-US" sz="1200" dirty="0"/>
          </a:p>
        </p:txBody>
      </p:sp>
      <p:sp>
        <p:nvSpPr>
          <p:cNvPr id="43" name="Text 20"/>
          <p:cNvSpPr/>
          <p:nvPr/>
        </p:nvSpPr>
        <p:spPr>
          <a:xfrm>
            <a:off x="11794331" y="7448550"/>
            <a:ext cx="294322" cy="228600"/>
          </a:xfrm>
          <a:prstGeom prst="rect">
            <a:avLst/>
          </a:prstGeom>
          <a:noFill/>
          <a:ln/>
        </p:spPr>
        <p:txBody>
          <a:bodyPr vert="horz" wrap="square" lIns="0" tIns="0" rIns="0" bIns="0" rtlCol="0" anchor="t"/>
          <a:lstStyle/>
          <a:p>
            <a:pPr marL="0" indent="0">
              <a:lnSpc>
                <a:spcPts val="1800"/>
              </a:lnSpc>
              <a:buNone/>
            </a:pPr>
            <a:endParaRPr lang="en-US" sz="1200"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pic>
        <p:nvPicPr>
          <p:cNvPr id="3" name="Image 1" descr="preencoded.png"/>
          <p:cNvPicPr>
            <a:picLocks noChangeAspect="1"/>
          </p:cNvPicPr>
          <p:nvPr/>
        </p:nvPicPr>
        <p:blipFill>
          <a:blip r:embed="rId4"/>
          <a:stretch>
            <a:fillRect/>
          </a:stretch>
        </p:blipFill>
        <p:spPr>
          <a:xfrm>
            <a:off x="381000" y="838200"/>
            <a:ext cx="762000" cy="38100"/>
          </a:xfrm>
          <a:prstGeom prst="rect">
            <a:avLst/>
          </a:prstGeom>
        </p:spPr>
      </p:pic>
      <p:pic>
        <p:nvPicPr>
          <p:cNvPr id="4" name="Image 2" descr="preencoded.png"/>
          <p:cNvPicPr>
            <a:picLocks noChangeAspect="1"/>
          </p:cNvPicPr>
          <p:nvPr/>
        </p:nvPicPr>
        <p:blipFill>
          <a:blip r:embed="rId5"/>
          <a:stretch>
            <a:fillRect/>
          </a:stretch>
        </p:blipFill>
        <p:spPr>
          <a:xfrm>
            <a:off x="381000" y="1104900"/>
            <a:ext cx="1905000" cy="647700"/>
          </a:xfrm>
          <a:prstGeom prst="rect">
            <a:avLst/>
          </a:prstGeom>
        </p:spPr>
      </p:pic>
      <p:pic>
        <p:nvPicPr>
          <p:cNvPr id="5" name="Image 3" descr="preencoded.png"/>
          <p:cNvPicPr>
            <a:picLocks noChangeAspect="1"/>
          </p:cNvPicPr>
          <p:nvPr/>
        </p:nvPicPr>
        <p:blipFill>
          <a:blip r:embed="rId6"/>
          <a:stretch>
            <a:fillRect/>
          </a:stretch>
        </p:blipFill>
        <p:spPr>
          <a:xfrm>
            <a:off x="2286000" y="1104900"/>
            <a:ext cx="1905000" cy="647700"/>
          </a:xfrm>
          <a:prstGeom prst="rect">
            <a:avLst/>
          </a:prstGeom>
        </p:spPr>
      </p:pic>
      <p:pic>
        <p:nvPicPr>
          <p:cNvPr id="6" name="Image 4" descr="preencoded.png"/>
          <p:cNvPicPr>
            <a:picLocks noChangeAspect="1"/>
          </p:cNvPicPr>
          <p:nvPr/>
        </p:nvPicPr>
        <p:blipFill>
          <a:blip r:embed="rId6"/>
          <a:stretch>
            <a:fillRect/>
          </a:stretch>
        </p:blipFill>
        <p:spPr>
          <a:xfrm>
            <a:off x="4191000" y="1104900"/>
            <a:ext cx="1905000" cy="647700"/>
          </a:xfrm>
          <a:prstGeom prst="rect">
            <a:avLst/>
          </a:prstGeom>
        </p:spPr>
      </p:pic>
      <p:pic>
        <p:nvPicPr>
          <p:cNvPr id="7" name="Image 5" descr="preencoded.png"/>
          <p:cNvPicPr>
            <a:picLocks noChangeAspect="1"/>
          </p:cNvPicPr>
          <p:nvPr/>
        </p:nvPicPr>
        <p:blipFill>
          <a:blip r:embed="rId6"/>
          <a:stretch>
            <a:fillRect/>
          </a:stretch>
        </p:blipFill>
        <p:spPr>
          <a:xfrm>
            <a:off x="6096000" y="1104900"/>
            <a:ext cx="1905000" cy="647700"/>
          </a:xfrm>
          <a:prstGeom prst="rect">
            <a:avLst/>
          </a:prstGeom>
        </p:spPr>
      </p:pic>
      <p:pic>
        <p:nvPicPr>
          <p:cNvPr id="8" name="Image 6" descr="preencoded.png"/>
          <p:cNvPicPr>
            <a:picLocks noChangeAspect="1"/>
          </p:cNvPicPr>
          <p:nvPr/>
        </p:nvPicPr>
        <p:blipFill>
          <a:blip r:embed="rId7"/>
          <a:stretch>
            <a:fillRect/>
          </a:stretch>
        </p:blipFill>
        <p:spPr>
          <a:xfrm>
            <a:off x="8001000" y="1104900"/>
            <a:ext cx="1905000" cy="647700"/>
          </a:xfrm>
          <a:prstGeom prst="rect">
            <a:avLst/>
          </a:prstGeom>
        </p:spPr>
      </p:pic>
      <p:pic>
        <p:nvPicPr>
          <p:cNvPr id="9" name="Image 7" descr="preencoded.png"/>
          <p:cNvPicPr>
            <a:picLocks noChangeAspect="1"/>
          </p:cNvPicPr>
          <p:nvPr/>
        </p:nvPicPr>
        <p:blipFill>
          <a:blip r:embed="rId8"/>
          <a:stretch>
            <a:fillRect/>
          </a:stretch>
        </p:blipFill>
        <p:spPr>
          <a:xfrm>
            <a:off x="9906000" y="1104900"/>
            <a:ext cx="1905000" cy="647700"/>
          </a:xfrm>
          <a:prstGeom prst="rect">
            <a:avLst/>
          </a:prstGeom>
        </p:spPr>
      </p:pic>
      <p:pic>
        <p:nvPicPr>
          <p:cNvPr id="10" name="Image 8" descr="preencoded.png"/>
          <p:cNvPicPr>
            <a:picLocks noChangeAspect="1"/>
          </p:cNvPicPr>
          <p:nvPr/>
        </p:nvPicPr>
        <p:blipFill>
          <a:blip r:embed="rId9"/>
          <a:stretch>
            <a:fillRect/>
          </a:stretch>
        </p:blipFill>
        <p:spPr>
          <a:xfrm>
            <a:off x="381000" y="1752600"/>
            <a:ext cx="1905000" cy="609600"/>
          </a:xfrm>
          <a:prstGeom prst="rect">
            <a:avLst/>
          </a:prstGeom>
        </p:spPr>
      </p:pic>
      <p:pic>
        <p:nvPicPr>
          <p:cNvPr id="11" name="Image 9" descr="preencoded.png"/>
          <p:cNvPicPr>
            <a:picLocks noChangeAspect="1"/>
          </p:cNvPicPr>
          <p:nvPr/>
        </p:nvPicPr>
        <p:blipFill>
          <a:blip r:embed="rId9"/>
          <a:stretch>
            <a:fillRect/>
          </a:stretch>
        </p:blipFill>
        <p:spPr>
          <a:xfrm>
            <a:off x="2286000" y="1752600"/>
            <a:ext cx="1905000" cy="609600"/>
          </a:xfrm>
          <a:prstGeom prst="rect">
            <a:avLst/>
          </a:prstGeom>
        </p:spPr>
      </p:pic>
      <p:pic>
        <p:nvPicPr>
          <p:cNvPr id="12" name="Image 10" descr="preencoded.png"/>
          <p:cNvPicPr>
            <a:picLocks noChangeAspect="1"/>
          </p:cNvPicPr>
          <p:nvPr/>
        </p:nvPicPr>
        <p:blipFill>
          <a:blip r:embed="rId9"/>
          <a:stretch>
            <a:fillRect/>
          </a:stretch>
        </p:blipFill>
        <p:spPr>
          <a:xfrm>
            <a:off x="4191000" y="1752600"/>
            <a:ext cx="1905000" cy="609600"/>
          </a:xfrm>
          <a:prstGeom prst="rect">
            <a:avLst/>
          </a:prstGeom>
        </p:spPr>
      </p:pic>
      <p:pic>
        <p:nvPicPr>
          <p:cNvPr id="13" name="Image 11" descr="preencoded.png"/>
          <p:cNvPicPr>
            <a:picLocks noChangeAspect="1"/>
          </p:cNvPicPr>
          <p:nvPr/>
        </p:nvPicPr>
        <p:blipFill>
          <a:blip r:embed="rId9"/>
          <a:stretch>
            <a:fillRect/>
          </a:stretch>
        </p:blipFill>
        <p:spPr>
          <a:xfrm>
            <a:off x="6096000" y="1752600"/>
            <a:ext cx="1905000" cy="609600"/>
          </a:xfrm>
          <a:prstGeom prst="rect">
            <a:avLst/>
          </a:prstGeom>
        </p:spPr>
      </p:pic>
      <p:pic>
        <p:nvPicPr>
          <p:cNvPr id="14" name="Image 12" descr="preencoded.png"/>
          <p:cNvPicPr>
            <a:picLocks noChangeAspect="1"/>
          </p:cNvPicPr>
          <p:nvPr/>
        </p:nvPicPr>
        <p:blipFill>
          <a:blip r:embed="rId9"/>
          <a:stretch>
            <a:fillRect/>
          </a:stretch>
        </p:blipFill>
        <p:spPr>
          <a:xfrm>
            <a:off x="8001000" y="1752600"/>
            <a:ext cx="1905000" cy="609600"/>
          </a:xfrm>
          <a:prstGeom prst="rect">
            <a:avLst/>
          </a:prstGeom>
        </p:spPr>
      </p:pic>
      <p:pic>
        <p:nvPicPr>
          <p:cNvPr id="15" name="Image 13" descr="preencoded.png"/>
          <p:cNvPicPr>
            <a:picLocks noChangeAspect="1"/>
          </p:cNvPicPr>
          <p:nvPr/>
        </p:nvPicPr>
        <p:blipFill>
          <a:blip r:embed="rId9"/>
          <a:stretch>
            <a:fillRect/>
          </a:stretch>
        </p:blipFill>
        <p:spPr>
          <a:xfrm>
            <a:off x="9906000" y="1752600"/>
            <a:ext cx="1905000" cy="609600"/>
          </a:xfrm>
          <a:prstGeom prst="rect">
            <a:avLst/>
          </a:prstGeom>
        </p:spPr>
      </p:pic>
      <p:pic>
        <p:nvPicPr>
          <p:cNvPr id="16" name="Image 14" descr="preencoded.png"/>
          <p:cNvPicPr>
            <a:picLocks noChangeAspect="1"/>
          </p:cNvPicPr>
          <p:nvPr/>
        </p:nvPicPr>
        <p:blipFill>
          <a:blip r:embed="rId9"/>
          <a:stretch>
            <a:fillRect/>
          </a:stretch>
        </p:blipFill>
        <p:spPr>
          <a:xfrm>
            <a:off x="381000" y="2362200"/>
            <a:ext cx="1905000" cy="609600"/>
          </a:xfrm>
          <a:prstGeom prst="rect">
            <a:avLst/>
          </a:prstGeom>
        </p:spPr>
      </p:pic>
      <p:pic>
        <p:nvPicPr>
          <p:cNvPr id="17" name="Image 15" descr="preencoded.png"/>
          <p:cNvPicPr>
            <a:picLocks noChangeAspect="1"/>
          </p:cNvPicPr>
          <p:nvPr/>
        </p:nvPicPr>
        <p:blipFill>
          <a:blip r:embed="rId9"/>
          <a:stretch>
            <a:fillRect/>
          </a:stretch>
        </p:blipFill>
        <p:spPr>
          <a:xfrm>
            <a:off x="2286000" y="2362200"/>
            <a:ext cx="1905000" cy="609600"/>
          </a:xfrm>
          <a:prstGeom prst="rect">
            <a:avLst/>
          </a:prstGeom>
        </p:spPr>
      </p:pic>
      <p:pic>
        <p:nvPicPr>
          <p:cNvPr id="18" name="Image 16" descr="preencoded.png"/>
          <p:cNvPicPr>
            <a:picLocks noChangeAspect="1"/>
          </p:cNvPicPr>
          <p:nvPr/>
        </p:nvPicPr>
        <p:blipFill>
          <a:blip r:embed="rId10"/>
          <a:stretch>
            <a:fillRect/>
          </a:stretch>
        </p:blipFill>
        <p:spPr>
          <a:xfrm>
            <a:off x="3034457" y="2377081"/>
            <a:ext cx="152400" cy="152400"/>
          </a:xfrm>
          <a:prstGeom prst="rect">
            <a:avLst/>
          </a:prstGeom>
        </p:spPr>
      </p:pic>
      <p:pic>
        <p:nvPicPr>
          <p:cNvPr id="19" name="Image 17" descr="preencoded.png"/>
          <p:cNvPicPr>
            <a:picLocks noChangeAspect="1"/>
          </p:cNvPicPr>
          <p:nvPr/>
        </p:nvPicPr>
        <p:blipFill>
          <a:blip r:embed="rId9"/>
          <a:stretch>
            <a:fillRect/>
          </a:stretch>
        </p:blipFill>
        <p:spPr>
          <a:xfrm>
            <a:off x="4191000" y="2362200"/>
            <a:ext cx="1905000" cy="609600"/>
          </a:xfrm>
          <a:prstGeom prst="rect">
            <a:avLst/>
          </a:prstGeom>
        </p:spPr>
      </p:pic>
      <p:pic>
        <p:nvPicPr>
          <p:cNvPr id="20" name="Image 18" descr="preencoded.png"/>
          <p:cNvPicPr>
            <a:picLocks noChangeAspect="1"/>
          </p:cNvPicPr>
          <p:nvPr/>
        </p:nvPicPr>
        <p:blipFill>
          <a:blip r:embed="rId11"/>
          <a:stretch>
            <a:fillRect/>
          </a:stretch>
        </p:blipFill>
        <p:spPr>
          <a:xfrm>
            <a:off x="4468564" y="2369317"/>
            <a:ext cx="152400" cy="152400"/>
          </a:xfrm>
          <a:prstGeom prst="rect">
            <a:avLst/>
          </a:prstGeom>
        </p:spPr>
      </p:pic>
      <p:pic>
        <p:nvPicPr>
          <p:cNvPr id="21" name="Image 19" descr="preencoded.png"/>
          <p:cNvPicPr>
            <a:picLocks noChangeAspect="1"/>
          </p:cNvPicPr>
          <p:nvPr/>
        </p:nvPicPr>
        <p:blipFill>
          <a:blip r:embed="rId9"/>
          <a:stretch>
            <a:fillRect/>
          </a:stretch>
        </p:blipFill>
        <p:spPr>
          <a:xfrm>
            <a:off x="6096000" y="2158006"/>
            <a:ext cx="1905000" cy="609600"/>
          </a:xfrm>
          <a:prstGeom prst="rect">
            <a:avLst/>
          </a:prstGeom>
        </p:spPr>
      </p:pic>
      <p:pic>
        <p:nvPicPr>
          <p:cNvPr id="22" name="Image 20" descr="preencoded.png"/>
          <p:cNvPicPr>
            <a:picLocks noChangeAspect="1"/>
          </p:cNvPicPr>
          <p:nvPr/>
        </p:nvPicPr>
        <p:blipFill>
          <a:blip r:embed="rId12"/>
          <a:stretch>
            <a:fillRect/>
          </a:stretch>
        </p:blipFill>
        <p:spPr>
          <a:xfrm>
            <a:off x="6570166" y="2377081"/>
            <a:ext cx="152400" cy="152400"/>
          </a:xfrm>
          <a:prstGeom prst="rect">
            <a:avLst/>
          </a:prstGeom>
        </p:spPr>
      </p:pic>
      <p:pic>
        <p:nvPicPr>
          <p:cNvPr id="23" name="Image 21" descr="preencoded.png"/>
          <p:cNvPicPr>
            <a:picLocks noChangeAspect="1"/>
          </p:cNvPicPr>
          <p:nvPr/>
        </p:nvPicPr>
        <p:blipFill>
          <a:blip r:embed="rId9"/>
          <a:stretch>
            <a:fillRect/>
          </a:stretch>
        </p:blipFill>
        <p:spPr>
          <a:xfrm>
            <a:off x="8001000" y="2362200"/>
            <a:ext cx="1905000" cy="609600"/>
          </a:xfrm>
          <a:prstGeom prst="rect">
            <a:avLst/>
          </a:prstGeom>
        </p:spPr>
      </p:pic>
      <p:pic>
        <p:nvPicPr>
          <p:cNvPr id="24" name="Image 22" descr="preencoded.png"/>
          <p:cNvPicPr>
            <a:picLocks noChangeAspect="1"/>
          </p:cNvPicPr>
          <p:nvPr/>
        </p:nvPicPr>
        <p:blipFill>
          <a:blip r:embed="rId12"/>
          <a:stretch>
            <a:fillRect/>
          </a:stretch>
        </p:blipFill>
        <p:spPr>
          <a:xfrm>
            <a:off x="8475166" y="2377081"/>
            <a:ext cx="152400" cy="152400"/>
          </a:xfrm>
          <a:prstGeom prst="rect">
            <a:avLst/>
          </a:prstGeom>
        </p:spPr>
      </p:pic>
      <p:pic>
        <p:nvPicPr>
          <p:cNvPr id="25" name="Image 23" descr="preencoded.png"/>
          <p:cNvPicPr>
            <a:picLocks noChangeAspect="1"/>
          </p:cNvPicPr>
          <p:nvPr/>
        </p:nvPicPr>
        <p:blipFill>
          <a:blip r:embed="rId9"/>
          <a:stretch>
            <a:fillRect/>
          </a:stretch>
        </p:blipFill>
        <p:spPr>
          <a:xfrm>
            <a:off x="9906000" y="2362200"/>
            <a:ext cx="1905000" cy="609600"/>
          </a:xfrm>
          <a:prstGeom prst="rect">
            <a:avLst/>
          </a:prstGeom>
        </p:spPr>
      </p:pic>
      <p:pic>
        <p:nvPicPr>
          <p:cNvPr id="26" name="Image 24" descr="preencoded.png"/>
          <p:cNvPicPr>
            <a:picLocks noChangeAspect="1"/>
          </p:cNvPicPr>
          <p:nvPr/>
        </p:nvPicPr>
        <p:blipFill>
          <a:blip r:embed="rId12"/>
          <a:stretch>
            <a:fillRect/>
          </a:stretch>
        </p:blipFill>
        <p:spPr>
          <a:xfrm>
            <a:off x="10380166" y="2377081"/>
            <a:ext cx="152400" cy="152400"/>
          </a:xfrm>
          <a:prstGeom prst="rect">
            <a:avLst/>
          </a:prstGeom>
        </p:spPr>
      </p:pic>
      <p:pic>
        <p:nvPicPr>
          <p:cNvPr id="27" name="Image 25" descr="preencoded.png"/>
          <p:cNvPicPr>
            <a:picLocks noChangeAspect="1"/>
          </p:cNvPicPr>
          <p:nvPr/>
        </p:nvPicPr>
        <p:blipFill>
          <a:blip r:embed="rId13"/>
          <a:stretch>
            <a:fillRect/>
          </a:stretch>
        </p:blipFill>
        <p:spPr>
          <a:xfrm>
            <a:off x="381000" y="2971800"/>
            <a:ext cx="1905000" cy="838200"/>
          </a:xfrm>
          <a:prstGeom prst="rect">
            <a:avLst/>
          </a:prstGeom>
        </p:spPr>
      </p:pic>
      <p:pic>
        <p:nvPicPr>
          <p:cNvPr id="28" name="Image 26" descr="preencoded.png"/>
          <p:cNvPicPr>
            <a:picLocks noChangeAspect="1"/>
          </p:cNvPicPr>
          <p:nvPr/>
        </p:nvPicPr>
        <p:blipFill>
          <a:blip r:embed="rId13"/>
          <a:stretch>
            <a:fillRect/>
          </a:stretch>
        </p:blipFill>
        <p:spPr>
          <a:xfrm>
            <a:off x="2286000" y="2971800"/>
            <a:ext cx="1905000" cy="838200"/>
          </a:xfrm>
          <a:prstGeom prst="rect">
            <a:avLst/>
          </a:prstGeom>
        </p:spPr>
      </p:pic>
      <p:pic>
        <p:nvPicPr>
          <p:cNvPr id="29" name="Image 27" descr="preencoded.png"/>
          <p:cNvPicPr>
            <a:picLocks noChangeAspect="1"/>
          </p:cNvPicPr>
          <p:nvPr/>
        </p:nvPicPr>
        <p:blipFill>
          <a:blip r:embed="rId13"/>
          <a:stretch>
            <a:fillRect/>
          </a:stretch>
        </p:blipFill>
        <p:spPr>
          <a:xfrm>
            <a:off x="4191000" y="2971800"/>
            <a:ext cx="1905000" cy="838200"/>
          </a:xfrm>
          <a:prstGeom prst="rect">
            <a:avLst/>
          </a:prstGeom>
        </p:spPr>
      </p:pic>
      <p:pic>
        <p:nvPicPr>
          <p:cNvPr id="30" name="Image 28" descr="preencoded.png"/>
          <p:cNvPicPr>
            <a:picLocks noChangeAspect="1"/>
          </p:cNvPicPr>
          <p:nvPr/>
        </p:nvPicPr>
        <p:blipFill>
          <a:blip r:embed="rId13"/>
          <a:stretch>
            <a:fillRect/>
          </a:stretch>
        </p:blipFill>
        <p:spPr>
          <a:xfrm>
            <a:off x="6096000" y="2971800"/>
            <a:ext cx="1905000" cy="838200"/>
          </a:xfrm>
          <a:prstGeom prst="rect">
            <a:avLst/>
          </a:prstGeom>
        </p:spPr>
      </p:pic>
      <p:pic>
        <p:nvPicPr>
          <p:cNvPr id="31" name="Image 29" descr="preencoded.png"/>
          <p:cNvPicPr>
            <a:picLocks noChangeAspect="1"/>
          </p:cNvPicPr>
          <p:nvPr/>
        </p:nvPicPr>
        <p:blipFill>
          <a:blip r:embed="rId13"/>
          <a:stretch>
            <a:fillRect/>
          </a:stretch>
        </p:blipFill>
        <p:spPr>
          <a:xfrm>
            <a:off x="8001000" y="2971800"/>
            <a:ext cx="1905000" cy="838200"/>
          </a:xfrm>
          <a:prstGeom prst="rect">
            <a:avLst/>
          </a:prstGeom>
        </p:spPr>
      </p:pic>
      <p:pic>
        <p:nvPicPr>
          <p:cNvPr id="32" name="Image 30" descr="preencoded.png"/>
          <p:cNvPicPr>
            <a:picLocks noChangeAspect="1"/>
          </p:cNvPicPr>
          <p:nvPr/>
        </p:nvPicPr>
        <p:blipFill>
          <a:blip r:embed="rId13"/>
          <a:stretch>
            <a:fillRect/>
          </a:stretch>
        </p:blipFill>
        <p:spPr>
          <a:xfrm>
            <a:off x="9906000" y="2971800"/>
            <a:ext cx="1905000" cy="838200"/>
          </a:xfrm>
          <a:prstGeom prst="rect">
            <a:avLst/>
          </a:prstGeom>
        </p:spPr>
      </p:pic>
      <p:pic>
        <p:nvPicPr>
          <p:cNvPr id="33" name="Image 31" descr="preencoded.png"/>
          <p:cNvPicPr>
            <a:picLocks noChangeAspect="1"/>
          </p:cNvPicPr>
          <p:nvPr/>
        </p:nvPicPr>
        <p:blipFill>
          <a:blip r:embed="rId9"/>
          <a:stretch>
            <a:fillRect/>
          </a:stretch>
        </p:blipFill>
        <p:spPr>
          <a:xfrm>
            <a:off x="381000" y="3810000"/>
            <a:ext cx="1905000" cy="609600"/>
          </a:xfrm>
          <a:prstGeom prst="rect">
            <a:avLst/>
          </a:prstGeom>
        </p:spPr>
      </p:pic>
      <p:pic>
        <p:nvPicPr>
          <p:cNvPr id="34" name="Image 32" descr="preencoded.png"/>
          <p:cNvPicPr>
            <a:picLocks noChangeAspect="1"/>
          </p:cNvPicPr>
          <p:nvPr/>
        </p:nvPicPr>
        <p:blipFill>
          <a:blip r:embed="rId9"/>
          <a:stretch>
            <a:fillRect/>
          </a:stretch>
        </p:blipFill>
        <p:spPr>
          <a:xfrm>
            <a:off x="2286000" y="3810000"/>
            <a:ext cx="1905000" cy="609600"/>
          </a:xfrm>
          <a:prstGeom prst="rect">
            <a:avLst/>
          </a:prstGeom>
        </p:spPr>
      </p:pic>
      <p:pic>
        <p:nvPicPr>
          <p:cNvPr id="35" name="Image 33" descr="preencoded.png"/>
          <p:cNvPicPr>
            <a:picLocks noChangeAspect="1"/>
          </p:cNvPicPr>
          <p:nvPr/>
        </p:nvPicPr>
        <p:blipFill>
          <a:blip r:embed="rId9"/>
          <a:stretch>
            <a:fillRect/>
          </a:stretch>
        </p:blipFill>
        <p:spPr>
          <a:xfrm>
            <a:off x="4191000" y="3810000"/>
            <a:ext cx="1905000" cy="609600"/>
          </a:xfrm>
          <a:prstGeom prst="rect">
            <a:avLst/>
          </a:prstGeom>
        </p:spPr>
      </p:pic>
      <p:pic>
        <p:nvPicPr>
          <p:cNvPr id="36" name="Image 34" descr="preencoded.png"/>
          <p:cNvPicPr>
            <a:picLocks noChangeAspect="1"/>
          </p:cNvPicPr>
          <p:nvPr/>
        </p:nvPicPr>
        <p:blipFill>
          <a:blip r:embed="rId9"/>
          <a:stretch>
            <a:fillRect/>
          </a:stretch>
        </p:blipFill>
        <p:spPr>
          <a:xfrm>
            <a:off x="6096000" y="3810000"/>
            <a:ext cx="1905000" cy="609600"/>
          </a:xfrm>
          <a:prstGeom prst="rect">
            <a:avLst/>
          </a:prstGeom>
        </p:spPr>
      </p:pic>
      <p:pic>
        <p:nvPicPr>
          <p:cNvPr id="37" name="Image 35" descr="preencoded.png"/>
          <p:cNvPicPr>
            <a:picLocks noChangeAspect="1"/>
          </p:cNvPicPr>
          <p:nvPr/>
        </p:nvPicPr>
        <p:blipFill>
          <a:blip r:embed="rId9"/>
          <a:stretch>
            <a:fillRect/>
          </a:stretch>
        </p:blipFill>
        <p:spPr>
          <a:xfrm>
            <a:off x="8001000" y="3810000"/>
            <a:ext cx="1905000" cy="609600"/>
          </a:xfrm>
          <a:prstGeom prst="rect">
            <a:avLst/>
          </a:prstGeom>
        </p:spPr>
      </p:pic>
      <p:pic>
        <p:nvPicPr>
          <p:cNvPr id="38" name="Image 36" descr="preencoded.png"/>
          <p:cNvPicPr>
            <a:picLocks noChangeAspect="1"/>
          </p:cNvPicPr>
          <p:nvPr/>
        </p:nvPicPr>
        <p:blipFill>
          <a:blip r:embed="rId9"/>
          <a:stretch>
            <a:fillRect/>
          </a:stretch>
        </p:blipFill>
        <p:spPr>
          <a:xfrm>
            <a:off x="9906000" y="3810000"/>
            <a:ext cx="1905000" cy="609600"/>
          </a:xfrm>
          <a:prstGeom prst="rect">
            <a:avLst/>
          </a:prstGeom>
        </p:spPr>
      </p:pic>
      <p:pic>
        <p:nvPicPr>
          <p:cNvPr id="39" name="Image 37" descr="preencoded.png"/>
          <p:cNvPicPr>
            <a:picLocks noChangeAspect="1"/>
          </p:cNvPicPr>
          <p:nvPr/>
        </p:nvPicPr>
        <p:blipFill>
          <a:blip r:embed="rId13"/>
          <a:stretch>
            <a:fillRect/>
          </a:stretch>
        </p:blipFill>
        <p:spPr>
          <a:xfrm>
            <a:off x="381000" y="4419600"/>
            <a:ext cx="1905000" cy="838200"/>
          </a:xfrm>
          <a:prstGeom prst="rect">
            <a:avLst/>
          </a:prstGeom>
        </p:spPr>
      </p:pic>
      <p:pic>
        <p:nvPicPr>
          <p:cNvPr id="40" name="Image 38" descr="preencoded.png"/>
          <p:cNvPicPr>
            <a:picLocks noChangeAspect="1"/>
          </p:cNvPicPr>
          <p:nvPr/>
        </p:nvPicPr>
        <p:blipFill>
          <a:blip r:embed="rId13"/>
          <a:stretch>
            <a:fillRect/>
          </a:stretch>
        </p:blipFill>
        <p:spPr>
          <a:xfrm>
            <a:off x="2286000" y="4419600"/>
            <a:ext cx="1905000" cy="838200"/>
          </a:xfrm>
          <a:prstGeom prst="rect">
            <a:avLst/>
          </a:prstGeom>
        </p:spPr>
      </p:pic>
      <p:pic>
        <p:nvPicPr>
          <p:cNvPr id="41" name="Image 39" descr="preencoded.png"/>
          <p:cNvPicPr>
            <a:picLocks noChangeAspect="1"/>
          </p:cNvPicPr>
          <p:nvPr/>
        </p:nvPicPr>
        <p:blipFill>
          <a:blip r:embed="rId13"/>
          <a:stretch>
            <a:fillRect/>
          </a:stretch>
        </p:blipFill>
        <p:spPr>
          <a:xfrm>
            <a:off x="4191000" y="4419600"/>
            <a:ext cx="1905000" cy="838200"/>
          </a:xfrm>
          <a:prstGeom prst="rect">
            <a:avLst/>
          </a:prstGeom>
        </p:spPr>
      </p:pic>
      <p:pic>
        <p:nvPicPr>
          <p:cNvPr id="42" name="Image 40" descr="preencoded.png"/>
          <p:cNvPicPr>
            <a:picLocks noChangeAspect="1"/>
          </p:cNvPicPr>
          <p:nvPr/>
        </p:nvPicPr>
        <p:blipFill>
          <a:blip r:embed="rId13"/>
          <a:stretch>
            <a:fillRect/>
          </a:stretch>
        </p:blipFill>
        <p:spPr>
          <a:xfrm>
            <a:off x="6096000" y="4419600"/>
            <a:ext cx="1905000" cy="838200"/>
          </a:xfrm>
          <a:prstGeom prst="rect">
            <a:avLst/>
          </a:prstGeom>
        </p:spPr>
      </p:pic>
      <p:pic>
        <p:nvPicPr>
          <p:cNvPr id="43" name="Image 41" descr="preencoded.png"/>
          <p:cNvPicPr>
            <a:picLocks noChangeAspect="1"/>
          </p:cNvPicPr>
          <p:nvPr/>
        </p:nvPicPr>
        <p:blipFill>
          <a:blip r:embed="rId13"/>
          <a:stretch>
            <a:fillRect/>
          </a:stretch>
        </p:blipFill>
        <p:spPr>
          <a:xfrm>
            <a:off x="8001000" y="4419600"/>
            <a:ext cx="1905000" cy="838200"/>
          </a:xfrm>
          <a:prstGeom prst="rect">
            <a:avLst/>
          </a:prstGeom>
        </p:spPr>
      </p:pic>
      <p:pic>
        <p:nvPicPr>
          <p:cNvPr id="44" name="Image 42" descr="preencoded.png"/>
          <p:cNvPicPr>
            <a:picLocks noChangeAspect="1"/>
          </p:cNvPicPr>
          <p:nvPr/>
        </p:nvPicPr>
        <p:blipFill>
          <a:blip r:embed="rId13"/>
          <a:stretch>
            <a:fillRect/>
          </a:stretch>
        </p:blipFill>
        <p:spPr>
          <a:xfrm>
            <a:off x="9906000" y="4419600"/>
            <a:ext cx="1905000" cy="838200"/>
          </a:xfrm>
          <a:prstGeom prst="rect">
            <a:avLst/>
          </a:prstGeom>
        </p:spPr>
      </p:pic>
      <p:pic>
        <p:nvPicPr>
          <p:cNvPr id="45" name="Image 43" descr="preencoded.png"/>
          <p:cNvPicPr>
            <a:picLocks noChangeAspect="1"/>
          </p:cNvPicPr>
          <p:nvPr/>
        </p:nvPicPr>
        <p:blipFill>
          <a:blip r:embed="rId14"/>
          <a:stretch>
            <a:fillRect/>
          </a:stretch>
        </p:blipFill>
        <p:spPr>
          <a:xfrm>
            <a:off x="381000" y="5257800"/>
            <a:ext cx="1905000" cy="1066800"/>
          </a:xfrm>
          <a:prstGeom prst="rect">
            <a:avLst/>
          </a:prstGeom>
        </p:spPr>
      </p:pic>
      <p:pic>
        <p:nvPicPr>
          <p:cNvPr id="46" name="Image 44" descr="preencoded.png"/>
          <p:cNvPicPr>
            <a:picLocks noChangeAspect="1"/>
          </p:cNvPicPr>
          <p:nvPr/>
        </p:nvPicPr>
        <p:blipFill>
          <a:blip r:embed="rId14"/>
          <a:stretch>
            <a:fillRect/>
          </a:stretch>
        </p:blipFill>
        <p:spPr>
          <a:xfrm>
            <a:off x="2286000" y="5257800"/>
            <a:ext cx="1905000" cy="1066800"/>
          </a:xfrm>
          <a:prstGeom prst="rect">
            <a:avLst/>
          </a:prstGeom>
        </p:spPr>
      </p:pic>
      <p:pic>
        <p:nvPicPr>
          <p:cNvPr id="47" name="Image 45" descr="preencoded.png"/>
          <p:cNvPicPr>
            <a:picLocks noChangeAspect="1"/>
          </p:cNvPicPr>
          <p:nvPr/>
        </p:nvPicPr>
        <p:blipFill>
          <a:blip r:embed="rId14"/>
          <a:stretch>
            <a:fillRect/>
          </a:stretch>
        </p:blipFill>
        <p:spPr>
          <a:xfrm>
            <a:off x="4191000" y="5257800"/>
            <a:ext cx="1905000" cy="1066800"/>
          </a:xfrm>
          <a:prstGeom prst="rect">
            <a:avLst/>
          </a:prstGeom>
        </p:spPr>
      </p:pic>
      <p:pic>
        <p:nvPicPr>
          <p:cNvPr id="48" name="Image 46" descr="preencoded.png"/>
          <p:cNvPicPr>
            <a:picLocks noChangeAspect="1"/>
          </p:cNvPicPr>
          <p:nvPr/>
        </p:nvPicPr>
        <p:blipFill>
          <a:blip r:embed="rId14"/>
          <a:stretch>
            <a:fillRect/>
          </a:stretch>
        </p:blipFill>
        <p:spPr>
          <a:xfrm>
            <a:off x="6096000" y="5257800"/>
            <a:ext cx="1905000" cy="1066800"/>
          </a:xfrm>
          <a:prstGeom prst="rect">
            <a:avLst/>
          </a:prstGeom>
        </p:spPr>
      </p:pic>
      <p:pic>
        <p:nvPicPr>
          <p:cNvPr id="49" name="Image 47" descr="preencoded.png"/>
          <p:cNvPicPr>
            <a:picLocks noChangeAspect="1"/>
          </p:cNvPicPr>
          <p:nvPr/>
        </p:nvPicPr>
        <p:blipFill>
          <a:blip r:embed="rId14"/>
          <a:stretch>
            <a:fillRect/>
          </a:stretch>
        </p:blipFill>
        <p:spPr>
          <a:xfrm>
            <a:off x="8001000" y="5257800"/>
            <a:ext cx="1905000" cy="1066800"/>
          </a:xfrm>
          <a:prstGeom prst="rect">
            <a:avLst/>
          </a:prstGeom>
        </p:spPr>
      </p:pic>
      <p:pic>
        <p:nvPicPr>
          <p:cNvPr id="50" name="Image 48" descr="preencoded.png"/>
          <p:cNvPicPr>
            <a:picLocks noChangeAspect="1"/>
          </p:cNvPicPr>
          <p:nvPr/>
        </p:nvPicPr>
        <p:blipFill>
          <a:blip r:embed="rId14"/>
          <a:stretch>
            <a:fillRect/>
          </a:stretch>
        </p:blipFill>
        <p:spPr>
          <a:xfrm>
            <a:off x="9906000" y="5257800"/>
            <a:ext cx="1905000" cy="1066800"/>
          </a:xfrm>
          <a:prstGeom prst="rect">
            <a:avLst/>
          </a:prstGeom>
        </p:spPr>
      </p:pic>
      <p:pic>
        <p:nvPicPr>
          <p:cNvPr id="51" name="Image 49" descr="preencoded.png"/>
          <p:cNvPicPr>
            <a:picLocks noChangeAspect="1"/>
          </p:cNvPicPr>
          <p:nvPr/>
        </p:nvPicPr>
        <p:blipFill>
          <a:blip r:embed="rId13"/>
          <a:stretch>
            <a:fillRect/>
          </a:stretch>
        </p:blipFill>
        <p:spPr>
          <a:xfrm>
            <a:off x="381000" y="6324600"/>
            <a:ext cx="1905000" cy="838200"/>
          </a:xfrm>
          <a:prstGeom prst="rect">
            <a:avLst/>
          </a:prstGeom>
        </p:spPr>
      </p:pic>
      <p:pic>
        <p:nvPicPr>
          <p:cNvPr id="52" name="Image 50" descr="preencoded.png"/>
          <p:cNvPicPr>
            <a:picLocks noChangeAspect="1"/>
          </p:cNvPicPr>
          <p:nvPr/>
        </p:nvPicPr>
        <p:blipFill>
          <a:blip r:embed="rId13"/>
          <a:stretch>
            <a:fillRect/>
          </a:stretch>
        </p:blipFill>
        <p:spPr>
          <a:xfrm>
            <a:off x="2286000" y="6324600"/>
            <a:ext cx="1905000" cy="838200"/>
          </a:xfrm>
          <a:prstGeom prst="rect">
            <a:avLst/>
          </a:prstGeom>
        </p:spPr>
      </p:pic>
      <p:pic>
        <p:nvPicPr>
          <p:cNvPr id="53" name="Image 51" descr="preencoded.png"/>
          <p:cNvPicPr>
            <a:picLocks noChangeAspect="1"/>
          </p:cNvPicPr>
          <p:nvPr/>
        </p:nvPicPr>
        <p:blipFill>
          <a:blip r:embed="rId13"/>
          <a:stretch>
            <a:fillRect/>
          </a:stretch>
        </p:blipFill>
        <p:spPr>
          <a:xfrm>
            <a:off x="4191000" y="6324600"/>
            <a:ext cx="1905000" cy="838200"/>
          </a:xfrm>
          <a:prstGeom prst="rect">
            <a:avLst/>
          </a:prstGeom>
        </p:spPr>
      </p:pic>
      <p:pic>
        <p:nvPicPr>
          <p:cNvPr id="54" name="Image 52" descr="preencoded.png"/>
          <p:cNvPicPr>
            <a:picLocks noChangeAspect="1"/>
          </p:cNvPicPr>
          <p:nvPr/>
        </p:nvPicPr>
        <p:blipFill>
          <a:blip r:embed="rId13"/>
          <a:stretch>
            <a:fillRect/>
          </a:stretch>
        </p:blipFill>
        <p:spPr>
          <a:xfrm>
            <a:off x="6096000" y="6324600"/>
            <a:ext cx="1905000" cy="838200"/>
          </a:xfrm>
          <a:prstGeom prst="rect">
            <a:avLst/>
          </a:prstGeom>
        </p:spPr>
      </p:pic>
      <p:pic>
        <p:nvPicPr>
          <p:cNvPr id="55" name="Image 53" descr="preencoded.png"/>
          <p:cNvPicPr>
            <a:picLocks noChangeAspect="1"/>
          </p:cNvPicPr>
          <p:nvPr/>
        </p:nvPicPr>
        <p:blipFill>
          <a:blip r:embed="rId13"/>
          <a:stretch>
            <a:fillRect/>
          </a:stretch>
        </p:blipFill>
        <p:spPr>
          <a:xfrm>
            <a:off x="8001000" y="6324600"/>
            <a:ext cx="1905000" cy="838200"/>
          </a:xfrm>
          <a:prstGeom prst="rect">
            <a:avLst/>
          </a:prstGeom>
        </p:spPr>
      </p:pic>
      <p:pic>
        <p:nvPicPr>
          <p:cNvPr id="56" name="Image 54" descr="preencoded.png"/>
          <p:cNvPicPr>
            <a:picLocks noChangeAspect="1"/>
          </p:cNvPicPr>
          <p:nvPr/>
        </p:nvPicPr>
        <p:blipFill>
          <a:blip r:embed="rId13"/>
          <a:stretch>
            <a:fillRect/>
          </a:stretch>
        </p:blipFill>
        <p:spPr>
          <a:xfrm>
            <a:off x="9906000" y="6324600"/>
            <a:ext cx="1905000" cy="838200"/>
          </a:xfrm>
          <a:prstGeom prst="rect">
            <a:avLst/>
          </a:prstGeom>
        </p:spPr>
      </p:pic>
      <p:pic>
        <p:nvPicPr>
          <p:cNvPr id="57" name="Image 55" descr="preencoded.png"/>
          <p:cNvPicPr>
            <a:picLocks noChangeAspect="1"/>
          </p:cNvPicPr>
          <p:nvPr/>
        </p:nvPicPr>
        <p:blipFill>
          <a:blip r:embed="rId9"/>
          <a:stretch>
            <a:fillRect/>
          </a:stretch>
        </p:blipFill>
        <p:spPr>
          <a:xfrm>
            <a:off x="381000" y="7162800"/>
            <a:ext cx="1905000" cy="609600"/>
          </a:xfrm>
          <a:prstGeom prst="rect">
            <a:avLst/>
          </a:prstGeom>
        </p:spPr>
      </p:pic>
      <p:pic>
        <p:nvPicPr>
          <p:cNvPr id="58" name="Image 56" descr="preencoded.png"/>
          <p:cNvPicPr>
            <a:picLocks noChangeAspect="1"/>
          </p:cNvPicPr>
          <p:nvPr/>
        </p:nvPicPr>
        <p:blipFill>
          <a:blip r:embed="rId9"/>
          <a:stretch>
            <a:fillRect/>
          </a:stretch>
        </p:blipFill>
        <p:spPr>
          <a:xfrm>
            <a:off x="2286000" y="7162800"/>
            <a:ext cx="1905000" cy="609600"/>
          </a:xfrm>
          <a:prstGeom prst="rect">
            <a:avLst/>
          </a:prstGeom>
        </p:spPr>
      </p:pic>
      <p:pic>
        <p:nvPicPr>
          <p:cNvPr id="59" name="Image 57" descr="preencoded.png"/>
          <p:cNvPicPr>
            <a:picLocks noChangeAspect="1"/>
          </p:cNvPicPr>
          <p:nvPr/>
        </p:nvPicPr>
        <p:blipFill>
          <a:blip r:embed="rId9"/>
          <a:stretch>
            <a:fillRect/>
          </a:stretch>
        </p:blipFill>
        <p:spPr>
          <a:xfrm>
            <a:off x="4191000" y="7162800"/>
            <a:ext cx="1905000" cy="609600"/>
          </a:xfrm>
          <a:prstGeom prst="rect">
            <a:avLst/>
          </a:prstGeom>
        </p:spPr>
      </p:pic>
      <p:pic>
        <p:nvPicPr>
          <p:cNvPr id="60" name="Image 58" descr="preencoded.png"/>
          <p:cNvPicPr>
            <a:picLocks noChangeAspect="1"/>
          </p:cNvPicPr>
          <p:nvPr/>
        </p:nvPicPr>
        <p:blipFill>
          <a:blip r:embed="rId9"/>
          <a:stretch>
            <a:fillRect/>
          </a:stretch>
        </p:blipFill>
        <p:spPr>
          <a:xfrm>
            <a:off x="6096000" y="7162800"/>
            <a:ext cx="1905000" cy="609600"/>
          </a:xfrm>
          <a:prstGeom prst="rect">
            <a:avLst/>
          </a:prstGeom>
        </p:spPr>
      </p:pic>
      <p:pic>
        <p:nvPicPr>
          <p:cNvPr id="62" name="Image 60" descr="preencoded.png"/>
          <p:cNvPicPr>
            <a:picLocks noChangeAspect="1"/>
          </p:cNvPicPr>
          <p:nvPr/>
        </p:nvPicPr>
        <p:blipFill>
          <a:blip r:embed="rId9"/>
          <a:stretch>
            <a:fillRect/>
          </a:stretch>
        </p:blipFill>
        <p:spPr>
          <a:xfrm>
            <a:off x="9906000" y="7162800"/>
            <a:ext cx="1905000" cy="609600"/>
          </a:xfrm>
          <a:prstGeom prst="rect">
            <a:avLst/>
          </a:prstGeom>
        </p:spPr>
      </p:pic>
      <p:sp>
        <p:nvSpPr>
          <p:cNvPr id="65" name="Text 0"/>
          <p:cNvSpPr/>
          <p:nvPr/>
        </p:nvSpPr>
        <p:spPr>
          <a:xfrm>
            <a:off x="381000" y="381000"/>
            <a:ext cx="13716000" cy="381000"/>
          </a:xfrm>
          <a:prstGeom prst="rect">
            <a:avLst/>
          </a:prstGeom>
          <a:noFill/>
          <a:ln/>
        </p:spPr>
        <p:txBody>
          <a:bodyPr vert="horz" wrap="square" lIns="0" tIns="0" rIns="0" bIns="0" rtlCol="0" anchor="t"/>
          <a:lstStyle/>
          <a:p>
            <a:pPr marL="0" indent="0">
              <a:lnSpc>
                <a:spcPts val="3000"/>
              </a:lnSpc>
              <a:buNone/>
            </a:pPr>
            <a:r>
              <a:rPr lang="en-US" sz="2700" b="1" dirty="0">
                <a:solidFill>
                  <a:srgbClr val="1F2937"/>
                </a:solidFill>
                <a:latin typeface="ui-sans-serif" pitchFamily="34" charset="0"/>
                <a:ea typeface="ui-sans-serif" pitchFamily="34" charset="-122"/>
                <a:cs typeface="ui-sans-serif" pitchFamily="34" charset="-120"/>
              </a:rPr>
              <a:t>AWS Support Plans Comparison</a:t>
            </a:r>
            <a:endParaRPr lang="en-US" sz="2700" dirty="0"/>
          </a:p>
        </p:txBody>
      </p:sp>
      <p:sp>
        <p:nvSpPr>
          <p:cNvPr id="66" name="Text 1"/>
          <p:cNvSpPr/>
          <p:nvPr/>
        </p:nvSpPr>
        <p:spPr>
          <a:xfrm>
            <a:off x="381000" y="1104900"/>
            <a:ext cx="1905000" cy="647700"/>
          </a:xfrm>
          <a:prstGeom prst="rect">
            <a:avLst/>
          </a:prstGeom>
          <a:noFill/>
          <a:ln/>
        </p:spPr>
        <p:txBody>
          <a:bodyPr vert="horz" wrap="square" lIns="0" tIns="0" rIns="0" bIns="0" rtlCol="0" anchor="t"/>
          <a:lstStyle/>
          <a:p>
            <a:pPr marL="0" indent="0" algn="ctr">
              <a:lnSpc>
                <a:spcPts val="1800"/>
              </a:lnSpc>
              <a:buNone/>
            </a:pPr>
            <a:r>
              <a:rPr lang="en-US" sz="1200" b="1" dirty="0">
                <a:solidFill>
                  <a:srgbClr val="000000"/>
                </a:solidFill>
                <a:latin typeface="ui-sans-serif" pitchFamily="34" charset="0"/>
                <a:ea typeface="ui-sans-serif" pitchFamily="34" charset="-122"/>
                <a:cs typeface="ui-sans-serif" pitchFamily="34" charset="-120"/>
              </a:rPr>
              <a:t>Feature</a:t>
            </a:r>
            <a:endParaRPr lang="en-US" sz="1200" dirty="0"/>
          </a:p>
        </p:txBody>
      </p:sp>
      <p:sp>
        <p:nvSpPr>
          <p:cNvPr id="67" name="Text 2"/>
          <p:cNvSpPr/>
          <p:nvPr/>
        </p:nvSpPr>
        <p:spPr>
          <a:xfrm>
            <a:off x="2286000" y="1104900"/>
            <a:ext cx="1905000" cy="647700"/>
          </a:xfrm>
          <a:prstGeom prst="rect">
            <a:avLst/>
          </a:prstGeom>
          <a:noFill/>
          <a:ln/>
        </p:spPr>
        <p:txBody>
          <a:bodyPr vert="horz" wrap="square" lIns="0" tIns="0" rIns="0" bIns="0" rtlCol="0" anchor="t"/>
          <a:lstStyle/>
          <a:p>
            <a:pPr marL="0" indent="0" algn="ctr">
              <a:lnSpc>
                <a:spcPts val="1800"/>
              </a:lnSpc>
              <a:buNone/>
            </a:pPr>
            <a:r>
              <a:rPr lang="en-US" sz="1200" b="1" dirty="0">
                <a:solidFill>
                  <a:srgbClr val="000000"/>
                </a:solidFill>
                <a:latin typeface="ui-sans-serif" pitchFamily="34" charset="0"/>
                <a:ea typeface="ui-sans-serif" pitchFamily="34" charset="-122"/>
                <a:cs typeface="ui-sans-serif" pitchFamily="34" charset="-120"/>
              </a:rPr>
              <a:t>Basic</a:t>
            </a:r>
            <a:endParaRPr lang="en-US" sz="1200" dirty="0"/>
          </a:p>
        </p:txBody>
      </p:sp>
      <p:sp>
        <p:nvSpPr>
          <p:cNvPr id="68" name="Text 3"/>
          <p:cNvSpPr/>
          <p:nvPr/>
        </p:nvSpPr>
        <p:spPr>
          <a:xfrm>
            <a:off x="4191000" y="1104900"/>
            <a:ext cx="1905000" cy="647700"/>
          </a:xfrm>
          <a:prstGeom prst="rect">
            <a:avLst/>
          </a:prstGeom>
          <a:noFill/>
          <a:ln/>
        </p:spPr>
        <p:txBody>
          <a:bodyPr vert="horz" wrap="square" lIns="0" tIns="0" rIns="0" bIns="0" rtlCol="0" anchor="t"/>
          <a:lstStyle/>
          <a:p>
            <a:pPr marL="0" indent="0" algn="ctr">
              <a:lnSpc>
                <a:spcPts val="1800"/>
              </a:lnSpc>
              <a:buNone/>
            </a:pPr>
            <a:r>
              <a:rPr lang="en-US" sz="1200" b="1" dirty="0">
                <a:solidFill>
                  <a:srgbClr val="000000"/>
                </a:solidFill>
                <a:latin typeface="ui-sans-serif" pitchFamily="34" charset="0"/>
                <a:ea typeface="ui-sans-serif" pitchFamily="34" charset="-122"/>
                <a:cs typeface="ui-sans-serif" pitchFamily="34" charset="-120"/>
              </a:rPr>
              <a:t>Developer</a:t>
            </a:r>
            <a:endParaRPr lang="en-US" sz="1200" dirty="0"/>
          </a:p>
        </p:txBody>
      </p:sp>
      <p:sp>
        <p:nvSpPr>
          <p:cNvPr id="69" name="Text 4"/>
          <p:cNvSpPr/>
          <p:nvPr/>
        </p:nvSpPr>
        <p:spPr>
          <a:xfrm>
            <a:off x="6096000" y="1104900"/>
            <a:ext cx="1905000" cy="647700"/>
          </a:xfrm>
          <a:prstGeom prst="rect">
            <a:avLst/>
          </a:prstGeom>
          <a:noFill/>
          <a:ln/>
        </p:spPr>
        <p:txBody>
          <a:bodyPr vert="horz" wrap="square" lIns="0" tIns="0" rIns="0" bIns="0" rtlCol="0" anchor="t"/>
          <a:lstStyle/>
          <a:p>
            <a:pPr marL="0" indent="0" algn="ctr">
              <a:lnSpc>
                <a:spcPts val="1800"/>
              </a:lnSpc>
              <a:buNone/>
            </a:pPr>
            <a:r>
              <a:rPr lang="en-US" sz="1200" b="1" dirty="0">
                <a:solidFill>
                  <a:srgbClr val="000000"/>
                </a:solidFill>
                <a:latin typeface="ui-sans-serif" pitchFamily="34" charset="0"/>
                <a:ea typeface="ui-sans-serif" pitchFamily="34" charset="-122"/>
                <a:cs typeface="ui-sans-serif" pitchFamily="34" charset="-120"/>
              </a:rPr>
              <a:t>Business</a:t>
            </a:r>
            <a:endParaRPr lang="en-US" sz="1200" dirty="0"/>
          </a:p>
        </p:txBody>
      </p:sp>
      <p:sp>
        <p:nvSpPr>
          <p:cNvPr id="70" name="Text 5"/>
          <p:cNvSpPr/>
          <p:nvPr/>
        </p:nvSpPr>
        <p:spPr>
          <a:xfrm>
            <a:off x="8001000" y="1104900"/>
            <a:ext cx="1905000" cy="647700"/>
          </a:xfrm>
          <a:prstGeom prst="rect">
            <a:avLst/>
          </a:prstGeom>
          <a:noFill/>
          <a:ln/>
        </p:spPr>
        <p:txBody>
          <a:bodyPr vert="horz" wrap="square" lIns="0" tIns="0" rIns="0" bIns="0" rtlCol="0" anchor="t"/>
          <a:lstStyle/>
          <a:p>
            <a:pPr marL="0" indent="0" algn="ctr">
              <a:lnSpc>
                <a:spcPts val="1800"/>
              </a:lnSpc>
              <a:buNone/>
            </a:pPr>
            <a:r>
              <a:rPr lang="en-US" sz="1200" b="1" dirty="0">
                <a:solidFill>
                  <a:srgbClr val="000000"/>
                </a:solidFill>
                <a:latin typeface="ui-sans-serif" pitchFamily="34" charset="0"/>
                <a:ea typeface="ui-sans-serif" pitchFamily="34" charset="-122"/>
                <a:cs typeface="ui-sans-serif" pitchFamily="34" charset="-120"/>
              </a:rPr>
              <a:t>Enterprise On-Ramp</a:t>
            </a:r>
            <a:endParaRPr lang="en-US" sz="1200" dirty="0"/>
          </a:p>
        </p:txBody>
      </p:sp>
      <p:sp>
        <p:nvSpPr>
          <p:cNvPr id="71" name="Text 6"/>
          <p:cNvSpPr/>
          <p:nvPr/>
        </p:nvSpPr>
        <p:spPr>
          <a:xfrm>
            <a:off x="9906000" y="1104900"/>
            <a:ext cx="1905000" cy="647700"/>
          </a:xfrm>
          <a:prstGeom prst="rect">
            <a:avLst/>
          </a:prstGeom>
          <a:noFill/>
          <a:ln/>
        </p:spPr>
        <p:txBody>
          <a:bodyPr vert="horz" wrap="square" lIns="0" tIns="0" rIns="0" bIns="0" rtlCol="0" anchor="t"/>
          <a:lstStyle/>
          <a:p>
            <a:pPr marL="0" indent="0" algn="ctr">
              <a:lnSpc>
                <a:spcPts val="1800"/>
              </a:lnSpc>
              <a:buNone/>
            </a:pPr>
            <a:r>
              <a:rPr lang="en-US" sz="1200" b="1" dirty="0">
                <a:solidFill>
                  <a:srgbClr val="000000"/>
                </a:solidFill>
                <a:latin typeface="ui-sans-serif" pitchFamily="34" charset="0"/>
                <a:ea typeface="ui-sans-serif" pitchFamily="34" charset="-122"/>
                <a:cs typeface="ui-sans-serif" pitchFamily="34" charset="-120"/>
              </a:rPr>
              <a:t>Enterprise</a:t>
            </a:r>
            <a:endParaRPr lang="en-US" sz="1200" dirty="0"/>
          </a:p>
        </p:txBody>
      </p:sp>
      <p:sp>
        <p:nvSpPr>
          <p:cNvPr id="72" name="Text 7"/>
          <p:cNvSpPr/>
          <p:nvPr/>
        </p:nvSpPr>
        <p:spPr>
          <a:xfrm>
            <a:off x="381000" y="1752600"/>
            <a:ext cx="1905000" cy="609600"/>
          </a:xfrm>
          <a:prstGeom prst="rect">
            <a:avLst/>
          </a:prstGeom>
          <a:noFill/>
          <a:ln/>
        </p:spPr>
        <p:txBody>
          <a:bodyPr vert="horz" wrap="square" lIns="0" tIns="0" rIns="0" bIns="0" rtlCol="0" anchor="t"/>
          <a:lstStyle/>
          <a:p>
            <a:pPr marL="0" indent="0" algn="ctr">
              <a:lnSpc>
                <a:spcPts val="1800"/>
              </a:lnSpc>
              <a:buNone/>
            </a:pPr>
            <a:r>
              <a:rPr lang="en-US" sz="1200" dirty="0">
                <a:solidFill>
                  <a:srgbClr val="000000"/>
                </a:solidFill>
                <a:latin typeface="ui-sans-serif" pitchFamily="34" charset="0"/>
                <a:ea typeface="ui-sans-serif" pitchFamily="34" charset="-122"/>
                <a:cs typeface="ui-sans-serif" pitchFamily="34" charset="-120"/>
              </a:rPr>
              <a:t>Recommended Use Case</a:t>
            </a:r>
            <a:endParaRPr lang="en-US" sz="1200" dirty="0"/>
          </a:p>
        </p:txBody>
      </p:sp>
      <p:sp>
        <p:nvSpPr>
          <p:cNvPr id="73" name="Text 8"/>
          <p:cNvSpPr/>
          <p:nvPr/>
        </p:nvSpPr>
        <p:spPr>
          <a:xfrm>
            <a:off x="2095500" y="1752600"/>
            <a:ext cx="2286000" cy="609600"/>
          </a:xfrm>
          <a:prstGeom prst="rect">
            <a:avLst/>
          </a:prstGeom>
          <a:noFill/>
          <a:ln/>
        </p:spPr>
        <p:txBody>
          <a:bodyPr vert="horz" wrap="square" lIns="0" tIns="0" rIns="0" bIns="0" rtlCol="0" anchor="t"/>
          <a:lstStyle/>
          <a:p>
            <a:pPr marL="0" indent="0" algn="ctr">
              <a:lnSpc>
                <a:spcPts val="1800"/>
              </a:lnSpc>
              <a:buNone/>
            </a:pPr>
            <a:r>
              <a:rPr lang="en-US" sz="1200" dirty="0">
                <a:solidFill>
                  <a:srgbClr val="000000"/>
                </a:solidFill>
                <a:latin typeface="ui-sans-serif" pitchFamily="34" charset="0"/>
                <a:ea typeface="ui-sans-serif" pitchFamily="34" charset="-122"/>
                <a:cs typeface="ui-sans-serif" pitchFamily="34" charset="-120"/>
              </a:rPr>
              <a:t>All customers</a:t>
            </a:r>
            <a:endParaRPr lang="en-US" sz="1200" dirty="0"/>
          </a:p>
        </p:txBody>
      </p:sp>
      <p:sp>
        <p:nvSpPr>
          <p:cNvPr id="74" name="Text 9"/>
          <p:cNvSpPr/>
          <p:nvPr/>
        </p:nvSpPr>
        <p:spPr>
          <a:xfrm>
            <a:off x="4191000" y="1752600"/>
            <a:ext cx="1905000" cy="609600"/>
          </a:xfrm>
          <a:prstGeom prst="rect">
            <a:avLst/>
          </a:prstGeom>
          <a:noFill/>
          <a:ln/>
        </p:spPr>
        <p:txBody>
          <a:bodyPr vert="horz" wrap="square" lIns="0" tIns="0" rIns="0" bIns="0" rtlCol="0" anchor="t"/>
          <a:lstStyle/>
          <a:p>
            <a:pPr marL="0" indent="0" algn="ctr">
              <a:lnSpc>
                <a:spcPts val="1800"/>
              </a:lnSpc>
              <a:buNone/>
            </a:pPr>
            <a:r>
              <a:rPr lang="en-US" sz="1200" dirty="0">
                <a:solidFill>
                  <a:srgbClr val="000000"/>
                </a:solidFill>
                <a:latin typeface="ui-sans-serif" pitchFamily="34" charset="0"/>
                <a:ea typeface="ui-sans-serif" pitchFamily="34" charset="-122"/>
                <a:cs typeface="ui-sans-serif" pitchFamily="34" charset="-120"/>
              </a:rPr>
              <a:t>Experimenting &amp; testing</a:t>
            </a:r>
            <a:endParaRPr lang="en-US" sz="1200" dirty="0"/>
          </a:p>
        </p:txBody>
      </p:sp>
      <p:sp>
        <p:nvSpPr>
          <p:cNvPr id="75" name="Text 10"/>
          <p:cNvSpPr/>
          <p:nvPr/>
        </p:nvSpPr>
        <p:spPr>
          <a:xfrm>
            <a:off x="5905500" y="1752600"/>
            <a:ext cx="2286000" cy="609600"/>
          </a:xfrm>
          <a:prstGeom prst="rect">
            <a:avLst/>
          </a:prstGeom>
          <a:noFill/>
          <a:ln/>
        </p:spPr>
        <p:txBody>
          <a:bodyPr vert="horz" wrap="square" lIns="0" tIns="0" rIns="0" bIns="0" rtlCol="0" anchor="t"/>
          <a:lstStyle/>
          <a:p>
            <a:pPr marL="0" indent="0" algn="ctr">
              <a:lnSpc>
                <a:spcPts val="1800"/>
              </a:lnSpc>
              <a:buNone/>
            </a:pPr>
            <a:r>
              <a:rPr lang="en-US" sz="1200" dirty="0">
                <a:solidFill>
                  <a:srgbClr val="000000"/>
                </a:solidFill>
                <a:latin typeface="ui-sans-serif" pitchFamily="34" charset="0"/>
                <a:ea typeface="ui-sans-serif" pitchFamily="34" charset="-122"/>
                <a:cs typeface="ui-sans-serif" pitchFamily="34" charset="-120"/>
              </a:rPr>
              <a:t>Production workloads</a:t>
            </a:r>
            <a:endParaRPr lang="en-US" sz="1200" dirty="0"/>
          </a:p>
        </p:txBody>
      </p:sp>
      <p:sp>
        <p:nvSpPr>
          <p:cNvPr id="76" name="Text 11"/>
          <p:cNvSpPr/>
          <p:nvPr/>
        </p:nvSpPr>
        <p:spPr>
          <a:xfrm>
            <a:off x="8001000" y="1752600"/>
            <a:ext cx="1905000" cy="609600"/>
          </a:xfrm>
          <a:prstGeom prst="rect">
            <a:avLst/>
          </a:prstGeom>
          <a:noFill/>
          <a:ln/>
        </p:spPr>
        <p:txBody>
          <a:bodyPr vert="horz" wrap="square" lIns="0" tIns="0" rIns="0" bIns="0" rtlCol="0" anchor="t"/>
          <a:lstStyle/>
          <a:p>
            <a:pPr marL="0" indent="0" algn="ctr">
              <a:lnSpc>
                <a:spcPts val="1800"/>
              </a:lnSpc>
              <a:buNone/>
            </a:pPr>
            <a:r>
              <a:rPr lang="en-US" sz="1200" dirty="0">
                <a:solidFill>
                  <a:srgbClr val="000000"/>
                </a:solidFill>
                <a:latin typeface="ui-sans-serif" pitchFamily="34" charset="0"/>
                <a:ea typeface="ui-sans-serif" pitchFamily="34" charset="-122"/>
                <a:cs typeface="ui-sans-serif" pitchFamily="34" charset="-120"/>
              </a:rPr>
              <a:t>Business-critical workloads</a:t>
            </a:r>
            <a:endParaRPr lang="en-US" sz="1200" dirty="0"/>
          </a:p>
        </p:txBody>
      </p:sp>
      <p:sp>
        <p:nvSpPr>
          <p:cNvPr id="77" name="Text 12"/>
          <p:cNvSpPr/>
          <p:nvPr/>
        </p:nvSpPr>
        <p:spPr>
          <a:xfrm>
            <a:off x="9906000" y="1752600"/>
            <a:ext cx="1905000" cy="609600"/>
          </a:xfrm>
          <a:prstGeom prst="rect">
            <a:avLst/>
          </a:prstGeom>
          <a:noFill/>
          <a:ln/>
        </p:spPr>
        <p:txBody>
          <a:bodyPr vert="horz" wrap="square" lIns="0" tIns="0" rIns="0" bIns="0" rtlCol="0" anchor="t"/>
          <a:lstStyle/>
          <a:p>
            <a:pPr marL="0" indent="0" algn="ctr">
              <a:lnSpc>
                <a:spcPts val="1800"/>
              </a:lnSpc>
              <a:buNone/>
            </a:pPr>
            <a:r>
              <a:rPr lang="en-US" sz="1200" dirty="0">
                <a:solidFill>
                  <a:srgbClr val="000000"/>
                </a:solidFill>
                <a:latin typeface="ui-sans-serif" pitchFamily="34" charset="0"/>
                <a:ea typeface="ui-sans-serif" pitchFamily="34" charset="-122"/>
                <a:cs typeface="ui-sans-serif" pitchFamily="34" charset="-120"/>
              </a:rPr>
              <a:t>Business &amp; mission-critical workloads</a:t>
            </a:r>
            <a:endParaRPr lang="en-US" sz="1200" dirty="0"/>
          </a:p>
        </p:txBody>
      </p:sp>
      <p:sp>
        <p:nvSpPr>
          <p:cNvPr id="78" name="Text 13"/>
          <p:cNvSpPr/>
          <p:nvPr/>
        </p:nvSpPr>
        <p:spPr>
          <a:xfrm>
            <a:off x="381000" y="2362200"/>
            <a:ext cx="1905000" cy="609600"/>
          </a:xfrm>
          <a:prstGeom prst="rect">
            <a:avLst/>
          </a:prstGeom>
          <a:noFill/>
          <a:ln/>
        </p:spPr>
        <p:txBody>
          <a:bodyPr vert="horz" wrap="square" lIns="0" tIns="0" rIns="0" bIns="0" rtlCol="0" anchor="t"/>
          <a:lstStyle/>
          <a:p>
            <a:pPr marL="0" indent="0" algn="ctr">
              <a:lnSpc>
                <a:spcPts val="1800"/>
              </a:lnSpc>
              <a:buNone/>
            </a:pPr>
            <a:r>
              <a:rPr lang="en-US" sz="1200" dirty="0">
                <a:solidFill>
                  <a:srgbClr val="000000"/>
                </a:solidFill>
                <a:latin typeface="ui-sans-serif" pitchFamily="34" charset="0"/>
                <a:ea typeface="ui-sans-serif" pitchFamily="34" charset="-122"/>
                <a:cs typeface="ui-sans-serif" pitchFamily="34" charset="-120"/>
              </a:rPr>
              <a:t>24/7 Technical Support</a:t>
            </a:r>
            <a:endParaRPr lang="en-US" sz="1200" dirty="0"/>
          </a:p>
        </p:txBody>
      </p:sp>
      <p:sp>
        <p:nvSpPr>
          <p:cNvPr id="79" name="Text 14"/>
          <p:cNvSpPr/>
          <p:nvPr/>
        </p:nvSpPr>
        <p:spPr>
          <a:xfrm>
            <a:off x="3202136" y="2338980"/>
            <a:ext cx="247005" cy="352425"/>
          </a:xfrm>
          <a:prstGeom prst="rect">
            <a:avLst/>
          </a:prstGeom>
          <a:noFill/>
          <a:ln/>
        </p:spPr>
        <p:txBody>
          <a:bodyPr vert="horz" wrap="square" lIns="0" tIns="0" rIns="0" bIns="0" rtlCol="0" anchor="t"/>
          <a:lstStyle/>
          <a:p>
            <a:pPr marL="0" indent="0" algn="ctr">
              <a:lnSpc>
                <a:spcPts val="1800"/>
              </a:lnSpc>
              <a:buNone/>
            </a:pPr>
            <a:r>
              <a:rPr lang="en-US" sz="1200" dirty="0">
                <a:solidFill>
                  <a:srgbClr val="000000"/>
                </a:solidFill>
                <a:latin typeface="ui-sans-serif" pitchFamily="34" charset="0"/>
                <a:ea typeface="ui-sans-serif" pitchFamily="34" charset="-122"/>
                <a:cs typeface="ui-sans-serif" pitchFamily="34" charset="-120"/>
              </a:rPr>
              <a:t> No</a:t>
            </a:r>
            <a:endParaRPr lang="en-US" sz="1200" dirty="0"/>
          </a:p>
        </p:txBody>
      </p:sp>
      <p:sp>
        <p:nvSpPr>
          <p:cNvPr id="80" name="Text 15"/>
          <p:cNvSpPr/>
          <p:nvPr/>
        </p:nvSpPr>
        <p:spPr>
          <a:xfrm>
            <a:off x="4646413" y="2326454"/>
            <a:ext cx="1284536" cy="390525"/>
          </a:xfrm>
          <a:prstGeom prst="rect">
            <a:avLst/>
          </a:prstGeom>
          <a:noFill/>
          <a:ln/>
        </p:spPr>
        <p:txBody>
          <a:bodyPr vert="horz" wrap="square" lIns="0" tIns="0" rIns="0" bIns="0" rtlCol="0" anchor="t"/>
          <a:lstStyle/>
          <a:p>
            <a:pPr marL="0" indent="0" algn="ctr">
              <a:lnSpc>
                <a:spcPts val="1800"/>
              </a:lnSpc>
              <a:buNone/>
            </a:pPr>
            <a:r>
              <a:rPr lang="en-US" sz="1200" dirty="0">
                <a:solidFill>
                  <a:srgbClr val="000000"/>
                </a:solidFill>
                <a:latin typeface="ui-sans-serif" pitchFamily="34" charset="0"/>
                <a:ea typeface="ui-sans-serif" pitchFamily="34" charset="-122"/>
                <a:cs typeface="ui-sans-serif" pitchFamily="34" charset="-120"/>
              </a:rPr>
              <a:t> Business hours only</a:t>
            </a:r>
            <a:endParaRPr lang="en-US" sz="1200" dirty="0"/>
          </a:p>
        </p:txBody>
      </p:sp>
      <p:sp>
        <p:nvSpPr>
          <p:cNvPr id="81" name="Text 16"/>
          <p:cNvSpPr/>
          <p:nvPr/>
        </p:nvSpPr>
        <p:spPr>
          <a:xfrm>
            <a:off x="6646366" y="2326867"/>
            <a:ext cx="994768" cy="228600"/>
          </a:xfrm>
          <a:prstGeom prst="rect">
            <a:avLst/>
          </a:prstGeom>
          <a:noFill/>
          <a:ln/>
        </p:spPr>
        <p:txBody>
          <a:bodyPr vert="horz" wrap="square" lIns="0" tIns="0" rIns="0" bIns="0" rtlCol="0" anchor="t"/>
          <a:lstStyle/>
          <a:p>
            <a:pPr marL="0" indent="0" algn="ctr">
              <a:lnSpc>
                <a:spcPts val="1800"/>
              </a:lnSpc>
              <a:buNone/>
            </a:pPr>
            <a:r>
              <a:rPr lang="en-US" sz="1200" dirty="0">
                <a:solidFill>
                  <a:srgbClr val="000000"/>
                </a:solidFill>
                <a:latin typeface="ui-sans-serif" pitchFamily="34" charset="0"/>
                <a:ea typeface="ui-sans-serif" pitchFamily="34" charset="-122"/>
                <a:cs typeface="ui-sans-serif" pitchFamily="34" charset="-120"/>
              </a:rPr>
              <a:t> Yes (24/7)</a:t>
            </a:r>
            <a:endParaRPr lang="en-US" sz="1200" dirty="0"/>
          </a:p>
        </p:txBody>
      </p:sp>
      <p:sp>
        <p:nvSpPr>
          <p:cNvPr id="84" name="Text 19"/>
          <p:cNvSpPr/>
          <p:nvPr/>
        </p:nvSpPr>
        <p:spPr>
          <a:xfrm>
            <a:off x="381000" y="2971800"/>
            <a:ext cx="1905000" cy="838200"/>
          </a:xfrm>
          <a:prstGeom prst="rect">
            <a:avLst/>
          </a:prstGeom>
          <a:noFill/>
          <a:ln/>
        </p:spPr>
        <p:txBody>
          <a:bodyPr vert="horz" wrap="square" lIns="0" tIns="0" rIns="0" bIns="0" rtlCol="0" anchor="t"/>
          <a:lstStyle/>
          <a:p>
            <a:pPr marL="0" indent="0" algn="ctr">
              <a:lnSpc>
                <a:spcPts val="1800"/>
              </a:lnSpc>
              <a:buNone/>
            </a:pPr>
            <a:r>
              <a:rPr lang="en-US" sz="1200" dirty="0">
                <a:solidFill>
                  <a:srgbClr val="000000"/>
                </a:solidFill>
                <a:latin typeface="ui-sans-serif" pitchFamily="34" charset="0"/>
                <a:ea typeface="ui-sans-serif" pitchFamily="34" charset="-122"/>
                <a:cs typeface="ui-sans-serif" pitchFamily="34" charset="-120"/>
              </a:rPr>
              <a:t>Technical Support Access</a:t>
            </a:r>
            <a:endParaRPr lang="en-US" sz="1200" dirty="0"/>
          </a:p>
        </p:txBody>
      </p:sp>
      <p:sp>
        <p:nvSpPr>
          <p:cNvPr id="85" name="Text 20"/>
          <p:cNvSpPr/>
          <p:nvPr/>
        </p:nvSpPr>
        <p:spPr>
          <a:xfrm>
            <a:off x="2095500" y="2971800"/>
            <a:ext cx="2286000" cy="838200"/>
          </a:xfrm>
          <a:prstGeom prst="rect">
            <a:avLst/>
          </a:prstGeom>
          <a:noFill/>
          <a:ln/>
        </p:spPr>
        <p:txBody>
          <a:bodyPr vert="horz" wrap="square" lIns="0" tIns="0" rIns="0" bIns="0" rtlCol="0" anchor="t"/>
          <a:lstStyle/>
          <a:p>
            <a:pPr marL="0" indent="0" algn="ctr">
              <a:lnSpc>
                <a:spcPts val="1800"/>
              </a:lnSpc>
              <a:buNone/>
            </a:pPr>
            <a:r>
              <a:rPr lang="en-US" sz="1200" dirty="0">
                <a:solidFill>
                  <a:srgbClr val="000000"/>
                </a:solidFill>
                <a:latin typeface="ui-sans-serif" pitchFamily="34" charset="0"/>
                <a:ea typeface="ui-sans-serif" pitchFamily="34" charset="-122"/>
                <a:cs typeface="ui-sans-serif" pitchFamily="34" charset="-120"/>
              </a:rPr>
              <a:t>Customer Service</a:t>
            </a:r>
            <a:endParaRPr lang="en-US" sz="1200" dirty="0"/>
          </a:p>
        </p:txBody>
      </p:sp>
      <p:sp>
        <p:nvSpPr>
          <p:cNvPr id="86" name="Text 21"/>
          <p:cNvSpPr/>
          <p:nvPr/>
        </p:nvSpPr>
        <p:spPr>
          <a:xfrm>
            <a:off x="4000500" y="2971800"/>
            <a:ext cx="2286000" cy="838200"/>
          </a:xfrm>
          <a:prstGeom prst="rect">
            <a:avLst/>
          </a:prstGeom>
          <a:noFill/>
          <a:ln/>
        </p:spPr>
        <p:txBody>
          <a:bodyPr vert="horz" wrap="square" lIns="0" tIns="0" rIns="0" bIns="0" rtlCol="0" anchor="t"/>
          <a:lstStyle/>
          <a:p>
            <a:pPr marL="0" indent="0" algn="ctr">
              <a:lnSpc>
                <a:spcPts val="1800"/>
              </a:lnSpc>
              <a:buNone/>
            </a:pPr>
            <a:r>
              <a:rPr lang="en-US" sz="1200" dirty="0">
                <a:solidFill>
                  <a:srgbClr val="000000"/>
                </a:solidFill>
                <a:latin typeface="ui-sans-serif" pitchFamily="34" charset="0"/>
                <a:ea typeface="ui-sans-serif" pitchFamily="34" charset="-122"/>
                <a:cs typeface="ui-sans-serif" pitchFamily="34" charset="-120"/>
              </a:rPr>
              <a:t>Limited developers</a:t>
            </a:r>
            <a:endParaRPr lang="en-US" sz="1200" dirty="0"/>
          </a:p>
        </p:txBody>
      </p:sp>
      <p:sp>
        <p:nvSpPr>
          <p:cNvPr id="87" name="Text 22"/>
          <p:cNvSpPr/>
          <p:nvPr/>
        </p:nvSpPr>
        <p:spPr>
          <a:xfrm>
            <a:off x="6096000" y="2971800"/>
            <a:ext cx="1905000" cy="838200"/>
          </a:xfrm>
          <a:prstGeom prst="rect">
            <a:avLst/>
          </a:prstGeom>
          <a:noFill/>
          <a:ln/>
        </p:spPr>
        <p:txBody>
          <a:bodyPr vert="horz" wrap="square" lIns="0" tIns="0" rIns="0" bIns="0" rtlCol="0" anchor="t"/>
          <a:lstStyle/>
          <a:p>
            <a:pPr marL="0" indent="0" algn="ctr">
              <a:lnSpc>
                <a:spcPts val="1800"/>
              </a:lnSpc>
              <a:buNone/>
            </a:pPr>
            <a:r>
              <a:rPr lang="en-US" sz="1200" dirty="0">
                <a:solidFill>
                  <a:srgbClr val="000000"/>
                </a:solidFill>
                <a:latin typeface="ui-sans-serif" pitchFamily="34" charset="0"/>
                <a:ea typeface="ui-sans-serif" pitchFamily="34" charset="-122"/>
                <a:cs typeface="ui-sans-serif" pitchFamily="34" charset="-120"/>
              </a:rPr>
              <a:t>Unlimited cases &amp; contacts</a:t>
            </a:r>
            <a:endParaRPr lang="en-US" sz="1200" dirty="0"/>
          </a:p>
        </p:txBody>
      </p:sp>
      <p:sp>
        <p:nvSpPr>
          <p:cNvPr id="88" name="Text 23"/>
          <p:cNvSpPr/>
          <p:nvPr/>
        </p:nvSpPr>
        <p:spPr>
          <a:xfrm>
            <a:off x="8001000" y="2971800"/>
            <a:ext cx="1905000" cy="838200"/>
          </a:xfrm>
          <a:prstGeom prst="rect">
            <a:avLst/>
          </a:prstGeom>
          <a:noFill/>
          <a:ln/>
        </p:spPr>
        <p:txBody>
          <a:bodyPr vert="horz" wrap="square" lIns="0" tIns="0" rIns="0" bIns="0" rtlCol="0" anchor="t"/>
          <a:lstStyle/>
          <a:p>
            <a:pPr marL="0" indent="0" algn="ctr">
              <a:lnSpc>
                <a:spcPts val="1800"/>
              </a:lnSpc>
              <a:buNone/>
            </a:pPr>
            <a:r>
              <a:rPr lang="en-US" sz="1200" dirty="0">
                <a:solidFill>
                  <a:srgbClr val="000000"/>
                </a:solidFill>
                <a:latin typeface="ui-sans-serif" pitchFamily="34" charset="0"/>
                <a:ea typeface="ui-sans-serif" pitchFamily="34" charset="-122"/>
                <a:cs typeface="ui-sans-serif" pitchFamily="34" charset="-120"/>
              </a:rPr>
              <a:t>Unlimited cases &amp; contacts; TAM pool</a:t>
            </a:r>
            <a:endParaRPr lang="en-US" sz="1200" dirty="0"/>
          </a:p>
        </p:txBody>
      </p:sp>
      <p:sp>
        <p:nvSpPr>
          <p:cNvPr id="89" name="Text 24"/>
          <p:cNvSpPr/>
          <p:nvPr/>
        </p:nvSpPr>
        <p:spPr>
          <a:xfrm>
            <a:off x="9906000" y="2971800"/>
            <a:ext cx="1905000" cy="838200"/>
          </a:xfrm>
          <a:prstGeom prst="rect">
            <a:avLst/>
          </a:prstGeom>
          <a:noFill/>
          <a:ln/>
        </p:spPr>
        <p:txBody>
          <a:bodyPr vert="horz" wrap="square" lIns="0" tIns="0" rIns="0" bIns="0" rtlCol="0" anchor="t"/>
          <a:lstStyle/>
          <a:p>
            <a:pPr marL="0" indent="0" algn="ctr">
              <a:lnSpc>
                <a:spcPts val="1800"/>
              </a:lnSpc>
              <a:buNone/>
            </a:pPr>
            <a:r>
              <a:rPr lang="en-US" sz="1200" dirty="0">
                <a:solidFill>
                  <a:srgbClr val="000000"/>
                </a:solidFill>
                <a:latin typeface="ui-sans-serif" pitchFamily="34" charset="0"/>
                <a:ea typeface="ui-sans-serif" pitchFamily="34" charset="-122"/>
                <a:cs typeface="ui-sans-serif" pitchFamily="34" charset="-120"/>
              </a:rPr>
              <a:t>Unlimited cases &amp; contacts; designated TAM</a:t>
            </a:r>
            <a:endParaRPr lang="en-US" sz="1200" dirty="0"/>
          </a:p>
        </p:txBody>
      </p:sp>
      <p:sp>
        <p:nvSpPr>
          <p:cNvPr id="90" name="Text 25"/>
          <p:cNvSpPr/>
          <p:nvPr/>
        </p:nvSpPr>
        <p:spPr>
          <a:xfrm>
            <a:off x="381000" y="3810000"/>
            <a:ext cx="1905000" cy="609600"/>
          </a:xfrm>
          <a:prstGeom prst="rect">
            <a:avLst/>
          </a:prstGeom>
          <a:noFill/>
          <a:ln/>
        </p:spPr>
        <p:txBody>
          <a:bodyPr vert="horz" wrap="square" lIns="0" tIns="0" rIns="0" bIns="0" rtlCol="0" anchor="t"/>
          <a:lstStyle/>
          <a:p>
            <a:pPr marL="0" indent="0" algn="ctr">
              <a:lnSpc>
                <a:spcPts val="1800"/>
              </a:lnSpc>
              <a:buNone/>
            </a:pPr>
            <a:r>
              <a:rPr lang="en-US" sz="1200" dirty="0">
                <a:solidFill>
                  <a:srgbClr val="000000"/>
                </a:solidFill>
                <a:latin typeface="ui-sans-serif" pitchFamily="34" charset="0"/>
                <a:ea typeface="ui-sans-serif" pitchFamily="34" charset="-122"/>
                <a:cs typeface="ui-sans-serif" pitchFamily="34" charset="-120"/>
              </a:rPr>
              <a:t>Architectural Guidance</a:t>
            </a:r>
            <a:endParaRPr lang="en-US" sz="1200" dirty="0"/>
          </a:p>
        </p:txBody>
      </p:sp>
      <p:sp>
        <p:nvSpPr>
          <p:cNvPr id="91" name="Text 26"/>
          <p:cNvSpPr/>
          <p:nvPr/>
        </p:nvSpPr>
        <p:spPr>
          <a:xfrm>
            <a:off x="2286000" y="3810000"/>
            <a:ext cx="1905000" cy="609600"/>
          </a:xfrm>
          <a:prstGeom prst="rect">
            <a:avLst/>
          </a:prstGeom>
          <a:noFill/>
          <a:ln/>
        </p:spPr>
        <p:txBody>
          <a:bodyPr vert="horz" wrap="square" lIns="0" tIns="0" rIns="0" bIns="0" rtlCol="0" anchor="t"/>
          <a:lstStyle/>
          <a:p>
            <a:pPr marL="0" indent="0" algn="ctr">
              <a:lnSpc>
                <a:spcPts val="1800"/>
              </a:lnSpc>
              <a:buNone/>
            </a:pPr>
            <a:r>
              <a:rPr lang="en-US" sz="1200" dirty="0">
                <a:solidFill>
                  <a:srgbClr val="000000"/>
                </a:solidFill>
                <a:latin typeface="ui-sans-serif" pitchFamily="34" charset="0"/>
                <a:ea typeface="ui-sans-serif" pitchFamily="34" charset="-122"/>
                <a:cs typeface="ui-sans-serif" pitchFamily="34" charset="-120"/>
              </a:rPr>
              <a:t>None</a:t>
            </a:r>
            <a:endParaRPr lang="en-US" sz="1200" dirty="0"/>
          </a:p>
        </p:txBody>
      </p:sp>
      <p:sp>
        <p:nvSpPr>
          <p:cNvPr id="92" name="Text 27"/>
          <p:cNvSpPr/>
          <p:nvPr/>
        </p:nvSpPr>
        <p:spPr>
          <a:xfrm>
            <a:off x="4000500" y="3810000"/>
            <a:ext cx="2286000" cy="609600"/>
          </a:xfrm>
          <a:prstGeom prst="rect">
            <a:avLst/>
          </a:prstGeom>
          <a:noFill/>
          <a:ln/>
        </p:spPr>
        <p:txBody>
          <a:bodyPr vert="horz" wrap="square" lIns="0" tIns="0" rIns="0" bIns="0" rtlCol="0" anchor="t"/>
          <a:lstStyle/>
          <a:p>
            <a:pPr marL="0" indent="0" algn="ctr">
              <a:lnSpc>
                <a:spcPts val="1800"/>
              </a:lnSpc>
              <a:buNone/>
            </a:pPr>
            <a:r>
              <a:rPr lang="en-US" sz="1200" dirty="0">
                <a:solidFill>
                  <a:srgbClr val="000000"/>
                </a:solidFill>
                <a:latin typeface="ui-sans-serif" pitchFamily="34" charset="0"/>
                <a:ea typeface="ui-sans-serif" pitchFamily="34" charset="-122"/>
                <a:cs typeface="ui-sans-serif" pitchFamily="34" charset="-120"/>
              </a:rPr>
              <a:t>General guidance</a:t>
            </a:r>
            <a:endParaRPr lang="en-US" sz="1200" dirty="0"/>
          </a:p>
        </p:txBody>
      </p:sp>
      <p:sp>
        <p:nvSpPr>
          <p:cNvPr id="93" name="Text 28"/>
          <p:cNvSpPr/>
          <p:nvPr/>
        </p:nvSpPr>
        <p:spPr>
          <a:xfrm>
            <a:off x="6096000" y="3810000"/>
            <a:ext cx="1905000" cy="609600"/>
          </a:xfrm>
          <a:prstGeom prst="rect">
            <a:avLst/>
          </a:prstGeom>
          <a:noFill/>
          <a:ln/>
        </p:spPr>
        <p:txBody>
          <a:bodyPr vert="horz" wrap="square" lIns="0" tIns="0" rIns="0" bIns="0" rtlCol="0" anchor="t"/>
          <a:lstStyle/>
          <a:p>
            <a:pPr marL="0" indent="0" algn="ctr">
              <a:lnSpc>
                <a:spcPts val="1800"/>
              </a:lnSpc>
              <a:buNone/>
            </a:pPr>
            <a:r>
              <a:rPr lang="en-US" sz="1200" dirty="0">
                <a:solidFill>
                  <a:srgbClr val="000000"/>
                </a:solidFill>
                <a:latin typeface="ui-sans-serif" pitchFamily="34" charset="0"/>
                <a:ea typeface="ui-sans-serif" pitchFamily="34" charset="-122"/>
                <a:cs typeface="ui-sans-serif" pitchFamily="34" charset="-120"/>
              </a:rPr>
              <a:t>Contextual to use case</a:t>
            </a:r>
            <a:endParaRPr lang="en-US" sz="1200" dirty="0"/>
          </a:p>
        </p:txBody>
      </p:sp>
      <p:sp>
        <p:nvSpPr>
          <p:cNvPr id="94" name="Text 29"/>
          <p:cNvSpPr/>
          <p:nvPr/>
        </p:nvSpPr>
        <p:spPr>
          <a:xfrm>
            <a:off x="8001000" y="3810000"/>
            <a:ext cx="1905000" cy="609600"/>
          </a:xfrm>
          <a:prstGeom prst="rect">
            <a:avLst/>
          </a:prstGeom>
          <a:noFill/>
          <a:ln/>
        </p:spPr>
        <p:txBody>
          <a:bodyPr vert="horz" wrap="square" lIns="0" tIns="0" rIns="0" bIns="0" rtlCol="0" anchor="t"/>
          <a:lstStyle/>
          <a:p>
            <a:pPr marL="0" indent="0" algn="ctr">
              <a:lnSpc>
                <a:spcPts val="1800"/>
              </a:lnSpc>
              <a:buNone/>
            </a:pPr>
            <a:r>
              <a:rPr lang="en-US" sz="1200" dirty="0">
                <a:solidFill>
                  <a:srgbClr val="000000"/>
                </a:solidFill>
                <a:latin typeface="ui-sans-serif" pitchFamily="34" charset="0"/>
                <a:ea typeface="ui-sans-serif" pitchFamily="34" charset="-122"/>
                <a:cs typeface="ui-sans-serif" pitchFamily="34" charset="-120"/>
              </a:rPr>
              <a:t>Annual consultative reviews</a:t>
            </a:r>
            <a:endParaRPr lang="en-US" sz="1200" dirty="0"/>
          </a:p>
        </p:txBody>
      </p:sp>
      <p:sp>
        <p:nvSpPr>
          <p:cNvPr id="95" name="Text 30"/>
          <p:cNvSpPr/>
          <p:nvPr/>
        </p:nvSpPr>
        <p:spPr>
          <a:xfrm>
            <a:off x="9906000" y="3810000"/>
            <a:ext cx="1905000" cy="609600"/>
          </a:xfrm>
          <a:prstGeom prst="rect">
            <a:avLst/>
          </a:prstGeom>
          <a:noFill/>
          <a:ln/>
        </p:spPr>
        <p:txBody>
          <a:bodyPr vert="horz" wrap="square" lIns="0" tIns="0" rIns="0" bIns="0" rtlCol="0" anchor="t"/>
          <a:lstStyle/>
          <a:p>
            <a:pPr marL="0" indent="0" algn="ctr">
              <a:lnSpc>
                <a:spcPts val="1800"/>
              </a:lnSpc>
              <a:buNone/>
            </a:pPr>
            <a:r>
              <a:rPr lang="en-US" sz="1200" dirty="0">
                <a:solidFill>
                  <a:srgbClr val="000000"/>
                </a:solidFill>
                <a:latin typeface="ui-sans-serif" pitchFamily="34" charset="0"/>
                <a:ea typeface="ui-sans-serif" pitchFamily="34" charset="-122"/>
                <a:cs typeface="ui-sans-serif" pitchFamily="34" charset="-120"/>
              </a:rPr>
              <a:t>Ongoing consultative reviews</a:t>
            </a:r>
            <a:endParaRPr lang="en-US" sz="1200" dirty="0"/>
          </a:p>
        </p:txBody>
      </p:sp>
      <p:sp>
        <p:nvSpPr>
          <p:cNvPr id="96" name="Text 31"/>
          <p:cNvSpPr/>
          <p:nvPr/>
        </p:nvSpPr>
        <p:spPr>
          <a:xfrm>
            <a:off x="381000" y="4419600"/>
            <a:ext cx="1905000" cy="838200"/>
          </a:xfrm>
          <a:prstGeom prst="rect">
            <a:avLst/>
          </a:prstGeom>
          <a:noFill/>
          <a:ln/>
        </p:spPr>
        <p:txBody>
          <a:bodyPr vert="horz" wrap="square" lIns="0" tIns="0" rIns="0" bIns="0" rtlCol="0" anchor="t"/>
          <a:lstStyle/>
          <a:p>
            <a:pPr marL="0" indent="0" algn="ctr">
              <a:lnSpc>
                <a:spcPts val="1800"/>
              </a:lnSpc>
              <a:buNone/>
            </a:pPr>
            <a:r>
              <a:rPr lang="en-US" sz="1200" dirty="0">
                <a:solidFill>
                  <a:srgbClr val="000000"/>
                </a:solidFill>
                <a:latin typeface="ui-sans-serif" pitchFamily="34" charset="0"/>
                <a:ea typeface="ui-sans-serif" pitchFamily="34" charset="-122"/>
                <a:cs typeface="ui-sans-serif" pitchFamily="34" charset="-120"/>
              </a:rPr>
              <a:t>AWS Trusted Advisor Checks</a:t>
            </a:r>
            <a:endParaRPr lang="en-US" sz="1200" dirty="0"/>
          </a:p>
        </p:txBody>
      </p:sp>
      <p:sp>
        <p:nvSpPr>
          <p:cNvPr id="97" name="Text 32"/>
          <p:cNvSpPr/>
          <p:nvPr/>
        </p:nvSpPr>
        <p:spPr>
          <a:xfrm>
            <a:off x="2095500" y="4419600"/>
            <a:ext cx="2286000" cy="838200"/>
          </a:xfrm>
          <a:prstGeom prst="rect">
            <a:avLst/>
          </a:prstGeom>
          <a:noFill/>
          <a:ln/>
        </p:spPr>
        <p:txBody>
          <a:bodyPr vert="horz" wrap="square" lIns="0" tIns="0" rIns="0" bIns="0" rtlCol="0" anchor="t"/>
          <a:lstStyle/>
          <a:p>
            <a:pPr marL="0" indent="0" algn="ctr">
              <a:lnSpc>
                <a:spcPts val="1800"/>
              </a:lnSpc>
              <a:buNone/>
            </a:pPr>
            <a:r>
              <a:rPr lang="en-US" sz="1200" dirty="0">
                <a:solidFill>
                  <a:srgbClr val="000000"/>
                </a:solidFill>
                <a:latin typeface="ui-sans-serif" pitchFamily="34" charset="0"/>
                <a:ea typeface="ui-sans-serif" pitchFamily="34" charset="-122"/>
                <a:cs typeface="ui-sans-serif" pitchFamily="34" charset="-120"/>
              </a:rPr>
              <a:t>Core checks</a:t>
            </a:r>
            <a:endParaRPr lang="en-US" sz="1200" dirty="0"/>
          </a:p>
        </p:txBody>
      </p:sp>
      <p:sp>
        <p:nvSpPr>
          <p:cNvPr id="98" name="Text 33"/>
          <p:cNvSpPr/>
          <p:nvPr/>
        </p:nvSpPr>
        <p:spPr>
          <a:xfrm>
            <a:off x="4191000" y="4419600"/>
            <a:ext cx="1905000" cy="838200"/>
          </a:xfrm>
          <a:prstGeom prst="rect">
            <a:avLst/>
          </a:prstGeom>
          <a:noFill/>
          <a:ln/>
        </p:spPr>
        <p:txBody>
          <a:bodyPr vert="horz" wrap="square" lIns="0" tIns="0" rIns="0" bIns="0" rtlCol="0" anchor="t"/>
          <a:lstStyle/>
          <a:p>
            <a:pPr marL="0" indent="0" algn="ctr">
              <a:lnSpc>
                <a:spcPts val="1800"/>
              </a:lnSpc>
              <a:buNone/>
            </a:pPr>
            <a:r>
              <a:rPr lang="en-US" sz="1200" dirty="0">
                <a:solidFill>
                  <a:srgbClr val="000000"/>
                </a:solidFill>
                <a:latin typeface="ui-sans-serif" pitchFamily="34" charset="0"/>
                <a:ea typeface="ui-sans-serif" pitchFamily="34" charset="-122"/>
                <a:cs typeface="ui-sans-serif" pitchFamily="34" charset="-120"/>
              </a:rPr>
              <a:t>Service quota &amp; security</a:t>
            </a:r>
            <a:endParaRPr lang="en-US" sz="1200" dirty="0"/>
          </a:p>
        </p:txBody>
      </p:sp>
      <p:sp>
        <p:nvSpPr>
          <p:cNvPr id="99" name="Text 34"/>
          <p:cNvSpPr/>
          <p:nvPr/>
        </p:nvSpPr>
        <p:spPr>
          <a:xfrm>
            <a:off x="5905500" y="4419600"/>
            <a:ext cx="2286000" cy="838200"/>
          </a:xfrm>
          <a:prstGeom prst="rect">
            <a:avLst/>
          </a:prstGeom>
          <a:noFill/>
          <a:ln/>
        </p:spPr>
        <p:txBody>
          <a:bodyPr vert="horz" wrap="square" lIns="0" tIns="0" rIns="0" bIns="0" rtlCol="0" anchor="t"/>
          <a:lstStyle/>
          <a:p>
            <a:pPr marL="0" indent="0" algn="ctr">
              <a:lnSpc>
                <a:spcPts val="1800"/>
              </a:lnSpc>
              <a:buNone/>
            </a:pPr>
            <a:r>
              <a:rPr lang="en-US" sz="1200" dirty="0">
                <a:solidFill>
                  <a:srgbClr val="000000"/>
                </a:solidFill>
                <a:latin typeface="ui-sans-serif" pitchFamily="34" charset="0"/>
                <a:ea typeface="ui-sans-serif" pitchFamily="34" charset="-122"/>
                <a:cs typeface="ui-sans-serif" pitchFamily="34" charset="-120"/>
              </a:rPr>
              <a:t>Full checks</a:t>
            </a:r>
            <a:endParaRPr lang="en-US" sz="1200" dirty="0"/>
          </a:p>
        </p:txBody>
      </p:sp>
      <p:sp>
        <p:nvSpPr>
          <p:cNvPr id="100" name="Text 35"/>
          <p:cNvSpPr/>
          <p:nvPr/>
        </p:nvSpPr>
        <p:spPr>
          <a:xfrm>
            <a:off x="7810500" y="4419600"/>
            <a:ext cx="2286000" cy="838200"/>
          </a:xfrm>
          <a:prstGeom prst="rect">
            <a:avLst/>
          </a:prstGeom>
          <a:noFill/>
          <a:ln/>
        </p:spPr>
        <p:txBody>
          <a:bodyPr vert="horz" wrap="square" lIns="0" tIns="0" rIns="0" bIns="0" rtlCol="0" anchor="t"/>
          <a:lstStyle/>
          <a:p>
            <a:pPr marL="0" indent="0" algn="ctr">
              <a:lnSpc>
                <a:spcPts val="1800"/>
              </a:lnSpc>
              <a:buNone/>
            </a:pPr>
            <a:r>
              <a:rPr lang="en-US" sz="1200" dirty="0">
                <a:solidFill>
                  <a:srgbClr val="000000"/>
                </a:solidFill>
                <a:latin typeface="ui-sans-serif" pitchFamily="34" charset="0"/>
                <a:ea typeface="ui-sans-serif" pitchFamily="34" charset="-122"/>
                <a:cs typeface="ui-sans-serif" pitchFamily="34" charset="-120"/>
              </a:rPr>
              <a:t>Full checks</a:t>
            </a:r>
            <a:endParaRPr lang="en-US" sz="1200" dirty="0"/>
          </a:p>
        </p:txBody>
      </p:sp>
      <p:sp>
        <p:nvSpPr>
          <p:cNvPr id="101" name="Text 36"/>
          <p:cNvSpPr/>
          <p:nvPr/>
        </p:nvSpPr>
        <p:spPr>
          <a:xfrm>
            <a:off x="9906000" y="4419600"/>
            <a:ext cx="1905000" cy="838200"/>
          </a:xfrm>
          <a:prstGeom prst="rect">
            <a:avLst/>
          </a:prstGeom>
          <a:noFill/>
          <a:ln/>
        </p:spPr>
        <p:txBody>
          <a:bodyPr vert="horz" wrap="square" lIns="0" tIns="0" rIns="0" bIns="0" rtlCol="0" anchor="t"/>
          <a:lstStyle/>
          <a:p>
            <a:pPr marL="0" indent="0" algn="ctr">
              <a:lnSpc>
                <a:spcPts val="1800"/>
              </a:lnSpc>
              <a:buNone/>
            </a:pPr>
            <a:r>
              <a:rPr lang="en-US" sz="1200" dirty="0">
                <a:solidFill>
                  <a:srgbClr val="000000"/>
                </a:solidFill>
                <a:latin typeface="ui-sans-serif" pitchFamily="34" charset="0"/>
                <a:ea typeface="ui-sans-serif" pitchFamily="34" charset="-122"/>
                <a:cs typeface="ui-sans-serif" pitchFamily="34" charset="-120"/>
              </a:rPr>
              <a:t>Full checks + prioritized recommendations</a:t>
            </a:r>
            <a:endParaRPr lang="en-US" sz="1200" dirty="0"/>
          </a:p>
        </p:txBody>
      </p:sp>
      <p:sp>
        <p:nvSpPr>
          <p:cNvPr id="102" name="Text 37"/>
          <p:cNvSpPr/>
          <p:nvPr/>
        </p:nvSpPr>
        <p:spPr>
          <a:xfrm>
            <a:off x="190500" y="5257800"/>
            <a:ext cx="2286000" cy="1066800"/>
          </a:xfrm>
          <a:prstGeom prst="rect">
            <a:avLst/>
          </a:prstGeom>
          <a:noFill/>
          <a:ln/>
        </p:spPr>
        <p:txBody>
          <a:bodyPr vert="horz" wrap="square" lIns="0" tIns="0" rIns="0" bIns="0" rtlCol="0" anchor="t"/>
          <a:lstStyle/>
          <a:p>
            <a:pPr marL="0" indent="0" algn="ctr">
              <a:lnSpc>
                <a:spcPts val="1800"/>
              </a:lnSpc>
              <a:buNone/>
            </a:pPr>
            <a:r>
              <a:rPr lang="en-US" sz="1200" dirty="0">
                <a:solidFill>
                  <a:srgbClr val="000000"/>
                </a:solidFill>
                <a:latin typeface="ui-sans-serif" pitchFamily="34" charset="0"/>
                <a:ea typeface="ui-sans-serif" pitchFamily="34" charset="-122"/>
                <a:cs typeface="ui-sans-serif" pitchFamily="34" charset="-120"/>
              </a:rPr>
              <a:t>Proactive Programs</a:t>
            </a:r>
            <a:endParaRPr lang="en-US" sz="1200" dirty="0"/>
          </a:p>
        </p:txBody>
      </p:sp>
      <p:sp>
        <p:nvSpPr>
          <p:cNvPr id="103" name="Text 38"/>
          <p:cNvSpPr/>
          <p:nvPr/>
        </p:nvSpPr>
        <p:spPr>
          <a:xfrm>
            <a:off x="2286000" y="5257800"/>
            <a:ext cx="1905000" cy="1066800"/>
          </a:xfrm>
          <a:prstGeom prst="rect">
            <a:avLst/>
          </a:prstGeom>
          <a:noFill/>
          <a:ln/>
        </p:spPr>
        <p:txBody>
          <a:bodyPr vert="horz" wrap="square" lIns="0" tIns="0" rIns="0" bIns="0" rtlCol="0" anchor="t"/>
          <a:lstStyle/>
          <a:p>
            <a:pPr marL="0" indent="0" algn="ctr">
              <a:lnSpc>
                <a:spcPts val="1800"/>
              </a:lnSpc>
              <a:buNone/>
            </a:pPr>
            <a:r>
              <a:rPr lang="en-US" sz="1200" dirty="0">
                <a:solidFill>
                  <a:srgbClr val="000000"/>
                </a:solidFill>
                <a:latin typeface="ui-sans-serif" pitchFamily="34" charset="0"/>
                <a:ea typeface="ui-sans-serif" pitchFamily="34" charset="-122"/>
                <a:cs typeface="ui-sans-serif" pitchFamily="34" charset="-120"/>
              </a:rPr>
              <a:t>No</a:t>
            </a:r>
            <a:endParaRPr lang="en-US" sz="1200" dirty="0"/>
          </a:p>
        </p:txBody>
      </p:sp>
      <p:sp>
        <p:nvSpPr>
          <p:cNvPr id="104" name="Text 39"/>
          <p:cNvSpPr/>
          <p:nvPr/>
        </p:nvSpPr>
        <p:spPr>
          <a:xfrm>
            <a:off x="4000500" y="5257800"/>
            <a:ext cx="2286000" cy="1066800"/>
          </a:xfrm>
          <a:prstGeom prst="rect">
            <a:avLst/>
          </a:prstGeom>
          <a:noFill/>
          <a:ln/>
        </p:spPr>
        <p:txBody>
          <a:bodyPr vert="horz" wrap="square" lIns="0" tIns="0" rIns="0" bIns="0" rtlCol="0" anchor="t"/>
          <a:lstStyle/>
          <a:p>
            <a:pPr marL="0" indent="0" algn="ctr">
              <a:lnSpc>
                <a:spcPts val="1800"/>
              </a:lnSpc>
              <a:buNone/>
            </a:pPr>
            <a:r>
              <a:rPr lang="en-US" sz="1200" dirty="0">
                <a:solidFill>
                  <a:srgbClr val="000000"/>
                </a:solidFill>
                <a:latin typeface="ui-sans-serif" pitchFamily="34" charset="0"/>
                <a:ea typeface="ui-sans-serif" pitchFamily="34" charset="-122"/>
                <a:cs typeface="ui-sans-serif" pitchFamily="34" charset="-120"/>
              </a:rPr>
              <a:t>Support Automation</a:t>
            </a:r>
            <a:endParaRPr lang="en-US" sz="1200" dirty="0"/>
          </a:p>
        </p:txBody>
      </p:sp>
      <p:sp>
        <p:nvSpPr>
          <p:cNvPr id="105" name="Text 40"/>
          <p:cNvSpPr/>
          <p:nvPr/>
        </p:nvSpPr>
        <p:spPr>
          <a:xfrm>
            <a:off x="5905500" y="5257800"/>
            <a:ext cx="2286000" cy="1066800"/>
          </a:xfrm>
          <a:prstGeom prst="rect">
            <a:avLst/>
          </a:prstGeom>
          <a:noFill/>
          <a:ln/>
        </p:spPr>
        <p:txBody>
          <a:bodyPr vert="horz" wrap="square" lIns="0" tIns="0" rIns="0" bIns="0" rtlCol="0" anchor="t"/>
          <a:lstStyle/>
          <a:p>
            <a:pPr marL="0" indent="0" algn="ctr">
              <a:lnSpc>
                <a:spcPts val="1800"/>
              </a:lnSpc>
              <a:buNone/>
            </a:pPr>
            <a:r>
              <a:rPr lang="en-US" sz="1200" dirty="0">
                <a:solidFill>
                  <a:srgbClr val="000000"/>
                </a:solidFill>
                <a:latin typeface="ui-sans-serif" pitchFamily="34" charset="0"/>
                <a:ea typeface="ui-sans-serif" pitchFamily="34" charset="-122"/>
                <a:cs typeface="ui-sans-serif" pitchFamily="34" charset="-120"/>
              </a:rPr>
              <a:t>Support Automation</a:t>
            </a:r>
            <a:endParaRPr lang="en-US" sz="1200" dirty="0"/>
          </a:p>
        </p:txBody>
      </p:sp>
      <p:sp>
        <p:nvSpPr>
          <p:cNvPr id="106" name="Text 41"/>
          <p:cNvSpPr/>
          <p:nvPr/>
        </p:nvSpPr>
        <p:spPr>
          <a:xfrm>
            <a:off x="8001000" y="5257800"/>
            <a:ext cx="1905000" cy="1066800"/>
          </a:xfrm>
          <a:prstGeom prst="rect">
            <a:avLst/>
          </a:prstGeom>
          <a:noFill/>
          <a:ln/>
        </p:spPr>
        <p:txBody>
          <a:bodyPr vert="horz" wrap="square" lIns="0" tIns="0" rIns="0" bIns="0" rtlCol="0" anchor="t"/>
          <a:lstStyle/>
          <a:p>
            <a:pPr marL="0" indent="0" algn="ctr">
              <a:lnSpc>
                <a:spcPts val="1800"/>
              </a:lnSpc>
              <a:buNone/>
            </a:pPr>
            <a:r>
              <a:rPr lang="en-US" sz="1200" dirty="0">
                <a:solidFill>
                  <a:srgbClr val="000000"/>
                </a:solidFill>
                <a:latin typeface="ui-sans-serif" pitchFamily="34" charset="0"/>
                <a:ea typeface="ui-sans-serif" pitchFamily="34" charset="-122"/>
                <a:cs typeface="ui-sans-serif" pitchFamily="34" charset="-120"/>
              </a:rPr>
              <a:t>Support Automation + 1 free AWS Countdown engagement/year</a:t>
            </a:r>
            <a:endParaRPr lang="en-US" sz="1200" dirty="0"/>
          </a:p>
        </p:txBody>
      </p:sp>
      <p:sp>
        <p:nvSpPr>
          <p:cNvPr id="107" name="Text 42"/>
          <p:cNvSpPr/>
          <p:nvPr/>
        </p:nvSpPr>
        <p:spPr>
          <a:xfrm>
            <a:off x="9906000" y="5257800"/>
            <a:ext cx="1905000" cy="1066800"/>
          </a:xfrm>
          <a:prstGeom prst="rect">
            <a:avLst/>
          </a:prstGeom>
          <a:noFill/>
          <a:ln/>
        </p:spPr>
        <p:txBody>
          <a:bodyPr vert="horz" wrap="square" lIns="0" tIns="0" rIns="0" bIns="0" rtlCol="0" anchor="t"/>
          <a:lstStyle/>
          <a:p>
            <a:pPr marL="0" indent="0" algn="ctr">
              <a:lnSpc>
                <a:spcPts val="1800"/>
              </a:lnSpc>
              <a:buNone/>
            </a:pPr>
            <a:r>
              <a:rPr lang="en-US" sz="1200" dirty="0">
                <a:solidFill>
                  <a:srgbClr val="000000"/>
                </a:solidFill>
                <a:latin typeface="ui-sans-serif" pitchFamily="34" charset="0"/>
                <a:ea typeface="ui-sans-serif" pitchFamily="34" charset="-122"/>
                <a:cs typeface="ui-sans-serif" pitchFamily="34" charset="-120"/>
              </a:rPr>
              <a:t>Extensive proactive reviews + workshops</a:t>
            </a:r>
            <a:endParaRPr lang="en-US" sz="1200" dirty="0"/>
          </a:p>
        </p:txBody>
      </p:sp>
      <p:sp>
        <p:nvSpPr>
          <p:cNvPr id="108" name="Text 43"/>
          <p:cNvSpPr/>
          <p:nvPr/>
        </p:nvSpPr>
        <p:spPr>
          <a:xfrm>
            <a:off x="381000" y="6324600"/>
            <a:ext cx="1905000" cy="838200"/>
          </a:xfrm>
          <a:prstGeom prst="rect">
            <a:avLst/>
          </a:prstGeom>
          <a:noFill/>
          <a:ln/>
        </p:spPr>
        <p:txBody>
          <a:bodyPr vert="horz" wrap="square" lIns="0" tIns="0" rIns="0" bIns="0" rtlCol="0" anchor="t"/>
          <a:lstStyle/>
          <a:p>
            <a:pPr marL="0" indent="0" algn="ctr">
              <a:lnSpc>
                <a:spcPts val="1800"/>
              </a:lnSpc>
              <a:buNone/>
            </a:pPr>
            <a:r>
              <a:rPr lang="en-US" sz="1200" dirty="0">
                <a:solidFill>
                  <a:srgbClr val="000000"/>
                </a:solidFill>
                <a:latin typeface="ui-sans-serif" pitchFamily="34" charset="0"/>
                <a:ea typeface="ui-sans-serif" pitchFamily="34" charset="-122"/>
                <a:cs typeface="ui-sans-serif" pitchFamily="34" charset="-120"/>
              </a:rPr>
              <a:t>Response Time (business-critical down)</a:t>
            </a:r>
            <a:endParaRPr lang="en-US" sz="1200" dirty="0"/>
          </a:p>
        </p:txBody>
      </p:sp>
      <p:sp>
        <p:nvSpPr>
          <p:cNvPr id="109" name="Text 44"/>
          <p:cNvSpPr/>
          <p:nvPr/>
        </p:nvSpPr>
        <p:spPr>
          <a:xfrm>
            <a:off x="2286000" y="6324600"/>
            <a:ext cx="1905000" cy="838200"/>
          </a:xfrm>
          <a:prstGeom prst="rect">
            <a:avLst/>
          </a:prstGeom>
          <a:noFill/>
          <a:ln/>
        </p:spPr>
        <p:txBody>
          <a:bodyPr vert="horz" wrap="square" lIns="0" tIns="0" rIns="0" bIns="0" rtlCol="0" anchor="t"/>
          <a:lstStyle/>
          <a:p>
            <a:pPr marL="0" indent="0" algn="ctr">
              <a:lnSpc>
                <a:spcPts val="1800"/>
              </a:lnSpc>
              <a:buNone/>
            </a:pPr>
            <a:r>
              <a:rPr lang="en-US" sz="1200" dirty="0">
                <a:solidFill>
                  <a:srgbClr val="000000"/>
                </a:solidFill>
                <a:latin typeface="ui-sans-serif" pitchFamily="34" charset="0"/>
                <a:ea typeface="ui-sans-serif" pitchFamily="34" charset="-122"/>
                <a:cs typeface="ui-sans-serif" pitchFamily="34" charset="-120"/>
              </a:rPr>
              <a:t>N/A</a:t>
            </a:r>
            <a:endParaRPr lang="en-US" sz="1200" dirty="0"/>
          </a:p>
        </p:txBody>
      </p:sp>
      <p:sp>
        <p:nvSpPr>
          <p:cNvPr id="110" name="Text 45"/>
          <p:cNvSpPr/>
          <p:nvPr/>
        </p:nvSpPr>
        <p:spPr>
          <a:xfrm>
            <a:off x="4191000" y="6324600"/>
            <a:ext cx="1905000" cy="838200"/>
          </a:xfrm>
          <a:prstGeom prst="rect">
            <a:avLst/>
          </a:prstGeom>
          <a:noFill/>
          <a:ln/>
        </p:spPr>
        <p:txBody>
          <a:bodyPr vert="horz" wrap="square" lIns="0" tIns="0" rIns="0" bIns="0" rtlCol="0" anchor="t"/>
          <a:lstStyle/>
          <a:p>
            <a:pPr marL="0" indent="0" algn="ctr">
              <a:lnSpc>
                <a:spcPts val="1800"/>
              </a:lnSpc>
              <a:buNone/>
            </a:pPr>
            <a:r>
              <a:rPr lang="en-US" sz="1200" dirty="0">
                <a:solidFill>
                  <a:srgbClr val="000000"/>
                </a:solidFill>
                <a:latin typeface="ui-sans-serif" pitchFamily="34" charset="0"/>
                <a:ea typeface="ui-sans-serif" pitchFamily="34" charset="-122"/>
                <a:cs typeface="ui-sans-serif" pitchFamily="34" charset="-120"/>
              </a:rPr>
              <a:t>N/A</a:t>
            </a:r>
            <a:endParaRPr lang="en-US" sz="1200" dirty="0"/>
          </a:p>
        </p:txBody>
      </p:sp>
      <p:sp>
        <p:nvSpPr>
          <p:cNvPr id="111" name="Text 46"/>
          <p:cNvSpPr/>
          <p:nvPr/>
        </p:nvSpPr>
        <p:spPr>
          <a:xfrm>
            <a:off x="6096000" y="6324600"/>
            <a:ext cx="1905000" cy="838200"/>
          </a:xfrm>
          <a:prstGeom prst="rect">
            <a:avLst/>
          </a:prstGeom>
          <a:noFill/>
          <a:ln/>
        </p:spPr>
        <p:txBody>
          <a:bodyPr vert="horz" wrap="square" lIns="0" tIns="0" rIns="0" bIns="0" rtlCol="0" anchor="t"/>
          <a:lstStyle/>
          <a:p>
            <a:pPr marL="0" indent="0" algn="ctr">
              <a:lnSpc>
                <a:spcPts val="1800"/>
              </a:lnSpc>
              <a:buNone/>
            </a:pPr>
            <a:r>
              <a:rPr lang="en-US" sz="1200" dirty="0">
                <a:solidFill>
                  <a:srgbClr val="000000"/>
                </a:solidFill>
                <a:latin typeface="ui-sans-serif" pitchFamily="34" charset="0"/>
                <a:ea typeface="ui-sans-serif" pitchFamily="34" charset="-122"/>
                <a:cs typeface="ui-sans-serif" pitchFamily="34" charset="-120"/>
              </a:rPr>
              <a:t>N/A</a:t>
            </a:r>
            <a:endParaRPr lang="en-US" sz="1200" dirty="0"/>
          </a:p>
        </p:txBody>
      </p:sp>
      <p:sp>
        <p:nvSpPr>
          <p:cNvPr id="112" name="Text 47"/>
          <p:cNvSpPr/>
          <p:nvPr/>
        </p:nvSpPr>
        <p:spPr>
          <a:xfrm>
            <a:off x="7810500" y="6324600"/>
            <a:ext cx="2286000" cy="838200"/>
          </a:xfrm>
          <a:prstGeom prst="rect">
            <a:avLst/>
          </a:prstGeom>
          <a:noFill/>
          <a:ln/>
        </p:spPr>
        <p:txBody>
          <a:bodyPr vert="horz" wrap="square" lIns="0" tIns="0" rIns="0" bIns="0" rtlCol="0" anchor="t"/>
          <a:lstStyle/>
          <a:p>
            <a:pPr marL="0" indent="0" algn="ctr">
              <a:lnSpc>
                <a:spcPts val="1800"/>
              </a:lnSpc>
              <a:buNone/>
            </a:pPr>
            <a:r>
              <a:rPr lang="en-US" sz="1200" dirty="0">
                <a:solidFill>
                  <a:srgbClr val="000000"/>
                </a:solidFill>
                <a:latin typeface="ui-sans-serif" pitchFamily="34" charset="0"/>
                <a:ea typeface="ui-sans-serif" pitchFamily="34" charset="-122"/>
                <a:cs typeface="ui-sans-serif" pitchFamily="34" charset="-120"/>
              </a:rPr>
              <a:t>&lt; 30 minutes</a:t>
            </a:r>
            <a:endParaRPr lang="en-US" sz="1200" dirty="0"/>
          </a:p>
        </p:txBody>
      </p:sp>
      <p:sp>
        <p:nvSpPr>
          <p:cNvPr id="113" name="Text 48"/>
          <p:cNvSpPr/>
          <p:nvPr/>
        </p:nvSpPr>
        <p:spPr>
          <a:xfrm>
            <a:off x="9715500" y="6324600"/>
            <a:ext cx="2286000" cy="838200"/>
          </a:xfrm>
          <a:prstGeom prst="rect">
            <a:avLst/>
          </a:prstGeom>
          <a:noFill/>
          <a:ln/>
        </p:spPr>
        <p:txBody>
          <a:bodyPr vert="horz" wrap="square" lIns="0" tIns="0" rIns="0" bIns="0" rtlCol="0" anchor="t"/>
          <a:lstStyle/>
          <a:p>
            <a:pPr marL="0" indent="0" algn="ctr">
              <a:lnSpc>
                <a:spcPts val="1800"/>
              </a:lnSpc>
              <a:buNone/>
            </a:pPr>
            <a:r>
              <a:rPr lang="en-US" sz="1200" dirty="0">
                <a:solidFill>
                  <a:srgbClr val="000000"/>
                </a:solidFill>
                <a:latin typeface="ui-sans-serif" pitchFamily="34" charset="0"/>
                <a:ea typeface="ui-sans-serif" pitchFamily="34" charset="-122"/>
                <a:cs typeface="ui-sans-serif" pitchFamily="34" charset="-120"/>
              </a:rPr>
              <a:t>&lt; 15 minutes</a:t>
            </a:r>
            <a:endParaRPr lang="en-US" sz="1200" dirty="0"/>
          </a:p>
        </p:txBody>
      </p:sp>
      <p:sp>
        <p:nvSpPr>
          <p:cNvPr id="123" name="Text 16">
            <a:extLst>
              <a:ext uri="{FF2B5EF4-FFF2-40B4-BE49-F238E27FC236}">
                <a16:creationId xmlns:a16="http://schemas.microsoft.com/office/drawing/2014/main" id="{C42DAB2B-9667-28E2-0760-50956AA9963E}"/>
              </a:ext>
            </a:extLst>
          </p:cNvPr>
          <p:cNvSpPr/>
          <p:nvPr/>
        </p:nvSpPr>
        <p:spPr>
          <a:xfrm>
            <a:off x="8547617" y="2338980"/>
            <a:ext cx="994768" cy="228600"/>
          </a:xfrm>
          <a:prstGeom prst="rect">
            <a:avLst/>
          </a:prstGeom>
          <a:noFill/>
          <a:ln/>
        </p:spPr>
        <p:txBody>
          <a:bodyPr vert="horz" wrap="square" lIns="0" tIns="0" rIns="0" bIns="0" rtlCol="0" anchor="t"/>
          <a:lstStyle/>
          <a:p>
            <a:pPr marL="0" indent="0" algn="ctr">
              <a:lnSpc>
                <a:spcPts val="1800"/>
              </a:lnSpc>
              <a:buNone/>
            </a:pPr>
            <a:r>
              <a:rPr lang="en-US" sz="1200" dirty="0">
                <a:solidFill>
                  <a:srgbClr val="000000"/>
                </a:solidFill>
                <a:latin typeface="ui-sans-serif" pitchFamily="34" charset="0"/>
                <a:ea typeface="ui-sans-serif" pitchFamily="34" charset="-122"/>
                <a:cs typeface="ui-sans-serif" pitchFamily="34" charset="-120"/>
              </a:rPr>
              <a:t> Yes (24/7)</a:t>
            </a:r>
            <a:endParaRPr lang="en-US" sz="1200" dirty="0"/>
          </a:p>
        </p:txBody>
      </p:sp>
      <p:sp>
        <p:nvSpPr>
          <p:cNvPr id="124" name="Text 16">
            <a:extLst>
              <a:ext uri="{FF2B5EF4-FFF2-40B4-BE49-F238E27FC236}">
                <a16:creationId xmlns:a16="http://schemas.microsoft.com/office/drawing/2014/main" id="{D1986228-3FBB-EFFF-5BAA-7908990FC449}"/>
              </a:ext>
            </a:extLst>
          </p:cNvPr>
          <p:cNvSpPr/>
          <p:nvPr/>
        </p:nvSpPr>
        <p:spPr>
          <a:xfrm>
            <a:off x="10402730" y="2328859"/>
            <a:ext cx="994768" cy="228600"/>
          </a:xfrm>
          <a:prstGeom prst="rect">
            <a:avLst/>
          </a:prstGeom>
          <a:noFill/>
          <a:ln/>
        </p:spPr>
        <p:txBody>
          <a:bodyPr vert="horz" wrap="square" lIns="0" tIns="0" rIns="0" bIns="0" rtlCol="0" anchor="t"/>
          <a:lstStyle/>
          <a:p>
            <a:pPr marL="0" indent="0" algn="ctr">
              <a:lnSpc>
                <a:spcPts val="1800"/>
              </a:lnSpc>
              <a:buNone/>
            </a:pPr>
            <a:r>
              <a:rPr lang="en-US" sz="1200" dirty="0">
                <a:solidFill>
                  <a:srgbClr val="000000"/>
                </a:solidFill>
                <a:latin typeface="ui-sans-serif" pitchFamily="34" charset="0"/>
                <a:ea typeface="ui-sans-serif" pitchFamily="34" charset="-122"/>
                <a:cs typeface="ui-sans-serif" pitchFamily="34" charset="-120"/>
              </a:rPr>
              <a:t> Yes (24/7)</a:t>
            </a:r>
            <a:endParaRPr lang="en-US" sz="12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pic>
        <p:nvPicPr>
          <p:cNvPr id="3" name="Image 1" descr="preencoded.png"/>
          <p:cNvPicPr>
            <a:picLocks noChangeAspect="1"/>
          </p:cNvPicPr>
          <p:nvPr/>
        </p:nvPicPr>
        <p:blipFill>
          <a:blip r:embed="rId4"/>
          <a:stretch>
            <a:fillRect/>
          </a:stretch>
        </p:blipFill>
        <p:spPr>
          <a:xfrm>
            <a:off x="0" y="0"/>
            <a:ext cx="12192000" cy="76200"/>
          </a:xfrm>
          <a:prstGeom prst="rect">
            <a:avLst/>
          </a:prstGeom>
        </p:spPr>
      </p:pic>
      <p:pic>
        <p:nvPicPr>
          <p:cNvPr id="4" name="Image 2" descr="preencoded.png"/>
          <p:cNvPicPr>
            <a:picLocks noChangeAspect="1"/>
          </p:cNvPicPr>
          <p:nvPr/>
        </p:nvPicPr>
        <p:blipFill>
          <a:blip r:embed="rId5"/>
          <a:stretch>
            <a:fillRect/>
          </a:stretch>
        </p:blipFill>
        <p:spPr>
          <a:xfrm>
            <a:off x="609600" y="2362200"/>
            <a:ext cx="5181600" cy="533400"/>
          </a:xfrm>
          <a:prstGeom prst="rect">
            <a:avLst/>
          </a:prstGeom>
        </p:spPr>
      </p:pic>
      <p:pic>
        <p:nvPicPr>
          <p:cNvPr id="5" name="Image 3" descr="preencoded.png"/>
          <p:cNvPicPr>
            <a:picLocks noChangeAspect="1"/>
          </p:cNvPicPr>
          <p:nvPr/>
        </p:nvPicPr>
        <p:blipFill>
          <a:blip r:embed="rId6"/>
          <a:stretch>
            <a:fillRect/>
          </a:stretch>
        </p:blipFill>
        <p:spPr>
          <a:xfrm>
            <a:off x="762000" y="2362200"/>
            <a:ext cx="304800" cy="304800"/>
          </a:xfrm>
          <a:prstGeom prst="rect">
            <a:avLst/>
          </a:prstGeom>
        </p:spPr>
      </p:pic>
      <p:pic>
        <p:nvPicPr>
          <p:cNvPr id="6" name="Image 4" descr="preencoded.png"/>
          <p:cNvPicPr>
            <a:picLocks noChangeAspect="1"/>
          </p:cNvPicPr>
          <p:nvPr/>
        </p:nvPicPr>
        <p:blipFill>
          <a:blip r:embed="rId5"/>
          <a:stretch>
            <a:fillRect/>
          </a:stretch>
        </p:blipFill>
        <p:spPr>
          <a:xfrm>
            <a:off x="609600" y="3048000"/>
            <a:ext cx="5181600" cy="533400"/>
          </a:xfrm>
          <a:prstGeom prst="rect">
            <a:avLst/>
          </a:prstGeom>
        </p:spPr>
      </p:pic>
      <p:pic>
        <p:nvPicPr>
          <p:cNvPr id="7" name="Image 5" descr="preencoded.png"/>
          <p:cNvPicPr>
            <a:picLocks noChangeAspect="1"/>
          </p:cNvPicPr>
          <p:nvPr/>
        </p:nvPicPr>
        <p:blipFill>
          <a:blip r:embed="rId7"/>
          <a:stretch>
            <a:fillRect/>
          </a:stretch>
        </p:blipFill>
        <p:spPr>
          <a:xfrm>
            <a:off x="762000" y="3048000"/>
            <a:ext cx="304800" cy="304800"/>
          </a:xfrm>
          <a:prstGeom prst="rect">
            <a:avLst/>
          </a:prstGeom>
        </p:spPr>
      </p:pic>
      <p:pic>
        <p:nvPicPr>
          <p:cNvPr id="8" name="Image 6" descr="preencoded.png"/>
          <p:cNvPicPr>
            <a:picLocks noChangeAspect="1"/>
          </p:cNvPicPr>
          <p:nvPr/>
        </p:nvPicPr>
        <p:blipFill>
          <a:blip r:embed="rId8"/>
          <a:stretch>
            <a:fillRect/>
          </a:stretch>
        </p:blipFill>
        <p:spPr>
          <a:xfrm>
            <a:off x="609600" y="3733800"/>
            <a:ext cx="5181600" cy="800100"/>
          </a:xfrm>
          <a:prstGeom prst="rect">
            <a:avLst/>
          </a:prstGeom>
        </p:spPr>
      </p:pic>
      <p:pic>
        <p:nvPicPr>
          <p:cNvPr id="9" name="Image 7" descr="preencoded.png"/>
          <p:cNvPicPr>
            <a:picLocks noChangeAspect="1"/>
          </p:cNvPicPr>
          <p:nvPr/>
        </p:nvPicPr>
        <p:blipFill>
          <a:blip r:embed="rId9"/>
          <a:stretch>
            <a:fillRect/>
          </a:stretch>
        </p:blipFill>
        <p:spPr>
          <a:xfrm>
            <a:off x="762000" y="3733800"/>
            <a:ext cx="304800" cy="304800"/>
          </a:xfrm>
          <a:prstGeom prst="rect">
            <a:avLst/>
          </a:prstGeom>
        </p:spPr>
      </p:pic>
      <p:pic>
        <p:nvPicPr>
          <p:cNvPr id="10" name="Image 8" descr="preencoded.png"/>
          <p:cNvPicPr>
            <a:picLocks noChangeAspect="1"/>
          </p:cNvPicPr>
          <p:nvPr/>
        </p:nvPicPr>
        <p:blipFill>
          <a:blip r:embed="rId10"/>
          <a:stretch>
            <a:fillRect/>
          </a:stretch>
        </p:blipFill>
        <p:spPr>
          <a:xfrm>
            <a:off x="1181100" y="4076700"/>
            <a:ext cx="114300" cy="152400"/>
          </a:xfrm>
          <a:prstGeom prst="rect">
            <a:avLst/>
          </a:prstGeom>
        </p:spPr>
      </p:pic>
      <p:pic>
        <p:nvPicPr>
          <p:cNvPr id="11" name="Image 9" descr="preencoded.png"/>
          <p:cNvPicPr>
            <a:picLocks noChangeAspect="1"/>
          </p:cNvPicPr>
          <p:nvPr/>
        </p:nvPicPr>
        <p:blipFill>
          <a:blip r:embed="rId10"/>
          <a:stretch>
            <a:fillRect/>
          </a:stretch>
        </p:blipFill>
        <p:spPr>
          <a:xfrm>
            <a:off x="1181100" y="4343400"/>
            <a:ext cx="114300" cy="152400"/>
          </a:xfrm>
          <a:prstGeom prst="rect">
            <a:avLst/>
          </a:prstGeom>
        </p:spPr>
      </p:pic>
      <p:pic>
        <p:nvPicPr>
          <p:cNvPr id="12" name="Image 10" descr="preencoded.png"/>
          <p:cNvPicPr>
            <a:picLocks noChangeAspect="1"/>
          </p:cNvPicPr>
          <p:nvPr/>
        </p:nvPicPr>
        <p:blipFill>
          <a:blip r:embed="rId11"/>
          <a:stretch>
            <a:fillRect/>
          </a:stretch>
        </p:blipFill>
        <p:spPr>
          <a:xfrm>
            <a:off x="6096000" y="2133600"/>
            <a:ext cx="2686050" cy="762000"/>
          </a:xfrm>
          <a:prstGeom prst="rect">
            <a:avLst/>
          </a:prstGeom>
        </p:spPr>
      </p:pic>
      <p:pic>
        <p:nvPicPr>
          <p:cNvPr id="13" name="Image 11" descr="preencoded.png"/>
          <p:cNvPicPr>
            <a:picLocks noChangeAspect="1"/>
          </p:cNvPicPr>
          <p:nvPr/>
        </p:nvPicPr>
        <p:blipFill>
          <a:blip r:embed="rId12"/>
          <a:stretch>
            <a:fillRect/>
          </a:stretch>
        </p:blipFill>
        <p:spPr>
          <a:xfrm>
            <a:off x="8543925" y="2286000"/>
            <a:ext cx="123825" cy="152400"/>
          </a:xfrm>
          <a:prstGeom prst="rect">
            <a:avLst/>
          </a:prstGeom>
        </p:spPr>
      </p:pic>
      <p:pic>
        <p:nvPicPr>
          <p:cNvPr id="14" name="Image 12" descr="preencoded.png"/>
          <p:cNvPicPr>
            <a:picLocks noChangeAspect="1"/>
          </p:cNvPicPr>
          <p:nvPr/>
        </p:nvPicPr>
        <p:blipFill>
          <a:blip r:embed="rId13"/>
          <a:stretch>
            <a:fillRect/>
          </a:stretch>
        </p:blipFill>
        <p:spPr>
          <a:xfrm>
            <a:off x="6210300" y="2638425"/>
            <a:ext cx="655290" cy="57150"/>
          </a:xfrm>
          <a:prstGeom prst="rect">
            <a:avLst/>
          </a:prstGeom>
        </p:spPr>
      </p:pic>
      <p:pic>
        <p:nvPicPr>
          <p:cNvPr id="15" name="Image 13" descr="preencoded.png"/>
          <p:cNvPicPr>
            <a:picLocks noChangeAspect="1"/>
          </p:cNvPicPr>
          <p:nvPr/>
        </p:nvPicPr>
        <p:blipFill>
          <a:blip r:embed="rId11"/>
          <a:stretch>
            <a:fillRect/>
          </a:stretch>
        </p:blipFill>
        <p:spPr>
          <a:xfrm>
            <a:off x="8896350" y="2133600"/>
            <a:ext cx="2686050" cy="762000"/>
          </a:xfrm>
          <a:prstGeom prst="rect">
            <a:avLst/>
          </a:prstGeom>
        </p:spPr>
      </p:pic>
      <p:pic>
        <p:nvPicPr>
          <p:cNvPr id="16" name="Image 14" descr="preencoded.png"/>
          <p:cNvPicPr>
            <a:picLocks noChangeAspect="1"/>
          </p:cNvPicPr>
          <p:nvPr/>
        </p:nvPicPr>
        <p:blipFill>
          <a:blip r:embed="rId14"/>
          <a:stretch>
            <a:fillRect/>
          </a:stretch>
        </p:blipFill>
        <p:spPr>
          <a:xfrm>
            <a:off x="11372850" y="2286000"/>
            <a:ext cx="95250" cy="152400"/>
          </a:xfrm>
          <a:prstGeom prst="rect">
            <a:avLst/>
          </a:prstGeom>
        </p:spPr>
      </p:pic>
      <p:pic>
        <p:nvPicPr>
          <p:cNvPr id="17" name="Image 15" descr="preencoded.png"/>
          <p:cNvPicPr>
            <a:picLocks noChangeAspect="1"/>
          </p:cNvPicPr>
          <p:nvPr/>
        </p:nvPicPr>
        <p:blipFill>
          <a:blip r:embed="rId15"/>
          <a:stretch>
            <a:fillRect/>
          </a:stretch>
        </p:blipFill>
        <p:spPr>
          <a:xfrm>
            <a:off x="6096000" y="3467100"/>
            <a:ext cx="1752600" cy="990600"/>
          </a:xfrm>
          <a:prstGeom prst="rect">
            <a:avLst/>
          </a:prstGeom>
        </p:spPr>
      </p:pic>
      <p:pic>
        <p:nvPicPr>
          <p:cNvPr id="18" name="Image 16" descr="preencoded.png"/>
          <p:cNvPicPr>
            <a:picLocks noChangeAspect="1"/>
          </p:cNvPicPr>
          <p:nvPr/>
        </p:nvPicPr>
        <p:blipFill>
          <a:blip r:embed="rId16"/>
          <a:stretch>
            <a:fillRect/>
          </a:stretch>
        </p:blipFill>
        <p:spPr>
          <a:xfrm>
            <a:off x="6858000" y="3581400"/>
            <a:ext cx="228600" cy="304800"/>
          </a:xfrm>
          <a:prstGeom prst="rect">
            <a:avLst/>
          </a:prstGeom>
        </p:spPr>
      </p:pic>
      <p:pic>
        <p:nvPicPr>
          <p:cNvPr id="19" name="Image 17" descr="preencoded.png"/>
          <p:cNvPicPr>
            <a:picLocks noChangeAspect="1"/>
          </p:cNvPicPr>
          <p:nvPr/>
        </p:nvPicPr>
        <p:blipFill>
          <a:blip r:embed="rId17"/>
          <a:stretch>
            <a:fillRect/>
          </a:stretch>
        </p:blipFill>
        <p:spPr>
          <a:xfrm>
            <a:off x="7962900" y="3467100"/>
            <a:ext cx="1752600" cy="990600"/>
          </a:xfrm>
          <a:prstGeom prst="rect">
            <a:avLst/>
          </a:prstGeom>
        </p:spPr>
      </p:pic>
      <p:pic>
        <p:nvPicPr>
          <p:cNvPr id="20" name="Image 18" descr="preencoded.png"/>
          <p:cNvPicPr>
            <a:picLocks noChangeAspect="1"/>
          </p:cNvPicPr>
          <p:nvPr/>
        </p:nvPicPr>
        <p:blipFill>
          <a:blip r:embed="rId18"/>
          <a:stretch>
            <a:fillRect/>
          </a:stretch>
        </p:blipFill>
        <p:spPr>
          <a:xfrm>
            <a:off x="8724900" y="3581400"/>
            <a:ext cx="228600" cy="304800"/>
          </a:xfrm>
          <a:prstGeom prst="rect">
            <a:avLst/>
          </a:prstGeom>
        </p:spPr>
      </p:pic>
      <p:pic>
        <p:nvPicPr>
          <p:cNvPr id="21" name="Image 19" descr="preencoded.png"/>
          <p:cNvPicPr>
            <a:picLocks noChangeAspect="1"/>
          </p:cNvPicPr>
          <p:nvPr/>
        </p:nvPicPr>
        <p:blipFill>
          <a:blip r:embed="rId15"/>
          <a:stretch>
            <a:fillRect/>
          </a:stretch>
        </p:blipFill>
        <p:spPr>
          <a:xfrm>
            <a:off x="9829800" y="3467100"/>
            <a:ext cx="1752600" cy="990600"/>
          </a:xfrm>
          <a:prstGeom prst="rect">
            <a:avLst/>
          </a:prstGeom>
        </p:spPr>
      </p:pic>
      <p:pic>
        <p:nvPicPr>
          <p:cNvPr id="22" name="Image 20" descr="preencoded.png"/>
          <p:cNvPicPr>
            <a:picLocks noChangeAspect="1"/>
          </p:cNvPicPr>
          <p:nvPr/>
        </p:nvPicPr>
        <p:blipFill>
          <a:blip r:embed="rId19"/>
          <a:stretch>
            <a:fillRect/>
          </a:stretch>
        </p:blipFill>
        <p:spPr>
          <a:xfrm>
            <a:off x="10606088" y="3581400"/>
            <a:ext cx="200025" cy="304800"/>
          </a:xfrm>
          <a:prstGeom prst="rect">
            <a:avLst/>
          </a:prstGeom>
        </p:spPr>
      </p:pic>
      <p:pic>
        <p:nvPicPr>
          <p:cNvPr id="24" name="Image 22" descr="preencoded.png"/>
          <p:cNvPicPr>
            <a:picLocks noChangeAspect="1"/>
          </p:cNvPicPr>
          <p:nvPr/>
        </p:nvPicPr>
        <p:blipFill>
          <a:blip r:embed="rId20"/>
          <a:stretch>
            <a:fillRect/>
          </a:stretch>
        </p:blipFill>
        <p:spPr>
          <a:xfrm>
            <a:off x="10563076" y="6324600"/>
            <a:ext cx="304800" cy="304800"/>
          </a:xfrm>
          <a:prstGeom prst="rect">
            <a:avLst/>
          </a:prstGeom>
        </p:spPr>
      </p:pic>
      <p:pic>
        <p:nvPicPr>
          <p:cNvPr id="25" name="Image 23" descr="preencoded.png"/>
          <p:cNvPicPr>
            <a:picLocks noChangeAspect="1"/>
          </p:cNvPicPr>
          <p:nvPr/>
        </p:nvPicPr>
        <p:blipFill>
          <a:blip r:embed="rId21"/>
          <a:stretch>
            <a:fillRect/>
          </a:stretch>
        </p:blipFill>
        <p:spPr>
          <a:xfrm>
            <a:off x="10620226" y="6400800"/>
            <a:ext cx="190500" cy="152400"/>
          </a:xfrm>
          <a:prstGeom prst="rect">
            <a:avLst/>
          </a:prstGeom>
        </p:spPr>
      </p:pic>
      <p:sp>
        <p:nvSpPr>
          <p:cNvPr id="26" name="Text 0"/>
          <p:cNvSpPr/>
          <p:nvPr/>
        </p:nvSpPr>
        <p:spPr>
          <a:xfrm>
            <a:off x="609600" y="304800"/>
            <a:ext cx="13167360" cy="381000"/>
          </a:xfrm>
          <a:prstGeom prst="rect">
            <a:avLst/>
          </a:prstGeom>
          <a:noFill/>
          <a:ln/>
        </p:spPr>
        <p:txBody>
          <a:bodyPr vert="horz" wrap="square" lIns="0" tIns="0" rIns="0" bIns="0" rtlCol="0" anchor="t"/>
          <a:lstStyle/>
          <a:p>
            <a:pPr marL="0" indent="0">
              <a:lnSpc>
                <a:spcPts val="3000"/>
              </a:lnSpc>
              <a:buNone/>
            </a:pPr>
            <a:r>
              <a:rPr lang="en-US" sz="2700" b="1" dirty="0">
                <a:solidFill>
                  <a:srgbClr val="1F2937"/>
                </a:solidFill>
                <a:latin typeface="ui-sans-serif" pitchFamily="34" charset="0"/>
                <a:ea typeface="ui-sans-serif" pitchFamily="34" charset="-122"/>
                <a:cs typeface="ui-sans-serif" pitchFamily="34" charset="-120"/>
              </a:rPr>
              <a:t>Set Up Cost Budget &amp; Alerts</a:t>
            </a:r>
            <a:endParaRPr lang="en-US" sz="2700" dirty="0"/>
          </a:p>
        </p:txBody>
      </p:sp>
      <p:sp>
        <p:nvSpPr>
          <p:cNvPr id="27" name="Text 1"/>
          <p:cNvSpPr/>
          <p:nvPr/>
        </p:nvSpPr>
        <p:spPr>
          <a:xfrm>
            <a:off x="609600" y="762000"/>
            <a:ext cx="13167360" cy="266700"/>
          </a:xfrm>
          <a:prstGeom prst="rect">
            <a:avLst/>
          </a:prstGeom>
          <a:noFill/>
          <a:ln/>
        </p:spPr>
        <p:txBody>
          <a:bodyPr vert="horz" wrap="square" lIns="0" tIns="0" rIns="0" bIns="0" rtlCol="0" anchor="t"/>
          <a:lstStyle/>
          <a:p>
            <a:pPr marL="0" indent="0">
              <a:lnSpc>
                <a:spcPts val="2100"/>
              </a:lnSpc>
              <a:buNone/>
            </a:pPr>
            <a:r>
              <a:rPr lang="en-US" sz="1500" dirty="0">
                <a:solidFill>
                  <a:srgbClr val="4B5563"/>
                </a:solidFill>
                <a:latin typeface="ui-sans-serif" pitchFamily="34" charset="0"/>
                <a:ea typeface="ui-sans-serif" pitchFamily="34" charset="-122"/>
                <a:cs typeface="ui-sans-serif" pitchFamily="34" charset="-120"/>
              </a:rPr>
              <a:t>Track costs and receive notifications when spending approaches defined thresholds</a:t>
            </a:r>
            <a:endParaRPr lang="en-US" sz="1500" dirty="0"/>
          </a:p>
        </p:txBody>
      </p:sp>
      <p:sp>
        <p:nvSpPr>
          <p:cNvPr id="28" name="Text 2"/>
          <p:cNvSpPr/>
          <p:nvPr/>
        </p:nvSpPr>
        <p:spPr>
          <a:xfrm>
            <a:off x="609600" y="1257300"/>
            <a:ext cx="6217920" cy="304800"/>
          </a:xfrm>
          <a:prstGeom prst="rect">
            <a:avLst/>
          </a:prstGeom>
          <a:noFill/>
          <a:ln/>
        </p:spPr>
        <p:txBody>
          <a:bodyPr vert="horz" wrap="square" lIns="0" tIns="0" rIns="0" bIns="0" rtlCol="0" anchor="t"/>
          <a:lstStyle/>
          <a:p>
            <a:pPr marL="0" indent="0">
              <a:lnSpc>
                <a:spcPts val="2400"/>
              </a:lnSpc>
              <a:buNone/>
            </a:pPr>
            <a:r>
              <a:rPr lang="en-US" sz="1800" b="1" dirty="0">
                <a:solidFill>
                  <a:srgbClr val="374151"/>
                </a:solidFill>
                <a:latin typeface="ui-sans-serif" pitchFamily="34" charset="0"/>
                <a:ea typeface="ui-sans-serif" pitchFamily="34" charset="-122"/>
                <a:cs typeface="ui-sans-serif" pitchFamily="34" charset="-120"/>
              </a:rPr>
              <a:t>Creating an AWS Budget</a:t>
            </a:r>
            <a:endParaRPr lang="en-US" sz="1800" dirty="0"/>
          </a:p>
        </p:txBody>
      </p:sp>
      <p:sp>
        <p:nvSpPr>
          <p:cNvPr id="29" name="Text 3"/>
          <p:cNvSpPr/>
          <p:nvPr/>
        </p:nvSpPr>
        <p:spPr>
          <a:xfrm>
            <a:off x="609600" y="1676400"/>
            <a:ext cx="5181600" cy="457200"/>
          </a:xfrm>
          <a:prstGeom prst="rect">
            <a:avLst/>
          </a:prstGeom>
          <a:noFill/>
          <a:ln/>
        </p:spPr>
        <p:txBody>
          <a:bodyPr vert="horz" wrap="square" lIns="0" tIns="0" rIns="0" bIns="0" rtlCol="0" anchor="t"/>
          <a:lstStyle/>
          <a:p>
            <a:pPr marL="0" indent="0">
              <a:lnSpc>
                <a:spcPts val="1800"/>
              </a:lnSpc>
              <a:buNone/>
            </a:pPr>
            <a:r>
              <a:rPr lang="en-US" sz="1200" dirty="0">
                <a:solidFill>
                  <a:srgbClr val="4B5563"/>
                </a:solidFill>
                <a:latin typeface="ui-sans-serif" pitchFamily="34" charset="0"/>
                <a:ea typeface="ui-sans-serif" pitchFamily="34" charset="-122"/>
                <a:cs typeface="ui-sans-serif" pitchFamily="34" charset="-120"/>
              </a:rPr>
              <a:t>AWS Budgets enable proactive financial governance by tracking costs and sending alerts when thresholds are approached.</a:t>
            </a:r>
            <a:endParaRPr lang="en-US" sz="1200" dirty="0"/>
          </a:p>
        </p:txBody>
      </p:sp>
      <p:sp>
        <p:nvSpPr>
          <p:cNvPr id="30" name="Text 4"/>
          <p:cNvSpPr/>
          <p:nvPr/>
        </p:nvSpPr>
        <p:spPr>
          <a:xfrm>
            <a:off x="1181100" y="2362200"/>
            <a:ext cx="4419600" cy="304800"/>
          </a:xfrm>
          <a:prstGeom prst="rect">
            <a:avLst/>
          </a:prstGeom>
          <a:noFill/>
          <a:ln/>
        </p:spPr>
        <p:txBody>
          <a:bodyPr vert="horz" wrap="square" lIns="0" tIns="0" rIns="0" bIns="0" rtlCol="0" anchor="t"/>
          <a:lstStyle/>
          <a:p>
            <a:pPr marL="0" indent="0">
              <a:lnSpc>
                <a:spcPts val="2100"/>
              </a:lnSpc>
              <a:buNone/>
            </a:pPr>
            <a:r>
              <a:rPr lang="en-US" sz="1350" dirty="0">
                <a:solidFill>
                  <a:srgbClr val="FFFFFF"/>
                </a:solidFill>
                <a:latin typeface="ui-sans-serif" pitchFamily="34" charset="0"/>
                <a:ea typeface="ui-sans-serif" pitchFamily="34" charset="-122"/>
                <a:cs typeface="ui-sans-serif" pitchFamily="34" charset="-120"/>
              </a:rPr>
              <a:t>1</a:t>
            </a:r>
            <a:r>
              <a:rPr lang="en-US" sz="1350" dirty="0">
                <a:solidFill>
                  <a:srgbClr val="374151"/>
                </a:solidFill>
                <a:latin typeface="ui-sans-serif" pitchFamily="34" charset="0"/>
                <a:ea typeface="ui-sans-serif" pitchFamily="34" charset="-122"/>
                <a:cs typeface="ui-sans-serif" pitchFamily="34" charset="-120"/>
              </a:rPr>
              <a:t>Open AWS Billing Console</a:t>
            </a:r>
            <a:endParaRPr lang="en-US" sz="1350" dirty="0"/>
          </a:p>
        </p:txBody>
      </p:sp>
      <p:sp>
        <p:nvSpPr>
          <p:cNvPr id="31" name="Text 5"/>
          <p:cNvSpPr/>
          <p:nvPr/>
        </p:nvSpPr>
        <p:spPr>
          <a:xfrm>
            <a:off x="1313784" y="2676109"/>
            <a:ext cx="5532120" cy="228600"/>
          </a:xfrm>
          <a:prstGeom prst="rect">
            <a:avLst/>
          </a:prstGeom>
          <a:noFill/>
          <a:ln/>
        </p:spPr>
        <p:txBody>
          <a:bodyPr vert="horz" wrap="square" lIns="0" tIns="0" rIns="0" bIns="0" rtlCol="0" anchor="t"/>
          <a:lstStyle/>
          <a:p>
            <a:pPr marL="0" indent="0">
              <a:lnSpc>
                <a:spcPts val="1800"/>
              </a:lnSpc>
              <a:buNone/>
            </a:pPr>
            <a:r>
              <a:rPr lang="en-US" sz="1200" dirty="0">
                <a:solidFill>
                  <a:srgbClr val="4B5563"/>
                </a:solidFill>
                <a:latin typeface="ui-sans-serif" pitchFamily="34" charset="0"/>
                <a:ea typeface="ui-sans-serif" pitchFamily="34" charset="-122"/>
                <a:cs typeface="ui-sans-serif" pitchFamily="34" charset="-120"/>
              </a:rPr>
              <a:t>Navigate to Billing &amp; Cost Management</a:t>
            </a:r>
            <a:endParaRPr lang="en-US" sz="1200" dirty="0"/>
          </a:p>
        </p:txBody>
      </p:sp>
      <p:sp>
        <p:nvSpPr>
          <p:cNvPr id="32" name="Text 6"/>
          <p:cNvSpPr/>
          <p:nvPr/>
        </p:nvSpPr>
        <p:spPr>
          <a:xfrm>
            <a:off x="1181100" y="3048000"/>
            <a:ext cx="4509486" cy="304800"/>
          </a:xfrm>
          <a:prstGeom prst="rect">
            <a:avLst/>
          </a:prstGeom>
          <a:noFill/>
          <a:ln/>
        </p:spPr>
        <p:txBody>
          <a:bodyPr vert="horz" wrap="square" lIns="0" tIns="0" rIns="0" bIns="0" rtlCol="0" anchor="t"/>
          <a:lstStyle/>
          <a:p>
            <a:pPr marL="0" indent="0">
              <a:lnSpc>
                <a:spcPts val="2100"/>
              </a:lnSpc>
              <a:buNone/>
            </a:pPr>
            <a:r>
              <a:rPr lang="en-US" sz="1350" dirty="0">
                <a:solidFill>
                  <a:srgbClr val="FFFFFF"/>
                </a:solidFill>
                <a:latin typeface="ui-sans-serif" pitchFamily="34" charset="0"/>
                <a:ea typeface="ui-sans-serif" pitchFamily="34" charset="-122"/>
                <a:cs typeface="ui-sans-serif" pitchFamily="34" charset="-120"/>
              </a:rPr>
              <a:t>2</a:t>
            </a:r>
            <a:r>
              <a:rPr lang="en-US" sz="1350" dirty="0">
                <a:solidFill>
                  <a:srgbClr val="374151"/>
                </a:solidFill>
                <a:latin typeface="ui-sans-serif" pitchFamily="34" charset="0"/>
                <a:ea typeface="ui-sans-serif" pitchFamily="34" charset="-122"/>
                <a:cs typeface="ui-sans-serif" pitchFamily="34" charset="-120"/>
              </a:rPr>
              <a:t>Choose "Create Budget"</a:t>
            </a:r>
            <a:endParaRPr lang="en-US" sz="1350" dirty="0"/>
          </a:p>
        </p:txBody>
      </p:sp>
      <p:sp>
        <p:nvSpPr>
          <p:cNvPr id="33" name="Text 7"/>
          <p:cNvSpPr/>
          <p:nvPr/>
        </p:nvSpPr>
        <p:spPr>
          <a:xfrm>
            <a:off x="1268730" y="3343691"/>
            <a:ext cx="4331970" cy="228600"/>
          </a:xfrm>
          <a:prstGeom prst="rect">
            <a:avLst/>
          </a:prstGeom>
          <a:noFill/>
          <a:ln/>
        </p:spPr>
        <p:txBody>
          <a:bodyPr vert="horz" wrap="square" lIns="0" tIns="0" rIns="0" bIns="0" rtlCol="0" anchor="t"/>
          <a:lstStyle/>
          <a:p>
            <a:pPr marL="0" indent="0">
              <a:lnSpc>
                <a:spcPts val="1800"/>
              </a:lnSpc>
              <a:buNone/>
            </a:pPr>
            <a:r>
              <a:rPr lang="en-US" sz="1200" dirty="0">
                <a:solidFill>
                  <a:srgbClr val="4B5563"/>
                </a:solidFill>
                <a:latin typeface="ui-sans-serif" pitchFamily="34" charset="0"/>
                <a:ea typeface="ui-sans-serif" pitchFamily="34" charset="-122"/>
                <a:cs typeface="ui-sans-serif" pitchFamily="34" charset="-120"/>
              </a:rPr>
              <a:t>Select "Customize (advanced)" setup</a:t>
            </a:r>
            <a:endParaRPr lang="en-US" sz="1200" dirty="0"/>
          </a:p>
        </p:txBody>
      </p:sp>
      <p:sp>
        <p:nvSpPr>
          <p:cNvPr id="34" name="Text 8"/>
          <p:cNvSpPr/>
          <p:nvPr/>
        </p:nvSpPr>
        <p:spPr>
          <a:xfrm>
            <a:off x="1181100" y="3742909"/>
            <a:ext cx="6035040" cy="304800"/>
          </a:xfrm>
          <a:prstGeom prst="rect">
            <a:avLst/>
          </a:prstGeom>
          <a:noFill/>
          <a:ln/>
        </p:spPr>
        <p:txBody>
          <a:bodyPr vert="horz" wrap="square" lIns="0" tIns="0" rIns="0" bIns="0" rtlCol="0" anchor="t"/>
          <a:lstStyle/>
          <a:p>
            <a:pPr marL="0" indent="0">
              <a:lnSpc>
                <a:spcPts val="2100"/>
              </a:lnSpc>
              <a:buNone/>
            </a:pPr>
            <a:r>
              <a:rPr lang="en-US" sz="1350" dirty="0">
                <a:solidFill>
                  <a:srgbClr val="FFFFFF"/>
                </a:solidFill>
                <a:latin typeface="ui-sans-serif" pitchFamily="34" charset="0"/>
                <a:ea typeface="ui-sans-serif" pitchFamily="34" charset="-122"/>
                <a:cs typeface="ui-sans-serif" pitchFamily="34" charset="-120"/>
              </a:rPr>
              <a:t>3</a:t>
            </a:r>
            <a:r>
              <a:rPr lang="en-US" sz="1350" dirty="0">
                <a:solidFill>
                  <a:srgbClr val="374151"/>
                </a:solidFill>
                <a:latin typeface="ui-sans-serif" pitchFamily="34" charset="0"/>
                <a:ea typeface="ui-sans-serif" pitchFamily="34" charset="-122"/>
                <a:cs typeface="ui-sans-serif" pitchFamily="34" charset="-120"/>
              </a:rPr>
              <a:t>Configure Budget Settings</a:t>
            </a:r>
            <a:endParaRPr lang="en-US" sz="1350" dirty="0"/>
          </a:p>
        </p:txBody>
      </p:sp>
      <p:sp>
        <p:nvSpPr>
          <p:cNvPr id="35" name="Text 9"/>
          <p:cNvSpPr/>
          <p:nvPr/>
        </p:nvSpPr>
        <p:spPr>
          <a:xfrm>
            <a:off x="1371600" y="4038600"/>
            <a:ext cx="2626578" cy="228600"/>
          </a:xfrm>
          <a:prstGeom prst="rect">
            <a:avLst/>
          </a:prstGeom>
          <a:noFill/>
          <a:ln/>
        </p:spPr>
        <p:txBody>
          <a:bodyPr vert="horz" wrap="square" lIns="0" tIns="0" rIns="0" bIns="0" rtlCol="0" anchor="t"/>
          <a:lstStyle/>
          <a:p>
            <a:pPr marL="0" indent="0" algn="l">
              <a:lnSpc>
                <a:spcPts val="1800"/>
              </a:lnSpc>
              <a:buNone/>
            </a:pPr>
            <a:r>
              <a:rPr lang="en-US" sz="1200" dirty="0">
                <a:solidFill>
                  <a:srgbClr val="4B5563"/>
                </a:solidFill>
                <a:latin typeface="ui-sans-serif" pitchFamily="34" charset="0"/>
                <a:ea typeface="ui-sans-serif" pitchFamily="34" charset="-122"/>
                <a:cs typeface="ui-sans-serif" pitchFamily="34" charset="-120"/>
              </a:rPr>
              <a:t>Set budget name and period</a:t>
            </a:r>
            <a:endParaRPr lang="en-US" sz="1200" dirty="0"/>
          </a:p>
        </p:txBody>
      </p:sp>
      <p:sp>
        <p:nvSpPr>
          <p:cNvPr id="36" name="Text 10"/>
          <p:cNvSpPr/>
          <p:nvPr/>
        </p:nvSpPr>
        <p:spPr>
          <a:xfrm>
            <a:off x="1371600" y="4305300"/>
            <a:ext cx="2067223" cy="228600"/>
          </a:xfrm>
          <a:prstGeom prst="rect">
            <a:avLst/>
          </a:prstGeom>
          <a:noFill/>
          <a:ln/>
        </p:spPr>
        <p:txBody>
          <a:bodyPr vert="horz" wrap="square" lIns="0" tIns="0" rIns="0" bIns="0" rtlCol="0" anchor="t"/>
          <a:lstStyle/>
          <a:p>
            <a:pPr marL="0" indent="0" algn="l">
              <a:lnSpc>
                <a:spcPts val="1800"/>
              </a:lnSpc>
              <a:buNone/>
            </a:pPr>
            <a:r>
              <a:rPr lang="en-US" sz="1200" dirty="0">
                <a:solidFill>
                  <a:srgbClr val="4B5563"/>
                </a:solidFill>
                <a:latin typeface="ui-sans-serif" pitchFamily="34" charset="0"/>
                <a:ea typeface="ui-sans-serif" pitchFamily="34" charset="-122"/>
                <a:cs typeface="ui-sans-serif" pitchFamily="34" charset="-120"/>
              </a:rPr>
              <a:t>Define budget amount</a:t>
            </a:r>
            <a:endParaRPr lang="en-US" sz="1200" dirty="0"/>
          </a:p>
        </p:txBody>
      </p:sp>
      <p:sp>
        <p:nvSpPr>
          <p:cNvPr id="37" name="Text 11"/>
          <p:cNvSpPr/>
          <p:nvPr/>
        </p:nvSpPr>
        <p:spPr>
          <a:xfrm>
            <a:off x="6096000" y="1257300"/>
            <a:ext cx="5486400" cy="304800"/>
          </a:xfrm>
          <a:prstGeom prst="rect">
            <a:avLst/>
          </a:prstGeom>
          <a:noFill/>
          <a:ln/>
        </p:spPr>
        <p:txBody>
          <a:bodyPr vert="horz" wrap="square" lIns="0" tIns="0" rIns="0" bIns="0" rtlCol="0" anchor="t"/>
          <a:lstStyle/>
          <a:p>
            <a:pPr marL="0" indent="0">
              <a:lnSpc>
                <a:spcPts val="2400"/>
              </a:lnSpc>
              <a:buNone/>
            </a:pPr>
            <a:r>
              <a:rPr lang="en-US" sz="1800" b="1" dirty="0">
                <a:solidFill>
                  <a:srgbClr val="374151"/>
                </a:solidFill>
                <a:latin typeface="ui-sans-serif" pitchFamily="34" charset="0"/>
                <a:ea typeface="ui-sans-serif" pitchFamily="34" charset="-122"/>
                <a:cs typeface="ui-sans-serif" pitchFamily="34" charset="-120"/>
              </a:rPr>
              <a:t>Configuring Alerts</a:t>
            </a:r>
            <a:endParaRPr lang="en-US" sz="1800" dirty="0"/>
          </a:p>
        </p:txBody>
      </p:sp>
      <p:sp>
        <p:nvSpPr>
          <p:cNvPr id="38" name="Text 12"/>
          <p:cNvSpPr/>
          <p:nvPr/>
        </p:nvSpPr>
        <p:spPr>
          <a:xfrm>
            <a:off x="6096000" y="1790700"/>
            <a:ext cx="5486400" cy="266700"/>
          </a:xfrm>
          <a:prstGeom prst="rect">
            <a:avLst/>
          </a:prstGeom>
          <a:noFill/>
          <a:ln/>
        </p:spPr>
        <p:txBody>
          <a:bodyPr vert="horz" wrap="square" lIns="0" tIns="0" rIns="0" bIns="0" rtlCol="0" anchor="t"/>
          <a:lstStyle/>
          <a:p>
            <a:pPr marL="0" indent="0">
              <a:lnSpc>
                <a:spcPts val="2100"/>
              </a:lnSpc>
              <a:buNone/>
            </a:pPr>
            <a:r>
              <a:rPr lang="en-US" sz="1350" dirty="0">
                <a:solidFill>
                  <a:srgbClr val="374151"/>
                </a:solidFill>
                <a:latin typeface="ui-sans-serif" pitchFamily="34" charset="0"/>
                <a:ea typeface="ui-sans-serif" pitchFamily="34" charset="-122"/>
                <a:cs typeface="ui-sans-serif" pitchFamily="34" charset="-120"/>
              </a:rPr>
              <a:t>Alert Thresholds</a:t>
            </a:r>
            <a:endParaRPr lang="en-US" sz="1350" dirty="0"/>
          </a:p>
        </p:txBody>
      </p:sp>
      <p:sp>
        <p:nvSpPr>
          <p:cNvPr id="39" name="Text 13"/>
          <p:cNvSpPr/>
          <p:nvPr/>
        </p:nvSpPr>
        <p:spPr>
          <a:xfrm>
            <a:off x="6210300" y="2247900"/>
            <a:ext cx="1028879" cy="228600"/>
          </a:xfrm>
          <a:prstGeom prst="rect">
            <a:avLst/>
          </a:prstGeom>
          <a:noFill/>
          <a:ln/>
        </p:spPr>
        <p:txBody>
          <a:bodyPr vert="horz" wrap="square" lIns="0" tIns="0" rIns="0" bIns="0" rtlCol="0" anchor="t"/>
          <a:lstStyle/>
          <a:p>
            <a:pPr marL="0" indent="0">
              <a:lnSpc>
                <a:spcPts val="1800"/>
              </a:lnSpc>
              <a:buNone/>
            </a:pPr>
            <a:r>
              <a:rPr lang="en-US" sz="1200" dirty="0">
                <a:solidFill>
                  <a:srgbClr val="374151"/>
                </a:solidFill>
                <a:latin typeface="ui-sans-serif" pitchFamily="34" charset="0"/>
                <a:ea typeface="ui-sans-serif" pitchFamily="34" charset="-122"/>
                <a:cs typeface="ui-sans-serif" pitchFamily="34" charset="-120"/>
              </a:rPr>
              <a:t>Percentage</a:t>
            </a:r>
            <a:endParaRPr lang="en-US" sz="1200" dirty="0"/>
          </a:p>
        </p:txBody>
      </p:sp>
      <p:sp>
        <p:nvSpPr>
          <p:cNvPr id="40" name="Text 14"/>
          <p:cNvSpPr/>
          <p:nvPr/>
        </p:nvSpPr>
        <p:spPr>
          <a:xfrm>
            <a:off x="7105650" y="2552700"/>
            <a:ext cx="406479" cy="228600"/>
          </a:xfrm>
          <a:prstGeom prst="rect">
            <a:avLst/>
          </a:prstGeom>
          <a:noFill/>
          <a:ln/>
        </p:spPr>
        <p:txBody>
          <a:bodyPr vert="horz" wrap="square" lIns="0" tIns="0" rIns="0" bIns="0" rtlCol="0" anchor="t"/>
          <a:lstStyle/>
          <a:p>
            <a:pPr marL="0" indent="0">
              <a:lnSpc>
                <a:spcPts val="1800"/>
              </a:lnSpc>
              <a:buNone/>
            </a:pPr>
            <a:r>
              <a:rPr lang="en-US" sz="1200" dirty="0">
                <a:solidFill>
                  <a:srgbClr val="4B5563"/>
                </a:solidFill>
                <a:latin typeface="ui-sans-serif" pitchFamily="34" charset="0"/>
                <a:ea typeface="ui-sans-serif" pitchFamily="34" charset="-122"/>
                <a:cs typeface="ui-sans-serif" pitchFamily="34" charset="-120"/>
              </a:rPr>
              <a:t>80%</a:t>
            </a:r>
            <a:endParaRPr lang="en-US" sz="1200" dirty="0"/>
          </a:p>
        </p:txBody>
      </p:sp>
      <p:sp>
        <p:nvSpPr>
          <p:cNvPr id="41" name="Text 15"/>
          <p:cNvSpPr/>
          <p:nvPr/>
        </p:nvSpPr>
        <p:spPr>
          <a:xfrm>
            <a:off x="9010650" y="2247900"/>
            <a:ext cx="1576090" cy="228600"/>
          </a:xfrm>
          <a:prstGeom prst="rect">
            <a:avLst/>
          </a:prstGeom>
          <a:noFill/>
          <a:ln/>
        </p:spPr>
        <p:txBody>
          <a:bodyPr vert="horz" wrap="square" lIns="0" tIns="0" rIns="0" bIns="0" rtlCol="0" anchor="t"/>
          <a:lstStyle/>
          <a:p>
            <a:pPr marL="0" indent="0">
              <a:lnSpc>
                <a:spcPts val="1800"/>
              </a:lnSpc>
              <a:buNone/>
            </a:pPr>
            <a:r>
              <a:rPr lang="en-US" sz="1200" dirty="0">
                <a:solidFill>
                  <a:srgbClr val="374151"/>
                </a:solidFill>
                <a:latin typeface="ui-sans-serif" pitchFamily="34" charset="0"/>
                <a:ea typeface="ui-sans-serif" pitchFamily="34" charset="-122"/>
                <a:cs typeface="ui-sans-serif" pitchFamily="34" charset="-120"/>
              </a:rPr>
              <a:t>Absolute Amount</a:t>
            </a:r>
            <a:endParaRPr lang="en-US" sz="1200" dirty="0"/>
          </a:p>
        </p:txBody>
      </p:sp>
      <p:sp>
        <p:nvSpPr>
          <p:cNvPr id="42" name="Text 16"/>
          <p:cNvSpPr/>
          <p:nvPr/>
        </p:nvSpPr>
        <p:spPr>
          <a:xfrm>
            <a:off x="9010650" y="2552700"/>
            <a:ext cx="639901" cy="228600"/>
          </a:xfrm>
          <a:prstGeom prst="rect">
            <a:avLst/>
          </a:prstGeom>
          <a:noFill/>
          <a:ln/>
        </p:spPr>
        <p:txBody>
          <a:bodyPr vert="horz" wrap="square" lIns="0" tIns="0" rIns="0" bIns="0" rtlCol="0" anchor="t"/>
          <a:lstStyle/>
          <a:p>
            <a:pPr marL="0" indent="0">
              <a:lnSpc>
                <a:spcPts val="1800"/>
              </a:lnSpc>
              <a:buNone/>
            </a:pPr>
            <a:r>
              <a:rPr lang="en-US" sz="1200" dirty="0">
                <a:solidFill>
                  <a:srgbClr val="4B5563"/>
                </a:solidFill>
                <a:latin typeface="ui-sans-serif" pitchFamily="34" charset="0"/>
                <a:ea typeface="ui-sans-serif" pitchFamily="34" charset="-122"/>
                <a:cs typeface="ui-sans-serif" pitchFamily="34" charset="-120"/>
              </a:rPr>
              <a:t>$1,000</a:t>
            </a:r>
            <a:endParaRPr lang="en-US" sz="1200" dirty="0"/>
          </a:p>
        </p:txBody>
      </p:sp>
      <p:sp>
        <p:nvSpPr>
          <p:cNvPr id="43" name="Text 17"/>
          <p:cNvSpPr/>
          <p:nvPr/>
        </p:nvSpPr>
        <p:spPr>
          <a:xfrm>
            <a:off x="6096000" y="3124200"/>
            <a:ext cx="5486400" cy="266700"/>
          </a:xfrm>
          <a:prstGeom prst="rect">
            <a:avLst/>
          </a:prstGeom>
          <a:noFill/>
          <a:ln/>
        </p:spPr>
        <p:txBody>
          <a:bodyPr vert="horz" wrap="square" lIns="0" tIns="0" rIns="0" bIns="0" rtlCol="0" anchor="t"/>
          <a:lstStyle/>
          <a:p>
            <a:pPr marL="0" indent="0">
              <a:lnSpc>
                <a:spcPts val="2100"/>
              </a:lnSpc>
              <a:buNone/>
            </a:pPr>
            <a:r>
              <a:rPr lang="en-US" sz="1350" dirty="0">
                <a:solidFill>
                  <a:srgbClr val="374151"/>
                </a:solidFill>
                <a:latin typeface="ui-sans-serif" pitchFamily="34" charset="0"/>
                <a:ea typeface="ui-sans-serif" pitchFamily="34" charset="-122"/>
                <a:cs typeface="ui-sans-serif" pitchFamily="34" charset="-120"/>
              </a:rPr>
              <a:t>Notification Recipients</a:t>
            </a:r>
            <a:endParaRPr lang="en-US" sz="1350" dirty="0"/>
          </a:p>
        </p:txBody>
      </p:sp>
      <p:sp>
        <p:nvSpPr>
          <p:cNvPr id="44" name="Text 18"/>
          <p:cNvSpPr/>
          <p:nvPr/>
        </p:nvSpPr>
        <p:spPr>
          <a:xfrm>
            <a:off x="6718533" y="3962400"/>
            <a:ext cx="507385" cy="228600"/>
          </a:xfrm>
          <a:prstGeom prst="rect">
            <a:avLst/>
          </a:prstGeom>
          <a:noFill/>
          <a:ln/>
        </p:spPr>
        <p:txBody>
          <a:bodyPr vert="horz" wrap="square" lIns="0" tIns="0" rIns="0" bIns="0" rtlCol="0" anchor="t"/>
          <a:lstStyle/>
          <a:p>
            <a:pPr marL="0" indent="0" algn="ctr">
              <a:lnSpc>
                <a:spcPts val="1800"/>
              </a:lnSpc>
              <a:buNone/>
            </a:pPr>
            <a:r>
              <a:rPr lang="en-US" sz="1200" dirty="0">
                <a:solidFill>
                  <a:srgbClr val="374151"/>
                </a:solidFill>
                <a:latin typeface="ui-sans-serif" pitchFamily="34" charset="0"/>
                <a:ea typeface="ui-sans-serif" pitchFamily="34" charset="-122"/>
                <a:cs typeface="ui-sans-serif" pitchFamily="34" charset="-120"/>
              </a:rPr>
              <a:t>Email</a:t>
            </a:r>
            <a:endParaRPr lang="en-US" sz="1200" dirty="0"/>
          </a:p>
        </p:txBody>
      </p:sp>
      <p:sp>
        <p:nvSpPr>
          <p:cNvPr id="45" name="Text 19"/>
          <p:cNvSpPr/>
          <p:nvPr/>
        </p:nvSpPr>
        <p:spPr>
          <a:xfrm>
            <a:off x="6320448" y="4191000"/>
            <a:ext cx="1303556" cy="152400"/>
          </a:xfrm>
          <a:prstGeom prst="rect">
            <a:avLst/>
          </a:prstGeom>
          <a:noFill/>
          <a:ln/>
        </p:spPr>
        <p:txBody>
          <a:bodyPr vert="horz" wrap="square" lIns="0" tIns="0" rIns="0" bIns="0" rtlCol="0" anchor="t"/>
          <a:lstStyle/>
          <a:p>
            <a:pPr marL="0" indent="0" algn="ctr">
              <a:lnSpc>
                <a:spcPts val="1200"/>
              </a:lnSpc>
              <a:buNone/>
            </a:pPr>
            <a:r>
              <a:rPr lang="en-US" sz="900" dirty="0">
                <a:solidFill>
                  <a:srgbClr val="6B7280"/>
                </a:solidFill>
                <a:latin typeface="ui-sans-serif" pitchFamily="34" charset="0"/>
                <a:ea typeface="ui-sans-serif" pitchFamily="34" charset="-122"/>
                <a:cs typeface="ui-sans-serif" pitchFamily="34" charset="-120"/>
              </a:rPr>
              <a:t>Up to 10 recipients</a:t>
            </a:r>
            <a:endParaRPr lang="en-US" sz="900" dirty="0"/>
          </a:p>
        </p:txBody>
      </p:sp>
      <p:sp>
        <p:nvSpPr>
          <p:cNvPr id="46" name="Text 20"/>
          <p:cNvSpPr/>
          <p:nvPr/>
        </p:nvSpPr>
        <p:spPr>
          <a:xfrm>
            <a:off x="8347903" y="3962400"/>
            <a:ext cx="982444" cy="228600"/>
          </a:xfrm>
          <a:prstGeom prst="rect">
            <a:avLst/>
          </a:prstGeom>
          <a:noFill/>
          <a:ln/>
        </p:spPr>
        <p:txBody>
          <a:bodyPr vert="horz" wrap="square" lIns="0" tIns="0" rIns="0" bIns="0" rtlCol="0" anchor="t"/>
          <a:lstStyle/>
          <a:p>
            <a:pPr marL="0" indent="0" algn="ctr">
              <a:lnSpc>
                <a:spcPts val="1800"/>
              </a:lnSpc>
              <a:buNone/>
            </a:pPr>
            <a:r>
              <a:rPr lang="en-US" sz="1200" dirty="0">
                <a:solidFill>
                  <a:srgbClr val="374151"/>
                </a:solidFill>
                <a:latin typeface="ui-sans-serif" pitchFamily="34" charset="0"/>
                <a:ea typeface="ui-sans-serif" pitchFamily="34" charset="-122"/>
                <a:cs typeface="ui-sans-serif" pitchFamily="34" charset="-120"/>
              </a:rPr>
              <a:t>SNS Topics</a:t>
            </a:r>
            <a:endParaRPr lang="en-US" sz="1200" dirty="0"/>
          </a:p>
        </p:txBody>
      </p:sp>
      <p:sp>
        <p:nvSpPr>
          <p:cNvPr id="47" name="Text 21"/>
          <p:cNvSpPr/>
          <p:nvPr/>
        </p:nvSpPr>
        <p:spPr>
          <a:xfrm>
            <a:off x="8186812" y="4191000"/>
            <a:ext cx="1304627" cy="152400"/>
          </a:xfrm>
          <a:prstGeom prst="rect">
            <a:avLst/>
          </a:prstGeom>
          <a:noFill/>
          <a:ln/>
        </p:spPr>
        <p:txBody>
          <a:bodyPr vert="horz" wrap="square" lIns="0" tIns="0" rIns="0" bIns="0" rtlCol="0" anchor="t"/>
          <a:lstStyle/>
          <a:p>
            <a:pPr marL="0" indent="0" algn="ctr">
              <a:lnSpc>
                <a:spcPts val="1200"/>
              </a:lnSpc>
              <a:buNone/>
            </a:pPr>
            <a:r>
              <a:rPr lang="en-US" sz="900" dirty="0">
                <a:solidFill>
                  <a:srgbClr val="6B7280"/>
                </a:solidFill>
                <a:latin typeface="ui-sans-serif" pitchFamily="34" charset="0"/>
                <a:ea typeface="ui-sans-serif" pitchFamily="34" charset="-122"/>
                <a:cs typeface="ui-sans-serif" pitchFamily="34" charset="-120"/>
              </a:rPr>
              <a:t>Integration options</a:t>
            </a:r>
            <a:endParaRPr lang="en-US" sz="900" dirty="0"/>
          </a:p>
        </p:txBody>
      </p:sp>
      <p:sp>
        <p:nvSpPr>
          <p:cNvPr id="48" name="Text 22"/>
          <p:cNvSpPr/>
          <p:nvPr/>
        </p:nvSpPr>
        <p:spPr>
          <a:xfrm>
            <a:off x="10107454" y="3962400"/>
            <a:ext cx="1197293" cy="228600"/>
          </a:xfrm>
          <a:prstGeom prst="rect">
            <a:avLst/>
          </a:prstGeom>
          <a:noFill/>
          <a:ln/>
        </p:spPr>
        <p:txBody>
          <a:bodyPr vert="horz" wrap="square" lIns="0" tIns="0" rIns="0" bIns="0" rtlCol="0" anchor="t"/>
          <a:lstStyle/>
          <a:p>
            <a:pPr marL="0" indent="0" algn="ctr">
              <a:lnSpc>
                <a:spcPts val="1800"/>
              </a:lnSpc>
              <a:buNone/>
            </a:pPr>
            <a:r>
              <a:rPr lang="en-US" sz="1200" dirty="0">
                <a:solidFill>
                  <a:srgbClr val="374151"/>
                </a:solidFill>
                <a:latin typeface="ui-sans-serif" pitchFamily="34" charset="0"/>
                <a:ea typeface="ui-sans-serif" pitchFamily="34" charset="-122"/>
                <a:cs typeface="ui-sans-serif" pitchFamily="34" charset="-120"/>
              </a:rPr>
              <a:t>AWS Chatbot</a:t>
            </a:r>
            <a:endParaRPr lang="en-US" sz="1200" dirty="0"/>
          </a:p>
        </p:txBody>
      </p:sp>
      <p:sp>
        <p:nvSpPr>
          <p:cNvPr id="49" name="Text 23"/>
          <p:cNvSpPr/>
          <p:nvPr/>
        </p:nvSpPr>
        <p:spPr>
          <a:xfrm>
            <a:off x="9972615" y="4191000"/>
            <a:ext cx="1466969" cy="152400"/>
          </a:xfrm>
          <a:prstGeom prst="rect">
            <a:avLst/>
          </a:prstGeom>
          <a:noFill/>
          <a:ln/>
        </p:spPr>
        <p:txBody>
          <a:bodyPr vert="horz" wrap="square" lIns="0" tIns="0" rIns="0" bIns="0" rtlCol="0" anchor="t"/>
          <a:lstStyle/>
          <a:p>
            <a:pPr marL="0" indent="0" algn="ctr">
              <a:lnSpc>
                <a:spcPts val="1200"/>
              </a:lnSpc>
              <a:buNone/>
            </a:pPr>
            <a:r>
              <a:rPr lang="en-US" sz="900" dirty="0">
                <a:solidFill>
                  <a:srgbClr val="6B7280"/>
                </a:solidFill>
                <a:latin typeface="ui-sans-serif" pitchFamily="34" charset="0"/>
                <a:ea typeface="ui-sans-serif" pitchFamily="34" charset="-122"/>
                <a:cs typeface="ui-sans-serif" pitchFamily="34" charset="-120"/>
              </a:rPr>
              <a:t>Team communication</a:t>
            </a:r>
            <a:endParaRPr lang="en-US" sz="900" dirty="0"/>
          </a:p>
        </p:txBody>
      </p:sp>
      <p:sp>
        <p:nvSpPr>
          <p:cNvPr id="50" name="Text 24"/>
          <p:cNvSpPr/>
          <p:nvPr/>
        </p:nvSpPr>
        <p:spPr>
          <a:xfrm>
            <a:off x="228600" y="6362700"/>
            <a:ext cx="1026200" cy="228600"/>
          </a:xfrm>
          <a:prstGeom prst="rect">
            <a:avLst/>
          </a:prstGeom>
          <a:noFill/>
          <a:ln/>
        </p:spPr>
        <p:txBody>
          <a:bodyPr vert="horz" wrap="square" lIns="0" tIns="0" rIns="0" bIns="0" rtlCol="0" anchor="t"/>
          <a:lstStyle/>
          <a:p>
            <a:pPr marL="0" indent="0">
              <a:lnSpc>
                <a:spcPts val="1800"/>
              </a:lnSpc>
              <a:buNone/>
            </a:pPr>
            <a:endParaRPr lang="en-US" sz="1200"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1" descr="preencoded.png"/>
          <p:cNvPicPr>
            <a:picLocks noChangeAspect="1"/>
          </p:cNvPicPr>
          <p:nvPr/>
        </p:nvPicPr>
        <p:blipFill>
          <a:blip r:embed="rId3"/>
          <a:stretch>
            <a:fillRect/>
          </a:stretch>
        </p:blipFill>
        <p:spPr>
          <a:xfrm>
            <a:off x="0" y="0"/>
            <a:ext cx="12192000" cy="38100"/>
          </a:xfrm>
          <a:prstGeom prst="rect">
            <a:avLst/>
          </a:prstGeom>
        </p:spPr>
      </p:pic>
      <p:pic>
        <p:nvPicPr>
          <p:cNvPr id="4" name="Image 2" descr="preencoded.png"/>
          <p:cNvPicPr>
            <a:picLocks noChangeAspect="1"/>
          </p:cNvPicPr>
          <p:nvPr/>
        </p:nvPicPr>
        <p:blipFill>
          <a:blip r:embed="rId4"/>
          <a:stretch>
            <a:fillRect/>
          </a:stretch>
        </p:blipFill>
        <p:spPr>
          <a:xfrm>
            <a:off x="609600" y="1866900"/>
            <a:ext cx="3505200" cy="1638300"/>
          </a:xfrm>
          <a:prstGeom prst="rect">
            <a:avLst/>
          </a:prstGeom>
        </p:spPr>
      </p:pic>
      <p:pic>
        <p:nvPicPr>
          <p:cNvPr id="5" name="Image 3" descr="preencoded.png"/>
          <p:cNvPicPr>
            <a:picLocks noChangeAspect="1"/>
          </p:cNvPicPr>
          <p:nvPr/>
        </p:nvPicPr>
        <p:blipFill>
          <a:blip r:embed="rId5"/>
          <a:stretch>
            <a:fillRect/>
          </a:stretch>
        </p:blipFill>
        <p:spPr>
          <a:xfrm>
            <a:off x="800100" y="2057400"/>
            <a:ext cx="228600" cy="304800"/>
          </a:xfrm>
          <a:prstGeom prst="rect">
            <a:avLst/>
          </a:prstGeom>
        </p:spPr>
      </p:pic>
      <p:pic>
        <p:nvPicPr>
          <p:cNvPr id="6" name="Image 4" descr="preencoded.png"/>
          <p:cNvPicPr>
            <a:picLocks noChangeAspect="1"/>
          </p:cNvPicPr>
          <p:nvPr/>
        </p:nvPicPr>
        <p:blipFill>
          <a:blip r:embed="rId6"/>
          <a:stretch>
            <a:fillRect/>
          </a:stretch>
        </p:blipFill>
        <p:spPr>
          <a:xfrm>
            <a:off x="800100" y="2505075"/>
            <a:ext cx="152400" cy="152400"/>
          </a:xfrm>
          <a:prstGeom prst="rect">
            <a:avLst/>
          </a:prstGeom>
        </p:spPr>
      </p:pic>
      <p:pic>
        <p:nvPicPr>
          <p:cNvPr id="7" name="Image 5" descr="preencoded.png"/>
          <p:cNvPicPr>
            <a:picLocks noChangeAspect="1"/>
          </p:cNvPicPr>
          <p:nvPr/>
        </p:nvPicPr>
        <p:blipFill>
          <a:blip r:embed="rId6"/>
          <a:stretch>
            <a:fillRect/>
          </a:stretch>
        </p:blipFill>
        <p:spPr>
          <a:xfrm>
            <a:off x="800100" y="2809875"/>
            <a:ext cx="152400" cy="152400"/>
          </a:xfrm>
          <a:prstGeom prst="rect">
            <a:avLst/>
          </a:prstGeom>
        </p:spPr>
      </p:pic>
      <p:pic>
        <p:nvPicPr>
          <p:cNvPr id="8" name="Image 6" descr="preencoded.png"/>
          <p:cNvPicPr>
            <a:picLocks noChangeAspect="1"/>
          </p:cNvPicPr>
          <p:nvPr/>
        </p:nvPicPr>
        <p:blipFill>
          <a:blip r:embed="rId4"/>
          <a:stretch>
            <a:fillRect/>
          </a:stretch>
        </p:blipFill>
        <p:spPr>
          <a:xfrm>
            <a:off x="4343400" y="1866900"/>
            <a:ext cx="3505200" cy="1638300"/>
          </a:xfrm>
          <a:prstGeom prst="rect">
            <a:avLst/>
          </a:prstGeom>
        </p:spPr>
      </p:pic>
      <p:pic>
        <p:nvPicPr>
          <p:cNvPr id="9" name="Image 7" descr="preencoded.png"/>
          <p:cNvPicPr>
            <a:picLocks noChangeAspect="1"/>
          </p:cNvPicPr>
          <p:nvPr/>
        </p:nvPicPr>
        <p:blipFill>
          <a:blip r:embed="rId7"/>
          <a:stretch>
            <a:fillRect/>
          </a:stretch>
        </p:blipFill>
        <p:spPr>
          <a:xfrm>
            <a:off x="4533900" y="2057400"/>
            <a:ext cx="228600" cy="304800"/>
          </a:xfrm>
          <a:prstGeom prst="rect">
            <a:avLst/>
          </a:prstGeom>
        </p:spPr>
      </p:pic>
      <p:pic>
        <p:nvPicPr>
          <p:cNvPr id="10" name="Image 8" descr="preencoded.png"/>
          <p:cNvPicPr>
            <a:picLocks noChangeAspect="1"/>
          </p:cNvPicPr>
          <p:nvPr/>
        </p:nvPicPr>
        <p:blipFill>
          <a:blip r:embed="rId6"/>
          <a:stretch>
            <a:fillRect/>
          </a:stretch>
        </p:blipFill>
        <p:spPr>
          <a:xfrm>
            <a:off x="4533900" y="2505075"/>
            <a:ext cx="152400" cy="152400"/>
          </a:xfrm>
          <a:prstGeom prst="rect">
            <a:avLst/>
          </a:prstGeom>
        </p:spPr>
      </p:pic>
      <p:pic>
        <p:nvPicPr>
          <p:cNvPr id="11" name="Image 9" descr="preencoded.png"/>
          <p:cNvPicPr>
            <a:picLocks noChangeAspect="1"/>
          </p:cNvPicPr>
          <p:nvPr/>
        </p:nvPicPr>
        <p:blipFill>
          <a:blip r:embed="rId6"/>
          <a:stretch>
            <a:fillRect/>
          </a:stretch>
        </p:blipFill>
        <p:spPr>
          <a:xfrm>
            <a:off x="4533900" y="2809875"/>
            <a:ext cx="152400" cy="152400"/>
          </a:xfrm>
          <a:prstGeom prst="rect">
            <a:avLst/>
          </a:prstGeom>
        </p:spPr>
      </p:pic>
      <p:pic>
        <p:nvPicPr>
          <p:cNvPr id="12" name="Image 10" descr="preencoded.png"/>
          <p:cNvPicPr>
            <a:picLocks noChangeAspect="1"/>
          </p:cNvPicPr>
          <p:nvPr/>
        </p:nvPicPr>
        <p:blipFill>
          <a:blip r:embed="rId6"/>
          <a:stretch>
            <a:fillRect/>
          </a:stretch>
        </p:blipFill>
        <p:spPr>
          <a:xfrm>
            <a:off x="4533900" y="3114675"/>
            <a:ext cx="152400" cy="152400"/>
          </a:xfrm>
          <a:prstGeom prst="rect">
            <a:avLst/>
          </a:prstGeom>
        </p:spPr>
      </p:pic>
      <p:pic>
        <p:nvPicPr>
          <p:cNvPr id="13" name="Image 11" descr="preencoded.png"/>
          <p:cNvPicPr>
            <a:picLocks noChangeAspect="1"/>
          </p:cNvPicPr>
          <p:nvPr/>
        </p:nvPicPr>
        <p:blipFill>
          <a:blip r:embed="rId4"/>
          <a:stretch>
            <a:fillRect/>
          </a:stretch>
        </p:blipFill>
        <p:spPr>
          <a:xfrm>
            <a:off x="8077200" y="1866900"/>
            <a:ext cx="3505200" cy="1638300"/>
          </a:xfrm>
          <a:prstGeom prst="rect">
            <a:avLst/>
          </a:prstGeom>
        </p:spPr>
      </p:pic>
      <p:pic>
        <p:nvPicPr>
          <p:cNvPr id="14" name="Image 12" descr="preencoded.png"/>
          <p:cNvPicPr>
            <a:picLocks noChangeAspect="1"/>
          </p:cNvPicPr>
          <p:nvPr/>
        </p:nvPicPr>
        <p:blipFill>
          <a:blip r:embed="rId8"/>
          <a:stretch>
            <a:fillRect/>
          </a:stretch>
        </p:blipFill>
        <p:spPr>
          <a:xfrm>
            <a:off x="8267700" y="2057400"/>
            <a:ext cx="142875" cy="304800"/>
          </a:xfrm>
          <a:prstGeom prst="rect">
            <a:avLst/>
          </a:prstGeom>
        </p:spPr>
      </p:pic>
      <p:pic>
        <p:nvPicPr>
          <p:cNvPr id="15" name="Image 13" descr="preencoded.png"/>
          <p:cNvPicPr>
            <a:picLocks noChangeAspect="1"/>
          </p:cNvPicPr>
          <p:nvPr/>
        </p:nvPicPr>
        <p:blipFill>
          <a:blip r:embed="rId6"/>
          <a:stretch>
            <a:fillRect/>
          </a:stretch>
        </p:blipFill>
        <p:spPr>
          <a:xfrm>
            <a:off x="8267700" y="2505075"/>
            <a:ext cx="152400" cy="152400"/>
          </a:xfrm>
          <a:prstGeom prst="rect">
            <a:avLst/>
          </a:prstGeom>
        </p:spPr>
      </p:pic>
      <p:pic>
        <p:nvPicPr>
          <p:cNvPr id="16" name="Image 14" descr="preencoded.png"/>
          <p:cNvPicPr>
            <a:picLocks noChangeAspect="1"/>
          </p:cNvPicPr>
          <p:nvPr/>
        </p:nvPicPr>
        <p:blipFill>
          <a:blip r:embed="rId6"/>
          <a:stretch>
            <a:fillRect/>
          </a:stretch>
        </p:blipFill>
        <p:spPr>
          <a:xfrm>
            <a:off x="8267700" y="2809875"/>
            <a:ext cx="152400" cy="152400"/>
          </a:xfrm>
          <a:prstGeom prst="rect">
            <a:avLst/>
          </a:prstGeom>
        </p:spPr>
      </p:pic>
      <p:pic>
        <p:nvPicPr>
          <p:cNvPr id="17" name="Image 15" descr="preencoded.png"/>
          <p:cNvPicPr>
            <a:picLocks noChangeAspect="1"/>
          </p:cNvPicPr>
          <p:nvPr/>
        </p:nvPicPr>
        <p:blipFill>
          <a:blip r:embed="rId6"/>
          <a:stretch>
            <a:fillRect/>
          </a:stretch>
        </p:blipFill>
        <p:spPr>
          <a:xfrm>
            <a:off x="8267700" y="3114675"/>
            <a:ext cx="152400" cy="152400"/>
          </a:xfrm>
          <a:prstGeom prst="rect">
            <a:avLst/>
          </a:prstGeom>
        </p:spPr>
      </p:pic>
      <p:pic>
        <p:nvPicPr>
          <p:cNvPr id="18" name="Image 16" descr="preencoded.png"/>
          <p:cNvPicPr>
            <a:picLocks noChangeAspect="1"/>
          </p:cNvPicPr>
          <p:nvPr/>
        </p:nvPicPr>
        <p:blipFill>
          <a:blip r:embed="rId9"/>
          <a:stretch>
            <a:fillRect/>
          </a:stretch>
        </p:blipFill>
        <p:spPr>
          <a:xfrm>
            <a:off x="609600" y="3733800"/>
            <a:ext cx="2628900" cy="1028700"/>
          </a:xfrm>
          <a:prstGeom prst="rect">
            <a:avLst/>
          </a:prstGeom>
        </p:spPr>
      </p:pic>
      <p:pic>
        <p:nvPicPr>
          <p:cNvPr id="19" name="Image 17" descr="preencoded.png"/>
          <p:cNvPicPr>
            <a:picLocks noChangeAspect="1"/>
          </p:cNvPicPr>
          <p:nvPr/>
        </p:nvPicPr>
        <p:blipFill>
          <a:blip r:embed="rId10"/>
          <a:stretch>
            <a:fillRect/>
          </a:stretch>
        </p:blipFill>
        <p:spPr>
          <a:xfrm>
            <a:off x="3390900" y="3733800"/>
            <a:ext cx="2628900" cy="1028700"/>
          </a:xfrm>
          <a:prstGeom prst="rect">
            <a:avLst/>
          </a:prstGeom>
        </p:spPr>
      </p:pic>
      <p:pic>
        <p:nvPicPr>
          <p:cNvPr id="20" name="Image 18" descr="preencoded.png"/>
          <p:cNvPicPr>
            <a:picLocks noChangeAspect="1"/>
          </p:cNvPicPr>
          <p:nvPr/>
        </p:nvPicPr>
        <p:blipFill>
          <a:blip r:embed="rId11"/>
          <a:stretch>
            <a:fillRect/>
          </a:stretch>
        </p:blipFill>
        <p:spPr>
          <a:xfrm>
            <a:off x="6172200" y="3733800"/>
            <a:ext cx="2628900" cy="1028700"/>
          </a:xfrm>
          <a:prstGeom prst="rect">
            <a:avLst/>
          </a:prstGeom>
        </p:spPr>
      </p:pic>
      <p:pic>
        <p:nvPicPr>
          <p:cNvPr id="21" name="Image 19" descr="preencoded.png"/>
          <p:cNvPicPr>
            <a:picLocks noChangeAspect="1"/>
          </p:cNvPicPr>
          <p:nvPr/>
        </p:nvPicPr>
        <p:blipFill>
          <a:blip r:embed="rId12"/>
          <a:stretch>
            <a:fillRect/>
          </a:stretch>
        </p:blipFill>
        <p:spPr>
          <a:xfrm>
            <a:off x="8953500" y="3733800"/>
            <a:ext cx="2628900" cy="1028700"/>
          </a:xfrm>
          <a:prstGeom prst="rect">
            <a:avLst/>
          </a:prstGeom>
        </p:spPr>
      </p:pic>
      <p:pic>
        <p:nvPicPr>
          <p:cNvPr id="22" name="Image 20" descr="preencoded.png"/>
          <p:cNvPicPr>
            <a:picLocks noChangeAspect="1"/>
          </p:cNvPicPr>
          <p:nvPr/>
        </p:nvPicPr>
        <p:blipFill>
          <a:blip r:embed="rId13"/>
          <a:stretch>
            <a:fillRect/>
          </a:stretch>
        </p:blipFill>
        <p:spPr>
          <a:xfrm>
            <a:off x="3238500" y="4991100"/>
            <a:ext cx="5715000" cy="952500"/>
          </a:xfrm>
          <a:prstGeom prst="rect">
            <a:avLst/>
          </a:prstGeom>
        </p:spPr>
      </p:pic>
      <p:pic>
        <p:nvPicPr>
          <p:cNvPr id="23" name="Image 21" descr="preencoded.png"/>
          <p:cNvPicPr>
            <a:picLocks noChangeAspect="1"/>
          </p:cNvPicPr>
          <p:nvPr/>
        </p:nvPicPr>
        <p:blipFill>
          <a:blip r:embed="rId14"/>
          <a:stretch>
            <a:fillRect/>
          </a:stretch>
        </p:blipFill>
        <p:spPr>
          <a:xfrm>
            <a:off x="9334500" y="4000500"/>
            <a:ext cx="2857500" cy="2857500"/>
          </a:xfrm>
          <a:prstGeom prst="rect">
            <a:avLst/>
          </a:prstGeom>
        </p:spPr>
      </p:pic>
      <p:sp>
        <p:nvSpPr>
          <p:cNvPr id="24" name="Text 0"/>
          <p:cNvSpPr/>
          <p:nvPr/>
        </p:nvSpPr>
        <p:spPr>
          <a:xfrm>
            <a:off x="609600" y="342900"/>
            <a:ext cx="10972800" cy="381000"/>
          </a:xfrm>
          <a:prstGeom prst="rect">
            <a:avLst/>
          </a:prstGeom>
          <a:noFill/>
          <a:ln/>
        </p:spPr>
        <p:txBody>
          <a:bodyPr vert="horz" wrap="square" lIns="0" tIns="0" rIns="0" bIns="0" rtlCol="0" anchor="t"/>
          <a:lstStyle/>
          <a:p>
            <a:pPr marL="0" indent="0">
              <a:lnSpc>
                <a:spcPts val="3000"/>
              </a:lnSpc>
              <a:buNone/>
            </a:pPr>
            <a:r>
              <a:rPr lang="en-US" sz="2700" b="1" dirty="0">
                <a:solidFill>
                  <a:srgbClr val="1F2937"/>
                </a:solidFill>
                <a:latin typeface="ui-sans-serif" pitchFamily="34" charset="0"/>
                <a:ea typeface="ui-sans-serif" pitchFamily="34" charset="-122"/>
                <a:cs typeface="ui-sans-serif" pitchFamily="34" charset="-120"/>
              </a:rPr>
              <a:t>Choosing the Right Plan</a:t>
            </a:r>
            <a:endParaRPr lang="en-US" sz="2700" dirty="0"/>
          </a:p>
        </p:txBody>
      </p:sp>
      <p:sp>
        <p:nvSpPr>
          <p:cNvPr id="25" name="Text 1"/>
          <p:cNvSpPr/>
          <p:nvPr/>
        </p:nvSpPr>
        <p:spPr>
          <a:xfrm>
            <a:off x="609600" y="1104900"/>
            <a:ext cx="10972800" cy="533400"/>
          </a:xfrm>
          <a:prstGeom prst="rect">
            <a:avLst/>
          </a:prstGeom>
          <a:noFill/>
          <a:ln/>
        </p:spPr>
        <p:txBody>
          <a:bodyPr vert="horz" wrap="square" lIns="0" tIns="0" rIns="0" bIns="0" rtlCol="0" anchor="t"/>
          <a:lstStyle/>
          <a:p>
            <a:pPr marL="0" indent="0">
              <a:lnSpc>
                <a:spcPts val="2100"/>
              </a:lnSpc>
              <a:buNone/>
            </a:pPr>
            <a:r>
              <a:rPr lang="en-US" sz="1500" dirty="0">
                <a:solidFill>
                  <a:srgbClr val="374151"/>
                </a:solidFill>
                <a:latin typeface="ui-sans-serif" pitchFamily="34" charset="0"/>
                <a:ea typeface="ui-sans-serif" pitchFamily="34" charset="-122"/>
                <a:cs typeface="ui-sans-serif" pitchFamily="34" charset="-120"/>
              </a:rPr>
              <a:t>Selecting the appropriate AWS Support Plan requires balancing your workload criticality, technical support needs, and budget.</a:t>
            </a:r>
            <a:endParaRPr lang="en-US" sz="1500" dirty="0"/>
          </a:p>
        </p:txBody>
      </p:sp>
      <p:sp>
        <p:nvSpPr>
          <p:cNvPr id="26" name="Text 2"/>
          <p:cNvSpPr/>
          <p:nvPr/>
        </p:nvSpPr>
        <p:spPr>
          <a:xfrm>
            <a:off x="1143000" y="2076450"/>
            <a:ext cx="2295108" cy="266700"/>
          </a:xfrm>
          <a:prstGeom prst="rect">
            <a:avLst/>
          </a:prstGeom>
          <a:noFill/>
          <a:ln/>
        </p:spPr>
        <p:txBody>
          <a:bodyPr vert="horz" wrap="square" lIns="0" tIns="0" rIns="0" bIns="0" rtlCol="0" anchor="t"/>
          <a:lstStyle/>
          <a:p>
            <a:pPr marL="0" indent="0">
              <a:lnSpc>
                <a:spcPts val="2100"/>
              </a:lnSpc>
              <a:buNone/>
            </a:pPr>
            <a:r>
              <a:rPr lang="en-US" sz="1350" b="1" dirty="0">
                <a:solidFill>
                  <a:srgbClr val="1F2937"/>
                </a:solidFill>
                <a:latin typeface="ui-sans-serif" pitchFamily="34" charset="0"/>
                <a:ea typeface="ui-sans-serif" pitchFamily="34" charset="-122"/>
                <a:cs typeface="ui-sans-serif" pitchFamily="34" charset="-120"/>
              </a:rPr>
              <a:t>Workload Criticality</a:t>
            </a:r>
            <a:endParaRPr lang="en-US" sz="1350" dirty="0"/>
          </a:p>
        </p:txBody>
      </p:sp>
      <p:sp>
        <p:nvSpPr>
          <p:cNvPr id="27" name="Text 3"/>
          <p:cNvSpPr/>
          <p:nvPr/>
        </p:nvSpPr>
        <p:spPr>
          <a:xfrm>
            <a:off x="838200" y="2476500"/>
            <a:ext cx="3977640" cy="228600"/>
          </a:xfrm>
          <a:prstGeom prst="rect">
            <a:avLst/>
          </a:prstGeom>
          <a:noFill/>
          <a:ln/>
        </p:spPr>
        <p:txBody>
          <a:bodyPr vert="horz" wrap="square" lIns="0" tIns="0" rIns="0" bIns="0" rtlCol="0" anchor="t"/>
          <a:lstStyle/>
          <a:p>
            <a:pPr marL="342900" indent="-342900" algn="l">
              <a:lnSpc>
                <a:spcPts val="1800"/>
              </a:lnSpc>
              <a:buSzPct val="100000"/>
              <a:buChar char="•"/>
            </a:pPr>
            <a:r>
              <a:rPr lang="en-US" sz="1200" dirty="0">
                <a:solidFill>
                  <a:srgbClr val="4B5563"/>
                </a:solidFill>
                <a:latin typeface="ui-sans-serif" pitchFamily="34" charset="0"/>
                <a:ea typeface="ui-sans-serif" pitchFamily="34" charset="-122"/>
                <a:cs typeface="ui-sans-serif" pitchFamily="34" charset="-120"/>
              </a:rPr>
              <a:t> Non-production: Basic/Developer</a:t>
            </a:r>
            <a:endParaRPr lang="en-US" sz="1200" dirty="0"/>
          </a:p>
        </p:txBody>
      </p:sp>
      <p:sp>
        <p:nvSpPr>
          <p:cNvPr id="28" name="Text 4"/>
          <p:cNvSpPr/>
          <p:nvPr/>
        </p:nvSpPr>
        <p:spPr>
          <a:xfrm>
            <a:off x="838200" y="2781300"/>
            <a:ext cx="3977640" cy="228600"/>
          </a:xfrm>
          <a:prstGeom prst="rect">
            <a:avLst/>
          </a:prstGeom>
          <a:noFill/>
          <a:ln/>
        </p:spPr>
        <p:txBody>
          <a:bodyPr vert="horz" wrap="square" lIns="0" tIns="0" rIns="0" bIns="0" rtlCol="0" anchor="t"/>
          <a:lstStyle/>
          <a:p>
            <a:pPr marL="342900" indent="-342900" algn="l">
              <a:lnSpc>
                <a:spcPts val="1800"/>
              </a:lnSpc>
              <a:buSzPct val="100000"/>
              <a:buChar char="•"/>
            </a:pPr>
            <a:r>
              <a:rPr lang="en-US" sz="1200" dirty="0">
                <a:solidFill>
                  <a:srgbClr val="4B5563"/>
                </a:solidFill>
                <a:latin typeface="ui-sans-serif" pitchFamily="34" charset="0"/>
                <a:ea typeface="ui-sans-serif" pitchFamily="34" charset="-122"/>
                <a:cs typeface="ui-sans-serif" pitchFamily="34" charset="-120"/>
              </a:rPr>
              <a:t> Production: Business/Enterprise</a:t>
            </a:r>
            <a:endParaRPr lang="en-US" sz="1200" dirty="0"/>
          </a:p>
        </p:txBody>
      </p:sp>
      <p:sp>
        <p:nvSpPr>
          <p:cNvPr id="29" name="Text 5"/>
          <p:cNvSpPr/>
          <p:nvPr/>
        </p:nvSpPr>
        <p:spPr>
          <a:xfrm>
            <a:off x="4876800" y="2076450"/>
            <a:ext cx="1789688" cy="266700"/>
          </a:xfrm>
          <a:prstGeom prst="rect">
            <a:avLst/>
          </a:prstGeom>
          <a:noFill/>
          <a:ln/>
        </p:spPr>
        <p:txBody>
          <a:bodyPr vert="horz" wrap="square" lIns="0" tIns="0" rIns="0" bIns="0" rtlCol="0" anchor="t"/>
          <a:lstStyle/>
          <a:p>
            <a:pPr marL="0" indent="0">
              <a:lnSpc>
                <a:spcPts val="2100"/>
              </a:lnSpc>
              <a:buNone/>
            </a:pPr>
            <a:r>
              <a:rPr lang="en-US" sz="1350" b="1" dirty="0">
                <a:solidFill>
                  <a:srgbClr val="1F2937"/>
                </a:solidFill>
                <a:latin typeface="ui-sans-serif" pitchFamily="34" charset="0"/>
                <a:ea typeface="ui-sans-serif" pitchFamily="34" charset="-122"/>
                <a:cs typeface="ui-sans-serif" pitchFamily="34" charset="-120"/>
              </a:rPr>
              <a:t>Support Access</a:t>
            </a:r>
            <a:endParaRPr lang="en-US" sz="1350" dirty="0"/>
          </a:p>
        </p:txBody>
      </p:sp>
      <p:sp>
        <p:nvSpPr>
          <p:cNvPr id="30" name="Text 6"/>
          <p:cNvSpPr/>
          <p:nvPr/>
        </p:nvSpPr>
        <p:spPr>
          <a:xfrm>
            <a:off x="4572000" y="2476500"/>
            <a:ext cx="3977640" cy="228600"/>
          </a:xfrm>
          <a:prstGeom prst="rect">
            <a:avLst/>
          </a:prstGeom>
          <a:noFill/>
          <a:ln/>
        </p:spPr>
        <p:txBody>
          <a:bodyPr vert="horz" wrap="square" lIns="0" tIns="0" rIns="0" bIns="0" rtlCol="0" anchor="t"/>
          <a:lstStyle/>
          <a:p>
            <a:pPr marL="342900" indent="-342900" algn="l">
              <a:lnSpc>
                <a:spcPts val="1800"/>
              </a:lnSpc>
              <a:buSzPct val="100000"/>
              <a:buChar char="•"/>
            </a:pPr>
            <a:r>
              <a:rPr lang="en-US" sz="1200" dirty="0">
                <a:solidFill>
                  <a:srgbClr val="4B5563"/>
                </a:solidFill>
                <a:latin typeface="ui-sans-serif" pitchFamily="34" charset="0"/>
                <a:ea typeface="ui-sans-serif" pitchFamily="34" charset="-122"/>
                <a:cs typeface="ui-sans-serif" pitchFamily="34" charset="-120"/>
              </a:rPr>
              <a:t> Basic: 24x7 account support</a:t>
            </a:r>
            <a:endParaRPr lang="en-US" sz="1200" dirty="0"/>
          </a:p>
        </p:txBody>
      </p:sp>
      <p:sp>
        <p:nvSpPr>
          <p:cNvPr id="31" name="Text 7"/>
          <p:cNvSpPr/>
          <p:nvPr/>
        </p:nvSpPr>
        <p:spPr>
          <a:xfrm>
            <a:off x="4572000" y="2781300"/>
            <a:ext cx="3977640" cy="228600"/>
          </a:xfrm>
          <a:prstGeom prst="rect">
            <a:avLst/>
          </a:prstGeom>
          <a:noFill/>
          <a:ln/>
        </p:spPr>
        <p:txBody>
          <a:bodyPr vert="horz" wrap="square" lIns="0" tIns="0" rIns="0" bIns="0" rtlCol="0" anchor="t"/>
          <a:lstStyle/>
          <a:p>
            <a:pPr marL="342900" indent="-342900" algn="l">
              <a:lnSpc>
                <a:spcPts val="1800"/>
              </a:lnSpc>
              <a:buSzPct val="100000"/>
              <a:buChar char="•"/>
            </a:pPr>
            <a:r>
              <a:rPr lang="en-US" sz="1200" dirty="0">
                <a:solidFill>
                  <a:srgbClr val="4B5563"/>
                </a:solidFill>
                <a:latin typeface="ui-sans-serif" pitchFamily="34" charset="0"/>
                <a:ea typeface="ui-sans-serif" pitchFamily="34" charset="-122"/>
                <a:cs typeface="ui-sans-serif" pitchFamily="34" charset="-120"/>
              </a:rPr>
              <a:t> Developer: Business hrs email</a:t>
            </a:r>
            <a:endParaRPr lang="en-US" sz="1200" dirty="0"/>
          </a:p>
        </p:txBody>
      </p:sp>
      <p:sp>
        <p:nvSpPr>
          <p:cNvPr id="32" name="Text 8"/>
          <p:cNvSpPr/>
          <p:nvPr/>
        </p:nvSpPr>
        <p:spPr>
          <a:xfrm>
            <a:off x="4572000" y="3086100"/>
            <a:ext cx="3977640" cy="228600"/>
          </a:xfrm>
          <a:prstGeom prst="rect">
            <a:avLst/>
          </a:prstGeom>
          <a:noFill/>
          <a:ln/>
        </p:spPr>
        <p:txBody>
          <a:bodyPr vert="horz" wrap="square" lIns="0" tIns="0" rIns="0" bIns="0" rtlCol="0" anchor="t"/>
          <a:lstStyle/>
          <a:p>
            <a:pPr marL="342900" indent="-342900" algn="l">
              <a:lnSpc>
                <a:spcPts val="1800"/>
              </a:lnSpc>
              <a:buSzPct val="100000"/>
              <a:buChar char="•"/>
            </a:pPr>
            <a:r>
              <a:rPr lang="en-US" sz="1200" dirty="0">
                <a:solidFill>
                  <a:srgbClr val="4B5563"/>
                </a:solidFill>
                <a:latin typeface="ui-sans-serif" pitchFamily="34" charset="0"/>
                <a:ea typeface="ui-sans-serif" pitchFamily="34" charset="-122"/>
                <a:cs typeface="ui-sans-serif" pitchFamily="34" charset="-120"/>
              </a:rPr>
              <a:t> Business/Enterprise: 24x7</a:t>
            </a:r>
            <a:endParaRPr lang="en-US" sz="1200" dirty="0"/>
          </a:p>
        </p:txBody>
      </p:sp>
      <p:sp>
        <p:nvSpPr>
          <p:cNvPr id="33" name="Text 9"/>
          <p:cNvSpPr/>
          <p:nvPr/>
        </p:nvSpPr>
        <p:spPr>
          <a:xfrm>
            <a:off x="8524875" y="2076450"/>
            <a:ext cx="835819" cy="266700"/>
          </a:xfrm>
          <a:prstGeom prst="rect">
            <a:avLst/>
          </a:prstGeom>
          <a:noFill/>
          <a:ln/>
        </p:spPr>
        <p:txBody>
          <a:bodyPr vert="horz" wrap="square" lIns="0" tIns="0" rIns="0" bIns="0" rtlCol="0" anchor="t"/>
          <a:lstStyle/>
          <a:p>
            <a:pPr marL="0" indent="0">
              <a:lnSpc>
                <a:spcPts val="2100"/>
              </a:lnSpc>
              <a:buNone/>
            </a:pPr>
            <a:r>
              <a:rPr lang="en-US" sz="1350" b="1" dirty="0">
                <a:solidFill>
                  <a:srgbClr val="1F2937"/>
                </a:solidFill>
                <a:latin typeface="ui-sans-serif" pitchFamily="34" charset="0"/>
                <a:ea typeface="ui-sans-serif" pitchFamily="34" charset="-122"/>
                <a:cs typeface="ui-sans-serif" pitchFamily="34" charset="-120"/>
              </a:rPr>
              <a:t>Budget</a:t>
            </a:r>
            <a:endParaRPr lang="en-US" sz="1350" dirty="0"/>
          </a:p>
        </p:txBody>
      </p:sp>
      <p:sp>
        <p:nvSpPr>
          <p:cNvPr id="34" name="Text 10"/>
          <p:cNvSpPr/>
          <p:nvPr/>
        </p:nvSpPr>
        <p:spPr>
          <a:xfrm>
            <a:off x="8305800" y="2476500"/>
            <a:ext cx="3314700" cy="228600"/>
          </a:xfrm>
          <a:prstGeom prst="rect">
            <a:avLst/>
          </a:prstGeom>
          <a:noFill/>
          <a:ln/>
        </p:spPr>
        <p:txBody>
          <a:bodyPr vert="horz" wrap="square" lIns="0" tIns="0" rIns="0" bIns="0" rtlCol="0" anchor="t"/>
          <a:lstStyle/>
          <a:p>
            <a:pPr marL="342900" indent="-342900" algn="l">
              <a:lnSpc>
                <a:spcPts val="1800"/>
              </a:lnSpc>
              <a:buSzPct val="100000"/>
              <a:buChar char="•"/>
            </a:pPr>
            <a:r>
              <a:rPr lang="en-US" sz="1200" dirty="0">
                <a:solidFill>
                  <a:srgbClr val="4B5563"/>
                </a:solidFill>
                <a:latin typeface="ui-sans-serif" pitchFamily="34" charset="0"/>
                <a:ea typeface="ui-sans-serif" pitchFamily="34" charset="-122"/>
                <a:cs typeface="ui-sans-serif" pitchFamily="34" charset="-120"/>
              </a:rPr>
              <a:t> Basic: Free</a:t>
            </a:r>
            <a:endParaRPr lang="en-US" sz="1200" dirty="0"/>
          </a:p>
        </p:txBody>
      </p:sp>
      <p:sp>
        <p:nvSpPr>
          <p:cNvPr id="35" name="Text 11"/>
          <p:cNvSpPr/>
          <p:nvPr/>
        </p:nvSpPr>
        <p:spPr>
          <a:xfrm>
            <a:off x="8305800" y="2781300"/>
            <a:ext cx="3977640" cy="228600"/>
          </a:xfrm>
          <a:prstGeom prst="rect">
            <a:avLst/>
          </a:prstGeom>
          <a:noFill/>
          <a:ln/>
        </p:spPr>
        <p:txBody>
          <a:bodyPr vert="horz" wrap="square" lIns="0" tIns="0" rIns="0" bIns="0" rtlCol="0" anchor="t"/>
          <a:lstStyle/>
          <a:p>
            <a:pPr marL="342900" indent="-342900" algn="l">
              <a:lnSpc>
                <a:spcPts val="1800"/>
              </a:lnSpc>
              <a:buSzPct val="100000"/>
              <a:buChar char="•"/>
            </a:pPr>
            <a:r>
              <a:rPr lang="en-US" sz="1200" dirty="0">
                <a:solidFill>
                  <a:srgbClr val="4B5563"/>
                </a:solidFill>
                <a:latin typeface="ui-sans-serif" pitchFamily="34" charset="0"/>
                <a:ea typeface="ui-sans-serif" pitchFamily="34" charset="-122"/>
                <a:cs typeface="ui-sans-serif" pitchFamily="34" charset="-120"/>
              </a:rPr>
              <a:t> Developer: $29+/month</a:t>
            </a:r>
            <a:endParaRPr lang="en-US" sz="1200" dirty="0"/>
          </a:p>
        </p:txBody>
      </p:sp>
      <p:sp>
        <p:nvSpPr>
          <p:cNvPr id="36" name="Text 12"/>
          <p:cNvSpPr/>
          <p:nvPr/>
        </p:nvSpPr>
        <p:spPr>
          <a:xfrm>
            <a:off x="8305800" y="3086100"/>
            <a:ext cx="3977640" cy="228600"/>
          </a:xfrm>
          <a:prstGeom prst="rect">
            <a:avLst/>
          </a:prstGeom>
          <a:noFill/>
          <a:ln/>
        </p:spPr>
        <p:txBody>
          <a:bodyPr vert="horz" wrap="square" lIns="0" tIns="0" rIns="0" bIns="0" rtlCol="0" anchor="t"/>
          <a:lstStyle/>
          <a:p>
            <a:pPr marL="342900" indent="-342900" algn="l">
              <a:lnSpc>
                <a:spcPts val="1800"/>
              </a:lnSpc>
              <a:buSzPct val="100000"/>
              <a:buChar char="•"/>
            </a:pPr>
            <a:r>
              <a:rPr lang="en-US" sz="1200" dirty="0">
                <a:solidFill>
                  <a:srgbClr val="4B5563"/>
                </a:solidFill>
                <a:latin typeface="ui-sans-serif" pitchFamily="34" charset="0"/>
                <a:ea typeface="ui-sans-serif" pitchFamily="34" charset="-122"/>
                <a:cs typeface="ui-sans-serif" pitchFamily="34" charset="-120"/>
              </a:rPr>
              <a:t> Business: $100+/month</a:t>
            </a:r>
            <a:endParaRPr lang="en-US" sz="1200" dirty="0"/>
          </a:p>
        </p:txBody>
      </p:sp>
      <p:sp>
        <p:nvSpPr>
          <p:cNvPr id="37" name="Text 13"/>
          <p:cNvSpPr/>
          <p:nvPr/>
        </p:nvSpPr>
        <p:spPr>
          <a:xfrm>
            <a:off x="762000" y="3886200"/>
            <a:ext cx="2324100" cy="266700"/>
          </a:xfrm>
          <a:prstGeom prst="rect">
            <a:avLst/>
          </a:prstGeom>
          <a:noFill/>
          <a:ln/>
        </p:spPr>
        <p:txBody>
          <a:bodyPr vert="horz" wrap="square" lIns="0" tIns="0" rIns="0" bIns="0" rtlCol="0" anchor="t"/>
          <a:lstStyle/>
          <a:p>
            <a:pPr marL="0" indent="0">
              <a:lnSpc>
                <a:spcPts val="2100"/>
              </a:lnSpc>
              <a:buNone/>
            </a:pPr>
            <a:r>
              <a:rPr lang="en-US" sz="1350" b="1" dirty="0">
                <a:solidFill>
                  <a:srgbClr val="1F2937"/>
                </a:solidFill>
                <a:latin typeface="ui-sans-serif" pitchFamily="34" charset="0"/>
                <a:ea typeface="ui-sans-serif" pitchFamily="34" charset="-122"/>
                <a:cs typeface="ui-sans-serif" pitchFamily="34" charset="-120"/>
              </a:rPr>
              <a:t>Basic Plan</a:t>
            </a:r>
            <a:endParaRPr lang="en-US" sz="1350" dirty="0"/>
          </a:p>
        </p:txBody>
      </p:sp>
      <p:sp>
        <p:nvSpPr>
          <p:cNvPr id="38" name="Text 14"/>
          <p:cNvSpPr/>
          <p:nvPr/>
        </p:nvSpPr>
        <p:spPr>
          <a:xfrm>
            <a:off x="762000" y="4229100"/>
            <a:ext cx="2324100" cy="381000"/>
          </a:xfrm>
          <a:prstGeom prst="rect">
            <a:avLst/>
          </a:prstGeom>
          <a:noFill/>
          <a:ln/>
        </p:spPr>
        <p:txBody>
          <a:bodyPr vert="horz" wrap="square" lIns="0" tIns="0" rIns="0" bIns="0" rtlCol="0" anchor="t"/>
          <a:lstStyle/>
          <a:p>
            <a:pPr marL="0" indent="0">
              <a:lnSpc>
                <a:spcPts val="1500"/>
              </a:lnSpc>
              <a:buNone/>
            </a:pPr>
            <a:r>
              <a:rPr lang="en-US" sz="1050" dirty="0">
                <a:solidFill>
                  <a:srgbClr val="4B5563"/>
                </a:solidFill>
                <a:latin typeface="ui-sans-serif" pitchFamily="34" charset="0"/>
                <a:ea typeface="ui-sans-serif" pitchFamily="34" charset="-122"/>
                <a:cs typeface="ui-sans-serif" pitchFamily="34" charset="-120"/>
              </a:rPr>
              <a:t>For non-production, experimental workloads</a:t>
            </a:r>
            <a:endParaRPr lang="en-US" sz="1050" dirty="0"/>
          </a:p>
        </p:txBody>
      </p:sp>
      <p:sp>
        <p:nvSpPr>
          <p:cNvPr id="39" name="Text 15"/>
          <p:cNvSpPr/>
          <p:nvPr/>
        </p:nvSpPr>
        <p:spPr>
          <a:xfrm>
            <a:off x="3543300" y="3886200"/>
            <a:ext cx="2788920" cy="266700"/>
          </a:xfrm>
          <a:prstGeom prst="rect">
            <a:avLst/>
          </a:prstGeom>
          <a:noFill/>
          <a:ln/>
        </p:spPr>
        <p:txBody>
          <a:bodyPr vert="horz" wrap="square" lIns="0" tIns="0" rIns="0" bIns="0" rtlCol="0" anchor="t"/>
          <a:lstStyle/>
          <a:p>
            <a:pPr marL="0" indent="0">
              <a:lnSpc>
                <a:spcPts val="2100"/>
              </a:lnSpc>
              <a:buNone/>
            </a:pPr>
            <a:r>
              <a:rPr lang="en-US" sz="1350" b="1" dirty="0">
                <a:solidFill>
                  <a:srgbClr val="1F2937"/>
                </a:solidFill>
                <a:latin typeface="ui-sans-serif" pitchFamily="34" charset="0"/>
                <a:ea typeface="ui-sans-serif" pitchFamily="34" charset="-122"/>
                <a:cs typeface="ui-sans-serif" pitchFamily="34" charset="-120"/>
              </a:rPr>
              <a:t>Developer Plan</a:t>
            </a:r>
            <a:endParaRPr lang="en-US" sz="1350" dirty="0"/>
          </a:p>
        </p:txBody>
      </p:sp>
      <p:sp>
        <p:nvSpPr>
          <p:cNvPr id="40" name="Text 16"/>
          <p:cNvSpPr/>
          <p:nvPr/>
        </p:nvSpPr>
        <p:spPr>
          <a:xfrm>
            <a:off x="3543300" y="4229100"/>
            <a:ext cx="2324100" cy="381000"/>
          </a:xfrm>
          <a:prstGeom prst="rect">
            <a:avLst/>
          </a:prstGeom>
          <a:noFill/>
          <a:ln/>
        </p:spPr>
        <p:txBody>
          <a:bodyPr vert="horz" wrap="square" lIns="0" tIns="0" rIns="0" bIns="0" rtlCol="0" anchor="t"/>
          <a:lstStyle/>
          <a:p>
            <a:pPr marL="0" indent="0">
              <a:lnSpc>
                <a:spcPts val="1500"/>
              </a:lnSpc>
              <a:buNone/>
            </a:pPr>
            <a:r>
              <a:rPr lang="en-US" sz="1050" dirty="0">
                <a:solidFill>
                  <a:srgbClr val="4B5563"/>
                </a:solidFill>
                <a:latin typeface="ui-sans-serif" pitchFamily="34" charset="0"/>
                <a:ea typeface="ui-sans-serif" pitchFamily="34" charset="-122"/>
                <a:cs typeface="ui-sans-serif" pitchFamily="34" charset="-120"/>
              </a:rPr>
              <a:t>For development, testing, non-prod use cases</a:t>
            </a:r>
            <a:endParaRPr lang="en-US" sz="1050" dirty="0"/>
          </a:p>
        </p:txBody>
      </p:sp>
      <p:sp>
        <p:nvSpPr>
          <p:cNvPr id="41" name="Text 17"/>
          <p:cNvSpPr/>
          <p:nvPr/>
        </p:nvSpPr>
        <p:spPr>
          <a:xfrm>
            <a:off x="6324600" y="3886200"/>
            <a:ext cx="2788920" cy="266700"/>
          </a:xfrm>
          <a:prstGeom prst="rect">
            <a:avLst/>
          </a:prstGeom>
          <a:noFill/>
          <a:ln/>
        </p:spPr>
        <p:txBody>
          <a:bodyPr vert="horz" wrap="square" lIns="0" tIns="0" rIns="0" bIns="0" rtlCol="0" anchor="t"/>
          <a:lstStyle/>
          <a:p>
            <a:pPr marL="0" indent="0">
              <a:lnSpc>
                <a:spcPts val="2100"/>
              </a:lnSpc>
              <a:buNone/>
            </a:pPr>
            <a:r>
              <a:rPr lang="en-US" sz="1350" b="1" dirty="0">
                <a:solidFill>
                  <a:srgbClr val="1F2937"/>
                </a:solidFill>
                <a:latin typeface="ui-sans-serif" pitchFamily="34" charset="0"/>
                <a:ea typeface="ui-sans-serif" pitchFamily="34" charset="-122"/>
                <a:cs typeface="ui-sans-serif" pitchFamily="34" charset="-120"/>
              </a:rPr>
              <a:t>Business Plan</a:t>
            </a:r>
            <a:endParaRPr lang="en-US" sz="1350" dirty="0"/>
          </a:p>
        </p:txBody>
      </p:sp>
      <p:sp>
        <p:nvSpPr>
          <p:cNvPr id="42" name="Text 18"/>
          <p:cNvSpPr/>
          <p:nvPr/>
        </p:nvSpPr>
        <p:spPr>
          <a:xfrm>
            <a:off x="6324600" y="4229100"/>
            <a:ext cx="2324100" cy="381000"/>
          </a:xfrm>
          <a:prstGeom prst="rect">
            <a:avLst/>
          </a:prstGeom>
          <a:noFill/>
          <a:ln/>
        </p:spPr>
        <p:txBody>
          <a:bodyPr vert="horz" wrap="square" lIns="0" tIns="0" rIns="0" bIns="0" rtlCol="0" anchor="t"/>
          <a:lstStyle/>
          <a:p>
            <a:pPr marL="0" indent="0">
              <a:lnSpc>
                <a:spcPts val="1500"/>
              </a:lnSpc>
              <a:buNone/>
            </a:pPr>
            <a:r>
              <a:rPr lang="en-US" sz="1050" dirty="0">
                <a:solidFill>
                  <a:srgbClr val="4B5563"/>
                </a:solidFill>
                <a:latin typeface="ui-sans-serif" pitchFamily="34" charset="0"/>
                <a:ea typeface="ui-sans-serif" pitchFamily="34" charset="-122"/>
                <a:cs typeface="ui-sans-serif" pitchFamily="34" charset="-120"/>
              </a:rPr>
              <a:t>For production workloads requiring 24/7 support</a:t>
            </a:r>
            <a:endParaRPr lang="en-US" sz="1050" dirty="0"/>
          </a:p>
        </p:txBody>
      </p:sp>
      <p:sp>
        <p:nvSpPr>
          <p:cNvPr id="43" name="Text 19"/>
          <p:cNvSpPr/>
          <p:nvPr/>
        </p:nvSpPr>
        <p:spPr>
          <a:xfrm>
            <a:off x="9105900" y="3886200"/>
            <a:ext cx="2788920" cy="266700"/>
          </a:xfrm>
          <a:prstGeom prst="rect">
            <a:avLst/>
          </a:prstGeom>
          <a:noFill/>
          <a:ln/>
        </p:spPr>
        <p:txBody>
          <a:bodyPr vert="horz" wrap="square" lIns="0" tIns="0" rIns="0" bIns="0" rtlCol="0" anchor="t"/>
          <a:lstStyle/>
          <a:p>
            <a:pPr marL="0" indent="0">
              <a:lnSpc>
                <a:spcPts val="2100"/>
              </a:lnSpc>
              <a:buNone/>
            </a:pPr>
            <a:r>
              <a:rPr lang="en-US" sz="1350" b="1" dirty="0">
                <a:solidFill>
                  <a:srgbClr val="1F2937"/>
                </a:solidFill>
                <a:latin typeface="ui-sans-serif" pitchFamily="34" charset="0"/>
                <a:ea typeface="ui-sans-serif" pitchFamily="34" charset="-122"/>
                <a:cs typeface="ui-sans-serif" pitchFamily="34" charset="-120"/>
              </a:rPr>
              <a:t>Enterprise Plan</a:t>
            </a:r>
            <a:endParaRPr lang="en-US" sz="1350" dirty="0"/>
          </a:p>
        </p:txBody>
      </p:sp>
      <p:sp>
        <p:nvSpPr>
          <p:cNvPr id="44" name="Text 20"/>
          <p:cNvSpPr/>
          <p:nvPr/>
        </p:nvSpPr>
        <p:spPr>
          <a:xfrm>
            <a:off x="9105900" y="4229100"/>
            <a:ext cx="2788920" cy="190500"/>
          </a:xfrm>
          <a:prstGeom prst="rect">
            <a:avLst/>
          </a:prstGeom>
          <a:noFill/>
          <a:ln/>
        </p:spPr>
        <p:txBody>
          <a:bodyPr vert="horz" wrap="square" lIns="0" tIns="0" rIns="0" bIns="0" rtlCol="0" anchor="t"/>
          <a:lstStyle/>
          <a:p>
            <a:pPr marL="0" indent="0">
              <a:lnSpc>
                <a:spcPts val="1500"/>
              </a:lnSpc>
              <a:buNone/>
            </a:pPr>
            <a:r>
              <a:rPr lang="en-US" sz="1050" dirty="0">
                <a:solidFill>
                  <a:srgbClr val="4B5563"/>
                </a:solidFill>
                <a:latin typeface="ui-sans-serif" pitchFamily="34" charset="0"/>
                <a:ea typeface="ui-sans-serif" pitchFamily="34" charset="-122"/>
                <a:cs typeface="ui-sans-serif" pitchFamily="34" charset="-120"/>
              </a:rPr>
              <a:t>For mission-critical applications</a:t>
            </a:r>
            <a:endParaRPr lang="en-US" sz="1050" dirty="0"/>
          </a:p>
        </p:txBody>
      </p:sp>
      <p:sp>
        <p:nvSpPr>
          <p:cNvPr id="46" name="Text 22"/>
          <p:cNvSpPr/>
          <p:nvPr/>
        </p:nvSpPr>
        <p:spPr>
          <a:xfrm>
            <a:off x="11794331" y="6477000"/>
            <a:ext cx="294322" cy="228600"/>
          </a:xfrm>
          <a:prstGeom prst="rect">
            <a:avLst/>
          </a:prstGeom>
          <a:noFill/>
          <a:ln/>
        </p:spPr>
        <p:txBody>
          <a:bodyPr vert="horz" wrap="square" lIns="0" tIns="0" rIns="0" bIns="0" rtlCol="0" anchor="t"/>
          <a:lstStyle/>
          <a:p>
            <a:pPr marL="0" indent="0">
              <a:lnSpc>
                <a:spcPts val="1800"/>
              </a:lnSpc>
              <a:buNone/>
            </a:pPr>
            <a:endParaRPr lang="en-US" sz="1200" dirty="0"/>
          </a:p>
        </p:txBody>
      </p:sp>
      <p:sp>
        <p:nvSpPr>
          <p:cNvPr id="47" name="TextBox 46">
            <a:extLst>
              <a:ext uri="{FF2B5EF4-FFF2-40B4-BE49-F238E27FC236}">
                <a16:creationId xmlns:a16="http://schemas.microsoft.com/office/drawing/2014/main" id="{B247F35D-875E-1346-4578-18A7F5954F13}"/>
              </a:ext>
            </a:extLst>
          </p:cNvPr>
          <p:cNvSpPr txBox="1"/>
          <p:nvPr/>
        </p:nvSpPr>
        <p:spPr>
          <a:xfrm>
            <a:off x="2971800" y="5515252"/>
            <a:ext cx="152400" cy="369332"/>
          </a:xfrm>
          <a:prstGeom prst="rect">
            <a:avLst/>
          </a:prstGeom>
          <a:noFill/>
        </p:spPr>
        <p:txBody>
          <a:bodyPr wrap="square" rtlCol="0">
            <a:spAutoFit/>
          </a:bodyPr>
          <a:lstStyle/>
          <a:p>
            <a:r>
              <a:rPr lang="en-US" dirty="0"/>
              <a:t>W</a:t>
            </a:r>
            <a:endParaRPr lang="en-IN"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7082287"/>
          </a:xfrm>
          <a:prstGeom prst="rect">
            <a:avLst/>
          </a:prstGeom>
        </p:spPr>
      </p:pic>
      <p:pic>
        <p:nvPicPr>
          <p:cNvPr id="3" name="Image 1" descr="preencoded.png"/>
          <p:cNvPicPr>
            <a:picLocks noChangeAspect="1"/>
          </p:cNvPicPr>
          <p:nvPr/>
        </p:nvPicPr>
        <p:blipFill>
          <a:blip r:embed="rId4"/>
          <a:stretch>
            <a:fillRect/>
          </a:stretch>
        </p:blipFill>
        <p:spPr>
          <a:xfrm>
            <a:off x="4310063" y="1762125"/>
            <a:ext cx="3571875" cy="4286250"/>
          </a:xfrm>
          <a:prstGeom prst="rect">
            <a:avLst/>
          </a:prstGeom>
        </p:spPr>
      </p:pic>
      <p:pic>
        <p:nvPicPr>
          <p:cNvPr id="4" name="Image 2" descr="preencoded.png"/>
          <p:cNvPicPr>
            <a:picLocks noChangeAspect="1"/>
          </p:cNvPicPr>
          <p:nvPr/>
        </p:nvPicPr>
        <p:blipFill>
          <a:blip r:embed="rId5"/>
          <a:stretch>
            <a:fillRect/>
          </a:stretch>
        </p:blipFill>
        <p:spPr>
          <a:xfrm>
            <a:off x="5486400" y="1524000"/>
            <a:ext cx="1219200" cy="38100"/>
          </a:xfrm>
          <a:prstGeom prst="rect">
            <a:avLst/>
          </a:prstGeom>
        </p:spPr>
      </p:pic>
      <p:pic>
        <p:nvPicPr>
          <p:cNvPr id="5" name="Image 3" descr="preencoded.png"/>
          <p:cNvPicPr>
            <a:picLocks noChangeAspect="1"/>
          </p:cNvPicPr>
          <p:nvPr/>
        </p:nvPicPr>
        <p:blipFill>
          <a:blip r:embed="rId6"/>
          <a:stretch>
            <a:fillRect/>
          </a:stretch>
        </p:blipFill>
        <p:spPr>
          <a:xfrm>
            <a:off x="2267694" y="2171700"/>
            <a:ext cx="3494633" cy="1028700"/>
          </a:xfrm>
          <a:prstGeom prst="rect">
            <a:avLst/>
          </a:prstGeom>
        </p:spPr>
      </p:pic>
      <p:pic>
        <p:nvPicPr>
          <p:cNvPr id="6" name="Image 4" descr="preencoded.png"/>
          <p:cNvPicPr>
            <a:picLocks noChangeAspect="1"/>
          </p:cNvPicPr>
          <p:nvPr/>
        </p:nvPicPr>
        <p:blipFill>
          <a:blip r:embed="rId7"/>
          <a:stretch>
            <a:fillRect/>
          </a:stretch>
        </p:blipFill>
        <p:spPr>
          <a:xfrm>
            <a:off x="3843486" y="2324100"/>
            <a:ext cx="342900" cy="381000"/>
          </a:xfrm>
          <a:prstGeom prst="rect">
            <a:avLst/>
          </a:prstGeom>
        </p:spPr>
      </p:pic>
      <p:pic>
        <p:nvPicPr>
          <p:cNvPr id="7" name="Image 5" descr="preencoded.png"/>
          <p:cNvPicPr>
            <a:picLocks noChangeAspect="1"/>
          </p:cNvPicPr>
          <p:nvPr/>
        </p:nvPicPr>
        <p:blipFill>
          <a:blip r:embed="rId8"/>
          <a:stretch>
            <a:fillRect/>
          </a:stretch>
        </p:blipFill>
        <p:spPr>
          <a:xfrm>
            <a:off x="6067127" y="2171700"/>
            <a:ext cx="3857030" cy="1028700"/>
          </a:xfrm>
          <a:prstGeom prst="rect">
            <a:avLst/>
          </a:prstGeom>
        </p:spPr>
      </p:pic>
      <p:pic>
        <p:nvPicPr>
          <p:cNvPr id="8" name="Image 6" descr="preencoded.png"/>
          <p:cNvPicPr>
            <a:picLocks noChangeAspect="1"/>
          </p:cNvPicPr>
          <p:nvPr/>
        </p:nvPicPr>
        <p:blipFill>
          <a:blip r:embed="rId9"/>
          <a:stretch>
            <a:fillRect/>
          </a:stretch>
        </p:blipFill>
        <p:spPr>
          <a:xfrm>
            <a:off x="7843242" y="2324100"/>
            <a:ext cx="304800" cy="381000"/>
          </a:xfrm>
          <a:prstGeom prst="rect">
            <a:avLst/>
          </a:prstGeom>
        </p:spPr>
      </p:pic>
      <p:pic>
        <p:nvPicPr>
          <p:cNvPr id="9" name="Image 7" descr="preencoded.png"/>
          <p:cNvPicPr>
            <a:picLocks noChangeAspect="1"/>
          </p:cNvPicPr>
          <p:nvPr/>
        </p:nvPicPr>
        <p:blipFill>
          <a:blip r:embed="rId10"/>
          <a:stretch>
            <a:fillRect/>
          </a:stretch>
        </p:blipFill>
        <p:spPr>
          <a:xfrm>
            <a:off x="1585020" y="3657600"/>
            <a:ext cx="9021961" cy="2705100"/>
          </a:xfrm>
          <a:prstGeom prst="rect">
            <a:avLst/>
          </a:prstGeom>
        </p:spPr>
      </p:pic>
      <p:pic>
        <p:nvPicPr>
          <p:cNvPr id="10" name="Image 8" descr="preencoded.png"/>
          <p:cNvPicPr>
            <a:picLocks noChangeAspect="1"/>
          </p:cNvPicPr>
          <p:nvPr/>
        </p:nvPicPr>
        <p:blipFill>
          <a:blip r:embed="rId11"/>
          <a:stretch>
            <a:fillRect/>
          </a:stretch>
        </p:blipFill>
        <p:spPr>
          <a:xfrm>
            <a:off x="1813620" y="3924300"/>
            <a:ext cx="228600" cy="228600"/>
          </a:xfrm>
          <a:prstGeom prst="rect">
            <a:avLst/>
          </a:prstGeom>
        </p:spPr>
      </p:pic>
      <p:pic>
        <p:nvPicPr>
          <p:cNvPr id="11" name="Image 9" descr="preencoded.png"/>
          <p:cNvPicPr>
            <a:picLocks noChangeAspect="1"/>
          </p:cNvPicPr>
          <p:nvPr/>
        </p:nvPicPr>
        <p:blipFill>
          <a:blip r:embed="rId12"/>
          <a:stretch>
            <a:fillRect/>
          </a:stretch>
        </p:blipFill>
        <p:spPr>
          <a:xfrm>
            <a:off x="1813620" y="4343400"/>
            <a:ext cx="4206180" cy="495300"/>
          </a:xfrm>
          <a:prstGeom prst="rect">
            <a:avLst/>
          </a:prstGeom>
        </p:spPr>
      </p:pic>
      <p:pic>
        <p:nvPicPr>
          <p:cNvPr id="12" name="Image 10" descr="preencoded.png"/>
          <p:cNvPicPr>
            <a:picLocks noChangeAspect="1"/>
          </p:cNvPicPr>
          <p:nvPr/>
        </p:nvPicPr>
        <p:blipFill>
          <a:blip r:embed="rId13"/>
          <a:stretch>
            <a:fillRect/>
          </a:stretch>
        </p:blipFill>
        <p:spPr>
          <a:xfrm>
            <a:off x="1927920" y="4457700"/>
            <a:ext cx="190500" cy="266700"/>
          </a:xfrm>
          <a:prstGeom prst="rect">
            <a:avLst/>
          </a:prstGeom>
        </p:spPr>
      </p:pic>
      <p:pic>
        <p:nvPicPr>
          <p:cNvPr id="13" name="Image 11" descr="preencoded.png"/>
          <p:cNvPicPr>
            <a:picLocks noChangeAspect="1"/>
          </p:cNvPicPr>
          <p:nvPr/>
        </p:nvPicPr>
        <p:blipFill>
          <a:blip r:embed="rId14"/>
          <a:stretch>
            <a:fillRect/>
          </a:stretch>
        </p:blipFill>
        <p:spPr>
          <a:xfrm>
            <a:off x="6172200" y="4343400"/>
            <a:ext cx="4206180" cy="495300"/>
          </a:xfrm>
          <a:prstGeom prst="rect">
            <a:avLst/>
          </a:prstGeom>
        </p:spPr>
      </p:pic>
      <p:pic>
        <p:nvPicPr>
          <p:cNvPr id="14" name="Image 12" descr="preencoded.png"/>
          <p:cNvPicPr>
            <a:picLocks noChangeAspect="1"/>
          </p:cNvPicPr>
          <p:nvPr/>
        </p:nvPicPr>
        <p:blipFill>
          <a:blip r:embed="rId15"/>
          <a:stretch>
            <a:fillRect/>
          </a:stretch>
        </p:blipFill>
        <p:spPr>
          <a:xfrm>
            <a:off x="6286500" y="4457700"/>
            <a:ext cx="190500" cy="266700"/>
          </a:xfrm>
          <a:prstGeom prst="rect">
            <a:avLst/>
          </a:prstGeom>
        </p:spPr>
      </p:pic>
      <p:pic>
        <p:nvPicPr>
          <p:cNvPr id="15" name="Image 13" descr="preencoded.png"/>
          <p:cNvPicPr>
            <a:picLocks noChangeAspect="1"/>
          </p:cNvPicPr>
          <p:nvPr/>
        </p:nvPicPr>
        <p:blipFill>
          <a:blip r:embed="rId16"/>
          <a:stretch>
            <a:fillRect/>
          </a:stretch>
        </p:blipFill>
        <p:spPr>
          <a:xfrm>
            <a:off x="1813620" y="4991100"/>
            <a:ext cx="4206180" cy="495300"/>
          </a:xfrm>
          <a:prstGeom prst="rect">
            <a:avLst/>
          </a:prstGeom>
        </p:spPr>
      </p:pic>
      <p:pic>
        <p:nvPicPr>
          <p:cNvPr id="16" name="Image 14" descr="preencoded.png"/>
          <p:cNvPicPr>
            <a:picLocks noChangeAspect="1"/>
          </p:cNvPicPr>
          <p:nvPr/>
        </p:nvPicPr>
        <p:blipFill>
          <a:blip r:embed="rId17"/>
          <a:stretch>
            <a:fillRect/>
          </a:stretch>
        </p:blipFill>
        <p:spPr>
          <a:xfrm>
            <a:off x="1927920" y="5105400"/>
            <a:ext cx="238125" cy="266700"/>
          </a:xfrm>
          <a:prstGeom prst="rect">
            <a:avLst/>
          </a:prstGeom>
        </p:spPr>
      </p:pic>
      <p:pic>
        <p:nvPicPr>
          <p:cNvPr id="17" name="Image 15" descr="preencoded.png"/>
          <p:cNvPicPr>
            <a:picLocks noChangeAspect="1"/>
          </p:cNvPicPr>
          <p:nvPr/>
        </p:nvPicPr>
        <p:blipFill>
          <a:blip r:embed="rId18"/>
          <a:stretch>
            <a:fillRect/>
          </a:stretch>
        </p:blipFill>
        <p:spPr>
          <a:xfrm>
            <a:off x="6172200" y="4991100"/>
            <a:ext cx="4206180" cy="495300"/>
          </a:xfrm>
          <a:prstGeom prst="rect">
            <a:avLst/>
          </a:prstGeom>
        </p:spPr>
      </p:pic>
      <p:pic>
        <p:nvPicPr>
          <p:cNvPr id="18" name="Image 16" descr="preencoded.png"/>
          <p:cNvPicPr>
            <a:picLocks noChangeAspect="1"/>
          </p:cNvPicPr>
          <p:nvPr/>
        </p:nvPicPr>
        <p:blipFill>
          <a:blip r:embed="rId19"/>
          <a:stretch>
            <a:fillRect/>
          </a:stretch>
        </p:blipFill>
        <p:spPr>
          <a:xfrm>
            <a:off x="6286500" y="5105400"/>
            <a:ext cx="190500" cy="266700"/>
          </a:xfrm>
          <a:prstGeom prst="rect">
            <a:avLst/>
          </a:prstGeom>
        </p:spPr>
      </p:pic>
      <p:pic>
        <p:nvPicPr>
          <p:cNvPr id="19" name="Image 17" descr="preencoded.png"/>
          <p:cNvPicPr>
            <a:picLocks noChangeAspect="1"/>
          </p:cNvPicPr>
          <p:nvPr/>
        </p:nvPicPr>
        <p:blipFill>
          <a:blip r:embed="rId20"/>
          <a:stretch>
            <a:fillRect/>
          </a:stretch>
        </p:blipFill>
        <p:spPr>
          <a:xfrm>
            <a:off x="1813620" y="5638800"/>
            <a:ext cx="8564761" cy="495300"/>
          </a:xfrm>
          <a:prstGeom prst="rect">
            <a:avLst/>
          </a:prstGeom>
        </p:spPr>
      </p:pic>
      <p:pic>
        <p:nvPicPr>
          <p:cNvPr id="20" name="Image 18" descr="preencoded.png"/>
          <p:cNvPicPr>
            <a:picLocks noChangeAspect="1"/>
          </p:cNvPicPr>
          <p:nvPr/>
        </p:nvPicPr>
        <p:blipFill>
          <a:blip r:embed="rId21"/>
          <a:stretch>
            <a:fillRect/>
          </a:stretch>
        </p:blipFill>
        <p:spPr>
          <a:xfrm>
            <a:off x="1927920" y="5753100"/>
            <a:ext cx="190500" cy="266700"/>
          </a:xfrm>
          <a:prstGeom prst="rect">
            <a:avLst/>
          </a:prstGeom>
        </p:spPr>
      </p:pic>
      <p:sp>
        <p:nvSpPr>
          <p:cNvPr id="24" name="Text 0"/>
          <p:cNvSpPr/>
          <p:nvPr/>
        </p:nvSpPr>
        <p:spPr>
          <a:xfrm>
            <a:off x="457200" y="457200"/>
            <a:ext cx="11277600" cy="914400"/>
          </a:xfrm>
          <a:prstGeom prst="rect">
            <a:avLst/>
          </a:prstGeom>
          <a:noFill/>
          <a:ln/>
        </p:spPr>
        <p:txBody>
          <a:bodyPr vert="horz" wrap="square" lIns="0" tIns="0" rIns="0" bIns="0" rtlCol="0" anchor="t"/>
          <a:lstStyle/>
          <a:p>
            <a:pPr marL="0" indent="0" algn="ctr">
              <a:lnSpc>
                <a:spcPts val="3600"/>
              </a:lnSpc>
              <a:buNone/>
            </a:pPr>
            <a:r>
              <a:rPr lang="en-US" sz="3600" b="1" dirty="0">
                <a:solidFill>
                  <a:srgbClr val="2563EB"/>
                </a:solidFill>
                <a:latin typeface="ui-sans-serif" pitchFamily="34" charset="0"/>
                <a:ea typeface="ui-sans-serif" pitchFamily="34" charset="-122"/>
                <a:cs typeface="ui-sans-serif" pitchFamily="34" charset="-120"/>
              </a:rPr>
              <a:t>Stay Connected with Our Cloud Computing Journey!</a:t>
            </a:r>
            <a:endParaRPr lang="en-US" sz="3600" dirty="0"/>
          </a:p>
        </p:txBody>
      </p:sp>
      <p:sp>
        <p:nvSpPr>
          <p:cNvPr id="25" name="Text 1"/>
          <p:cNvSpPr/>
          <p:nvPr/>
        </p:nvSpPr>
        <p:spPr>
          <a:xfrm>
            <a:off x="2420094" y="2781300"/>
            <a:ext cx="3827800" cy="266700"/>
          </a:xfrm>
          <a:prstGeom prst="rect">
            <a:avLst/>
          </a:prstGeom>
          <a:noFill/>
          <a:ln/>
        </p:spPr>
        <p:txBody>
          <a:bodyPr vert="horz" wrap="square" lIns="0" tIns="0" rIns="0" bIns="0" rtlCol="0" anchor="t"/>
          <a:lstStyle/>
          <a:p>
            <a:pPr marL="0" indent="0">
              <a:lnSpc>
                <a:spcPts val="2100"/>
              </a:lnSpc>
              <a:buNone/>
            </a:pPr>
            <a:r>
              <a:rPr lang="en-US" sz="1350" dirty="0">
                <a:solidFill>
                  <a:srgbClr val="374151"/>
                </a:solidFill>
                <a:latin typeface="ui-sans-serif" pitchFamily="34" charset="0"/>
                <a:ea typeface="ui-sans-serif" pitchFamily="34" charset="-122"/>
                <a:cs typeface="ui-sans-serif" pitchFamily="34" charset="-120"/>
              </a:rPr>
              <a:t>Like this video if you found it helpful!</a:t>
            </a:r>
            <a:endParaRPr lang="en-US" sz="1350" dirty="0"/>
          </a:p>
        </p:txBody>
      </p:sp>
      <p:sp>
        <p:nvSpPr>
          <p:cNvPr id="26" name="Text 2"/>
          <p:cNvSpPr/>
          <p:nvPr/>
        </p:nvSpPr>
        <p:spPr>
          <a:xfrm>
            <a:off x="6219527" y="2781300"/>
            <a:ext cx="4262676" cy="266700"/>
          </a:xfrm>
          <a:prstGeom prst="rect">
            <a:avLst/>
          </a:prstGeom>
          <a:noFill/>
          <a:ln/>
        </p:spPr>
        <p:txBody>
          <a:bodyPr vert="horz" wrap="square" lIns="0" tIns="0" rIns="0" bIns="0" rtlCol="0" anchor="t"/>
          <a:lstStyle/>
          <a:p>
            <a:pPr marL="0" indent="0">
              <a:lnSpc>
                <a:spcPts val="2100"/>
              </a:lnSpc>
              <a:buNone/>
            </a:pPr>
            <a:r>
              <a:rPr lang="en-US" sz="1350" dirty="0">
                <a:solidFill>
                  <a:srgbClr val="374151"/>
                </a:solidFill>
                <a:latin typeface="ui-sans-serif" pitchFamily="34" charset="0"/>
                <a:ea typeface="ui-sans-serif" pitchFamily="34" charset="-122"/>
                <a:cs typeface="ui-sans-serif" pitchFamily="34" charset="-120"/>
              </a:rPr>
              <a:t>Subscribe for cloud tech updates!</a:t>
            </a:r>
            <a:endParaRPr lang="en-US" sz="1350" dirty="0"/>
          </a:p>
        </p:txBody>
      </p:sp>
      <p:sp>
        <p:nvSpPr>
          <p:cNvPr id="27" name="Text 3"/>
          <p:cNvSpPr/>
          <p:nvPr/>
        </p:nvSpPr>
        <p:spPr>
          <a:xfrm>
            <a:off x="2156520" y="3886200"/>
            <a:ext cx="10277713" cy="304800"/>
          </a:xfrm>
          <a:prstGeom prst="rect">
            <a:avLst/>
          </a:prstGeom>
          <a:noFill/>
          <a:ln/>
        </p:spPr>
        <p:txBody>
          <a:bodyPr vert="horz" wrap="square" lIns="0" tIns="0" rIns="0" bIns="0" rtlCol="0" anchor="t"/>
          <a:lstStyle/>
          <a:p>
            <a:pPr marL="0" indent="0">
              <a:lnSpc>
                <a:spcPts val="2400"/>
              </a:lnSpc>
              <a:buNone/>
            </a:pPr>
            <a:r>
              <a:rPr lang="en-US" sz="1800" b="1" dirty="0">
                <a:solidFill>
                  <a:srgbClr val="1F2937"/>
                </a:solidFill>
                <a:latin typeface="ui-sans-serif" pitchFamily="34" charset="0"/>
                <a:ea typeface="ui-sans-serif" pitchFamily="34" charset="-122"/>
                <a:cs typeface="ui-sans-serif" pitchFamily="34" charset="-120"/>
              </a:rPr>
              <a:t>Comment below which cloud topic you want to see next like:</a:t>
            </a:r>
            <a:endParaRPr lang="en-US" sz="1800" dirty="0"/>
          </a:p>
        </p:txBody>
      </p:sp>
      <p:sp>
        <p:nvSpPr>
          <p:cNvPr id="28" name="Text 4"/>
          <p:cNvSpPr/>
          <p:nvPr/>
        </p:nvSpPr>
        <p:spPr>
          <a:xfrm>
            <a:off x="2232720" y="4457700"/>
            <a:ext cx="1977747" cy="266700"/>
          </a:xfrm>
          <a:prstGeom prst="rect">
            <a:avLst/>
          </a:prstGeom>
          <a:noFill/>
          <a:ln/>
        </p:spPr>
        <p:txBody>
          <a:bodyPr vert="horz" wrap="square" lIns="0" tIns="0" rIns="0" bIns="0" rtlCol="0" anchor="t"/>
          <a:lstStyle/>
          <a:p>
            <a:pPr marL="0" indent="0">
              <a:lnSpc>
                <a:spcPts val="2100"/>
              </a:lnSpc>
              <a:buNone/>
            </a:pPr>
            <a:r>
              <a:rPr lang="en-US" sz="1350" dirty="0">
                <a:solidFill>
                  <a:srgbClr val="374151"/>
                </a:solidFill>
                <a:latin typeface="ui-sans-serif" pitchFamily="34" charset="0"/>
                <a:ea typeface="ui-sans-serif" pitchFamily="34" charset="-122"/>
                <a:cs typeface="ui-sans-serif" pitchFamily="34" charset="-120"/>
              </a:rPr>
              <a:t>Cloud Security Tips</a:t>
            </a:r>
            <a:endParaRPr lang="en-US" sz="1350" dirty="0"/>
          </a:p>
        </p:txBody>
      </p:sp>
      <p:sp>
        <p:nvSpPr>
          <p:cNvPr id="29" name="Text 5"/>
          <p:cNvSpPr/>
          <p:nvPr/>
        </p:nvSpPr>
        <p:spPr>
          <a:xfrm>
            <a:off x="6591300" y="4457700"/>
            <a:ext cx="2955012" cy="266700"/>
          </a:xfrm>
          <a:prstGeom prst="rect">
            <a:avLst/>
          </a:prstGeom>
          <a:noFill/>
          <a:ln/>
        </p:spPr>
        <p:txBody>
          <a:bodyPr vert="horz" wrap="square" lIns="0" tIns="0" rIns="0" bIns="0" rtlCol="0" anchor="t"/>
          <a:lstStyle/>
          <a:p>
            <a:pPr marL="0" indent="0">
              <a:lnSpc>
                <a:spcPts val="2100"/>
              </a:lnSpc>
              <a:buNone/>
            </a:pPr>
            <a:r>
              <a:rPr lang="en-US" sz="1350" dirty="0">
                <a:solidFill>
                  <a:srgbClr val="374151"/>
                </a:solidFill>
                <a:latin typeface="ui-sans-serif" pitchFamily="34" charset="0"/>
                <a:ea typeface="ui-sans-serif" pitchFamily="34" charset="-122"/>
                <a:cs typeface="ui-sans-serif" pitchFamily="34" charset="-120"/>
              </a:rPr>
              <a:t>Cost Optimization Strategies</a:t>
            </a:r>
            <a:endParaRPr lang="en-US" sz="1350" dirty="0"/>
          </a:p>
        </p:txBody>
      </p:sp>
      <p:sp>
        <p:nvSpPr>
          <p:cNvPr id="30" name="Text 6"/>
          <p:cNvSpPr/>
          <p:nvPr/>
        </p:nvSpPr>
        <p:spPr>
          <a:xfrm>
            <a:off x="2280345" y="5105400"/>
            <a:ext cx="2585680" cy="266700"/>
          </a:xfrm>
          <a:prstGeom prst="rect">
            <a:avLst/>
          </a:prstGeom>
          <a:noFill/>
          <a:ln/>
        </p:spPr>
        <p:txBody>
          <a:bodyPr vert="horz" wrap="square" lIns="0" tIns="0" rIns="0" bIns="0" rtlCol="0" anchor="t"/>
          <a:lstStyle/>
          <a:p>
            <a:pPr marL="0" indent="0">
              <a:lnSpc>
                <a:spcPts val="2100"/>
              </a:lnSpc>
              <a:buNone/>
            </a:pPr>
            <a:r>
              <a:rPr lang="en-US" sz="1350" dirty="0">
                <a:solidFill>
                  <a:srgbClr val="374151"/>
                </a:solidFill>
                <a:latin typeface="ui-sans-serif" pitchFamily="34" charset="0"/>
                <a:ea typeface="ui-sans-serif" pitchFamily="34" charset="-122"/>
                <a:cs typeface="ui-sans-serif" pitchFamily="34" charset="-120"/>
              </a:rPr>
              <a:t>Multi-Cloud Management</a:t>
            </a:r>
            <a:endParaRPr lang="en-US" sz="1350" dirty="0"/>
          </a:p>
        </p:txBody>
      </p:sp>
      <p:sp>
        <p:nvSpPr>
          <p:cNvPr id="31" name="Text 7"/>
          <p:cNvSpPr/>
          <p:nvPr/>
        </p:nvSpPr>
        <p:spPr>
          <a:xfrm>
            <a:off x="6591300" y="5105400"/>
            <a:ext cx="2267962" cy="266700"/>
          </a:xfrm>
          <a:prstGeom prst="rect">
            <a:avLst/>
          </a:prstGeom>
          <a:noFill/>
          <a:ln/>
        </p:spPr>
        <p:txBody>
          <a:bodyPr vert="horz" wrap="square" lIns="0" tIns="0" rIns="0" bIns="0" rtlCol="0" anchor="t"/>
          <a:lstStyle/>
          <a:p>
            <a:pPr marL="0" indent="0">
              <a:lnSpc>
                <a:spcPts val="2100"/>
              </a:lnSpc>
              <a:buNone/>
            </a:pPr>
            <a:r>
              <a:rPr lang="en-US" sz="1350" dirty="0">
                <a:solidFill>
                  <a:srgbClr val="374151"/>
                </a:solidFill>
                <a:latin typeface="ui-sans-serif" pitchFamily="34" charset="0"/>
                <a:ea typeface="ui-sans-serif" pitchFamily="34" charset="-122"/>
                <a:cs typeface="ui-sans-serif" pitchFamily="34" charset="-120"/>
              </a:rPr>
              <a:t>Serverless Computing</a:t>
            </a:r>
            <a:endParaRPr lang="en-US" sz="1350" dirty="0"/>
          </a:p>
        </p:txBody>
      </p:sp>
      <p:sp>
        <p:nvSpPr>
          <p:cNvPr id="32" name="Text 8"/>
          <p:cNvSpPr/>
          <p:nvPr/>
        </p:nvSpPr>
        <p:spPr>
          <a:xfrm>
            <a:off x="2232720" y="5753100"/>
            <a:ext cx="2264212" cy="266700"/>
          </a:xfrm>
          <a:prstGeom prst="rect">
            <a:avLst/>
          </a:prstGeom>
          <a:noFill/>
          <a:ln/>
        </p:spPr>
        <p:txBody>
          <a:bodyPr vert="horz" wrap="square" lIns="0" tIns="0" rIns="0" bIns="0" rtlCol="0" anchor="t"/>
          <a:lstStyle/>
          <a:p>
            <a:pPr marL="0" indent="0">
              <a:lnSpc>
                <a:spcPts val="2100"/>
              </a:lnSpc>
              <a:buNone/>
            </a:pPr>
            <a:r>
              <a:rPr lang="en-US" sz="1350" dirty="0">
                <a:solidFill>
                  <a:srgbClr val="374151"/>
                </a:solidFill>
                <a:latin typeface="ui-sans-serif" pitchFamily="34" charset="0"/>
                <a:ea typeface="ui-sans-serif" pitchFamily="34" charset="-122"/>
                <a:cs typeface="ui-sans-serif" pitchFamily="34" charset="-120"/>
              </a:rPr>
              <a:t>Cloud Migration Steps</a:t>
            </a:r>
            <a:endParaRPr lang="en-US" sz="1350" dirty="0"/>
          </a:p>
        </p:txBody>
      </p:sp>
      <p:sp>
        <p:nvSpPr>
          <p:cNvPr id="36" name="TextBox 35">
            <a:extLst>
              <a:ext uri="{FF2B5EF4-FFF2-40B4-BE49-F238E27FC236}">
                <a16:creationId xmlns:a16="http://schemas.microsoft.com/office/drawing/2014/main" id="{52820DDF-95CF-B4A2-D906-FF20AE0A41CB}"/>
              </a:ext>
            </a:extLst>
          </p:cNvPr>
          <p:cNvSpPr txBox="1"/>
          <p:nvPr/>
        </p:nvSpPr>
        <p:spPr>
          <a:xfrm>
            <a:off x="198156" y="969242"/>
            <a:ext cx="11948088" cy="384080"/>
          </a:xfrm>
          <a:prstGeom prst="rect">
            <a:avLst/>
          </a:prstGeom>
          <a:noFill/>
        </p:spPr>
        <p:txBody>
          <a:bodyPr wrap="square">
            <a:spAutoFit/>
          </a:bodyPr>
          <a:lstStyle/>
          <a:p>
            <a:pPr marL="0" indent="0" algn="ctr">
              <a:lnSpc>
                <a:spcPts val="2400"/>
              </a:lnSpc>
              <a:buNone/>
            </a:pPr>
            <a:r>
              <a:rPr lang="en-US" sz="1800" dirty="0">
                <a:solidFill>
                  <a:srgbClr val="374151"/>
                </a:solidFill>
                <a:latin typeface="ui-sans-serif" pitchFamily="34" charset="0"/>
                <a:ea typeface="ui-sans-serif" pitchFamily="34" charset="-122"/>
                <a:cs typeface="ui-sans-serif" pitchFamily="34" charset="-120"/>
              </a:rPr>
              <a:t> Dive deeper into the cloud world! Check out our specialized playlists for your continuous learning journey!</a:t>
            </a:r>
            <a:endParaRPr lang="en-US" sz="1800" dirty="0"/>
          </a:p>
        </p:txBody>
      </p:sp>
      <p:sp>
        <p:nvSpPr>
          <p:cNvPr id="33" name="Text 8">
            <a:extLst>
              <a:ext uri="{FF2B5EF4-FFF2-40B4-BE49-F238E27FC236}">
                <a16:creationId xmlns:a16="http://schemas.microsoft.com/office/drawing/2014/main" id="{12D73757-DDD7-D57B-261C-664EC6A592BB}"/>
              </a:ext>
            </a:extLst>
          </p:cNvPr>
          <p:cNvSpPr/>
          <p:nvPr/>
        </p:nvSpPr>
        <p:spPr>
          <a:xfrm>
            <a:off x="6591300" y="5773833"/>
            <a:ext cx="2264212" cy="266700"/>
          </a:xfrm>
          <a:prstGeom prst="rect">
            <a:avLst/>
          </a:prstGeom>
          <a:noFill/>
          <a:ln/>
        </p:spPr>
        <p:txBody>
          <a:bodyPr vert="horz" wrap="square" lIns="0" tIns="0" rIns="0" bIns="0" rtlCol="0" anchor="t"/>
          <a:lstStyle/>
          <a:p>
            <a:pPr>
              <a:lnSpc>
                <a:spcPts val="2100"/>
              </a:lnSpc>
            </a:pPr>
            <a:r>
              <a:rPr lang="en-IN" sz="1400" dirty="0"/>
              <a:t>Anything you'd like 🙂</a:t>
            </a:r>
            <a:endParaRPr lang="en-US" sz="1350" dirty="0"/>
          </a:p>
        </p:txBody>
      </p:sp>
      <p:pic>
        <p:nvPicPr>
          <p:cNvPr id="34" name="Image 14" descr="preencoded.png">
            <a:extLst>
              <a:ext uri="{FF2B5EF4-FFF2-40B4-BE49-F238E27FC236}">
                <a16:creationId xmlns:a16="http://schemas.microsoft.com/office/drawing/2014/main" id="{9B3B5FE5-BED3-CA8F-DE9C-F0AE5665F843}"/>
              </a:ext>
            </a:extLst>
          </p:cNvPr>
          <p:cNvPicPr>
            <a:picLocks noChangeAspect="1"/>
          </p:cNvPicPr>
          <p:nvPr/>
        </p:nvPicPr>
        <p:blipFill>
          <a:blip r:embed="rId17"/>
          <a:stretch>
            <a:fillRect/>
          </a:stretch>
        </p:blipFill>
        <p:spPr>
          <a:xfrm>
            <a:off x="6307217" y="5806440"/>
            <a:ext cx="238125" cy="266700"/>
          </a:xfrm>
          <a:prstGeom prst="rect">
            <a:avLst/>
          </a:prstGeom>
        </p:spPr>
      </p:pic>
      <p:cxnSp>
        <p:nvCxnSpPr>
          <p:cNvPr id="37" name="Straight Connector 36">
            <a:extLst>
              <a:ext uri="{FF2B5EF4-FFF2-40B4-BE49-F238E27FC236}">
                <a16:creationId xmlns:a16="http://schemas.microsoft.com/office/drawing/2014/main" id="{F337FD39-6A55-699F-0610-A1B61D3F10E7}"/>
              </a:ext>
            </a:extLst>
          </p:cNvPr>
          <p:cNvCxnSpPr>
            <a:cxnSpLocks/>
          </p:cNvCxnSpPr>
          <p:nvPr/>
        </p:nvCxnSpPr>
        <p:spPr>
          <a:xfrm>
            <a:off x="6206490" y="5787390"/>
            <a:ext cx="0" cy="26670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AC5AFE-E6A9-8DDB-D655-384FA012B8B0}"/>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8A84034D-1F6F-B550-0C43-08B9035759B0}"/>
              </a:ext>
            </a:extLst>
          </p:cNvPr>
          <p:cNvPicPr>
            <a:picLocks noChangeAspect="1"/>
          </p:cNvPicPr>
          <p:nvPr/>
        </p:nvPicPr>
        <p:blipFill>
          <a:blip r:embed="rId3"/>
          <a:stretch>
            <a:fillRect/>
          </a:stretch>
        </p:blipFill>
        <p:spPr>
          <a:xfrm>
            <a:off x="0" y="0"/>
            <a:ext cx="12192000" cy="7082287"/>
          </a:xfrm>
          <a:prstGeom prst="rect">
            <a:avLst/>
          </a:prstGeom>
        </p:spPr>
      </p:pic>
      <p:pic>
        <p:nvPicPr>
          <p:cNvPr id="3" name="Image 1" descr="preencoded.png">
            <a:extLst>
              <a:ext uri="{FF2B5EF4-FFF2-40B4-BE49-F238E27FC236}">
                <a16:creationId xmlns:a16="http://schemas.microsoft.com/office/drawing/2014/main" id="{1C37F0A5-C763-BE8B-D163-E9AFD9A30061}"/>
              </a:ext>
            </a:extLst>
          </p:cNvPr>
          <p:cNvPicPr>
            <a:picLocks noChangeAspect="1"/>
          </p:cNvPicPr>
          <p:nvPr/>
        </p:nvPicPr>
        <p:blipFill>
          <a:blip r:embed="rId4"/>
          <a:stretch>
            <a:fillRect/>
          </a:stretch>
        </p:blipFill>
        <p:spPr>
          <a:xfrm>
            <a:off x="4310063" y="1762125"/>
            <a:ext cx="3571875" cy="4286250"/>
          </a:xfrm>
          <a:prstGeom prst="rect">
            <a:avLst/>
          </a:prstGeom>
        </p:spPr>
      </p:pic>
      <p:pic>
        <p:nvPicPr>
          <p:cNvPr id="4" name="Image 2" descr="preencoded.png">
            <a:extLst>
              <a:ext uri="{FF2B5EF4-FFF2-40B4-BE49-F238E27FC236}">
                <a16:creationId xmlns:a16="http://schemas.microsoft.com/office/drawing/2014/main" id="{C469A923-2712-30A9-9905-9FF62D9E910D}"/>
              </a:ext>
            </a:extLst>
          </p:cNvPr>
          <p:cNvPicPr>
            <a:picLocks noChangeAspect="1"/>
          </p:cNvPicPr>
          <p:nvPr/>
        </p:nvPicPr>
        <p:blipFill>
          <a:blip r:embed="rId5"/>
          <a:stretch>
            <a:fillRect/>
          </a:stretch>
        </p:blipFill>
        <p:spPr>
          <a:xfrm>
            <a:off x="5486400" y="1524000"/>
            <a:ext cx="1219200" cy="38100"/>
          </a:xfrm>
          <a:prstGeom prst="rect">
            <a:avLst/>
          </a:prstGeom>
        </p:spPr>
      </p:pic>
      <p:pic>
        <p:nvPicPr>
          <p:cNvPr id="5" name="Image 3" descr="preencoded.png">
            <a:extLst>
              <a:ext uri="{FF2B5EF4-FFF2-40B4-BE49-F238E27FC236}">
                <a16:creationId xmlns:a16="http://schemas.microsoft.com/office/drawing/2014/main" id="{9D65A371-1647-7C96-5A64-B2E2E46FD597}"/>
              </a:ext>
            </a:extLst>
          </p:cNvPr>
          <p:cNvPicPr>
            <a:picLocks noChangeAspect="1"/>
          </p:cNvPicPr>
          <p:nvPr/>
        </p:nvPicPr>
        <p:blipFill>
          <a:blip r:embed="rId6"/>
          <a:stretch>
            <a:fillRect/>
          </a:stretch>
        </p:blipFill>
        <p:spPr>
          <a:xfrm>
            <a:off x="2267694" y="2171700"/>
            <a:ext cx="3494633" cy="1028700"/>
          </a:xfrm>
          <a:prstGeom prst="rect">
            <a:avLst/>
          </a:prstGeom>
        </p:spPr>
      </p:pic>
      <p:pic>
        <p:nvPicPr>
          <p:cNvPr id="6" name="Image 4" descr="preencoded.png">
            <a:extLst>
              <a:ext uri="{FF2B5EF4-FFF2-40B4-BE49-F238E27FC236}">
                <a16:creationId xmlns:a16="http://schemas.microsoft.com/office/drawing/2014/main" id="{5A6175EC-C0C9-9A97-89E1-806747459D5E}"/>
              </a:ext>
            </a:extLst>
          </p:cNvPr>
          <p:cNvPicPr>
            <a:picLocks noChangeAspect="1"/>
          </p:cNvPicPr>
          <p:nvPr/>
        </p:nvPicPr>
        <p:blipFill>
          <a:blip r:embed="rId7"/>
          <a:stretch>
            <a:fillRect/>
          </a:stretch>
        </p:blipFill>
        <p:spPr>
          <a:xfrm>
            <a:off x="3843486" y="2324100"/>
            <a:ext cx="342900" cy="381000"/>
          </a:xfrm>
          <a:prstGeom prst="rect">
            <a:avLst/>
          </a:prstGeom>
        </p:spPr>
      </p:pic>
      <p:pic>
        <p:nvPicPr>
          <p:cNvPr id="7" name="Image 5" descr="preencoded.png">
            <a:extLst>
              <a:ext uri="{FF2B5EF4-FFF2-40B4-BE49-F238E27FC236}">
                <a16:creationId xmlns:a16="http://schemas.microsoft.com/office/drawing/2014/main" id="{95137CBC-7BAF-8EC1-4A30-E048A7BF7AB9}"/>
              </a:ext>
            </a:extLst>
          </p:cNvPr>
          <p:cNvPicPr>
            <a:picLocks noChangeAspect="1"/>
          </p:cNvPicPr>
          <p:nvPr/>
        </p:nvPicPr>
        <p:blipFill>
          <a:blip r:embed="rId8"/>
          <a:stretch>
            <a:fillRect/>
          </a:stretch>
        </p:blipFill>
        <p:spPr>
          <a:xfrm>
            <a:off x="6067127" y="2171700"/>
            <a:ext cx="3857030" cy="1028700"/>
          </a:xfrm>
          <a:prstGeom prst="rect">
            <a:avLst/>
          </a:prstGeom>
        </p:spPr>
      </p:pic>
      <p:pic>
        <p:nvPicPr>
          <p:cNvPr id="8" name="Image 6" descr="preencoded.png">
            <a:extLst>
              <a:ext uri="{FF2B5EF4-FFF2-40B4-BE49-F238E27FC236}">
                <a16:creationId xmlns:a16="http://schemas.microsoft.com/office/drawing/2014/main" id="{100A2DC3-5DA8-C9C4-CDD7-FEA6A295B55F}"/>
              </a:ext>
            </a:extLst>
          </p:cNvPr>
          <p:cNvPicPr>
            <a:picLocks noChangeAspect="1"/>
          </p:cNvPicPr>
          <p:nvPr/>
        </p:nvPicPr>
        <p:blipFill>
          <a:blip r:embed="rId9"/>
          <a:stretch>
            <a:fillRect/>
          </a:stretch>
        </p:blipFill>
        <p:spPr>
          <a:xfrm>
            <a:off x="7843242" y="2324100"/>
            <a:ext cx="304800" cy="381000"/>
          </a:xfrm>
          <a:prstGeom prst="rect">
            <a:avLst/>
          </a:prstGeom>
        </p:spPr>
      </p:pic>
      <p:pic>
        <p:nvPicPr>
          <p:cNvPr id="9" name="Image 7" descr="preencoded.png">
            <a:extLst>
              <a:ext uri="{FF2B5EF4-FFF2-40B4-BE49-F238E27FC236}">
                <a16:creationId xmlns:a16="http://schemas.microsoft.com/office/drawing/2014/main" id="{88F92F8E-E5A8-65D5-C582-A5CD31459EA8}"/>
              </a:ext>
            </a:extLst>
          </p:cNvPr>
          <p:cNvPicPr>
            <a:picLocks noChangeAspect="1"/>
          </p:cNvPicPr>
          <p:nvPr/>
        </p:nvPicPr>
        <p:blipFill>
          <a:blip r:embed="rId10"/>
          <a:stretch>
            <a:fillRect/>
          </a:stretch>
        </p:blipFill>
        <p:spPr>
          <a:xfrm>
            <a:off x="1585020" y="3657600"/>
            <a:ext cx="9021961" cy="2705100"/>
          </a:xfrm>
          <a:prstGeom prst="rect">
            <a:avLst/>
          </a:prstGeom>
        </p:spPr>
      </p:pic>
      <p:pic>
        <p:nvPicPr>
          <p:cNvPr id="10" name="Image 8" descr="preencoded.png">
            <a:extLst>
              <a:ext uri="{FF2B5EF4-FFF2-40B4-BE49-F238E27FC236}">
                <a16:creationId xmlns:a16="http://schemas.microsoft.com/office/drawing/2014/main" id="{EE9379AA-0F1B-E969-BAB6-FC413587C96C}"/>
              </a:ext>
            </a:extLst>
          </p:cNvPr>
          <p:cNvPicPr>
            <a:picLocks noChangeAspect="1"/>
          </p:cNvPicPr>
          <p:nvPr/>
        </p:nvPicPr>
        <p:blipFill>
          <a:blip r:embed="rId11"/>
          <a:stretch>
            <a:fillRect/>
          </a:stretch>
        </p:blipFill>
        <p:spPr>
          <a:xfrm>
            <a:off x="1813620" y="3924300"/>
            <a:ext cx="228600" cy="228600"/>
          </a:xfrm>
          <a:prstGeom prst="rect">
            <a:avLst/>
          </a:prstGeom>
        </p:spPr>
      </p:pic>
      <p:pic>
        <p:nvPicPr>
          <p:cNvPr id="11" name="Image 9" descr="preencoded.png">
            <a:extLst>
              <a:ext uri="{FF2B5EF4-FFF2-40B4-BE49-F238E27FC236}">
                <a16:creationId xmlns:a16="http://schemas.microsoft.com/office/drawing/2014/main" id="{76F2459D-13B3-C112-7BE0-8E0769F56677}"/>
              </a:ext>
            </a:extLst>
          </p:cNvPr>
          <p:cNvPicPr>
            <a:picLocks noChangeAspect="1"/>
          </p:cNvPicPr>
          <p:nvPr/>
        </p:nvPicPr>
        <p:blipFill>
          <a:blip r:embed="rId12"/>
          <a:stretch>
            <a:fillRect/>
          </a:stretch>
        </p:blipFill>
        <p:spPr>
          <a:xfrm>
            <a:off x="1813620" y="4343400"/>
            <a:ext cx="4206180" cy="495300"/>
          </a:xfrm>
          <a:prstGeom prst="rect">
            <a:avLst/>
          </a:prstGeom>
        </p:spPr>
      </p:pic>
      <p:pic>
        <p:nvPicPr>
          <p:cNvPr id="12" name="Image 10" descr="preencoded.png">
            <a:extLst>
              <a:ext uri="{FF2B5EF4-FFF2-40B4-BE49-F238E27FC236}">
                <a16:creationId xmlns:a16="http://schemas.microsoft.com/office/drawing/2014/main" id="{21E37EE0-BACA-D356-E209-0300CC6F8852}"/>
              </a:ext>
            </a:extLst>
          </p:cNvPr>
          <p:cNvPicPr>
            <a:picLocks noChangeAspect="1"/>
          </p:cNvPicPr>
          <p:nvPr/>
        </p:nvPicPr>
        <p:blipFill>
          <a:blip r:embed="rId13"/>
          <a:stretch>
            <a:fillRect/>
          </a:stretch>
        </p:blipFill>
        <p:spPr>
          <a:xfrm>
            <a:off x="1927920" y="4457700"/>
            <a:ext cx="190500" cy="266700"/>
          </a:xfrm>
          <a:prstGeom prst="rect">
            <a:avLst/>
          </a:prstGeom>
        </p:spPr>
      </p:pic>
      <p:pic>
        <p:nvPicPr>
          <p:cNvPr id="13" name="Image 11" descr="preencoded.png">
            <a:extLst>
              <a:ext uri="{FF2B5EF4-FFF2-40B4-BE49-F238E27FC236}">
                <a16:creationId xmlns:a16="http://schemas.microsoft.com/office/drawing/2014/main" id="{C63D33A9-F5A0-1619-6607-3EBF956B3A41}"/>
              </a:ext>
            </a:extLst>
          </p:cNvPr>
          <p:cNvPicPr>
            <a:picLocks noChangeAspect="1"/>
          </p:cNvPicPr>
          <p:nvPr/>
        </p:nvPicPr>
        <p:blipFill>
          <a:blip r:embed="rId14"/>
          <a:stretch>
            <a:fillRect/>
          </a:stretch>
        </p:blipFill>
        <p:spPr>
          <a:xfrm>
            <a:off x="6172200" y="4343400"/>
            <a:ext cx="4206180" cy="495300"/>
          </a:xfrm>
          <a:prstGeom prst="rect">
            <a:avLst/>
          </a:prstGeom>
        </p:spPr>
      </p:pic>
      <p:pic>
        <p:nvPicPr>
          <p:cNvPr id="14" name="Image 12" descr="preencoded.png">
            <a:extLst>
              <a:ext uri="{FF2B5EF4-FFF2-40B4-BE49-F238E27FC236}">
                <a16:creationId xmlns:a16="http://schemas.microsoft.com/office/drawing/2014/main" id="{43425A31-5793-829C-5F6E-B3F02C4C73B1}"/>
              </a:ext>
            </a:extLst>
          </p:cNvPr>
          <p:cNvPicPr>
            <a:picLocks noChangeAspect="1"/>
          </p:cNvPicPr>
          <p:nvPr/>
        </p:nvPicPr>
        <p:blipFill>
          <a:blip r:embed="rId15"/>
          <a:stretch>
            <a:fillRect/>
          </a:stretch>
        </p:blipFill>
        <p:spPr>
          <a:xfrm>
            <a:off x="6286500" y="4457700"/>
            <a:ext cx="190500" cy="266700"/>
          </a:xfrm>
          <a:prstGeom prst="rect">
            <a:avLst/>
          </a:prstGeom>
        </p:spPr>
      </p:pic>
      <p:pic>
        <p:nvPicPr>
          <p:cNvPr id="15" name="Image 13" descr="preencoded.png">
            <a:extLst>
              <a:ext uri="{FF2B5EF4-FFF2-40B4-BE49-F238E27FC236}">
                <a16:creationId xmlns:a16="http://schemas.microsoft.com/office/drawing/2014/main" id="{17A4A3C1-E956-9022-DDD6-A7907ECEAE95}"/>
              </a:ext>
            </a:extLst>
          </p:cNvPr>
          <p:cNvPicPr>
            <a:picLocks noChangeAspect="1"/>
          </p:cNvPicPr>
          <p:nvPr/>
        </p:nvPicPr>
        <p:blipFill>
          <a:blip r:embed="rId16"/>
          <a:stretch>
            <a:fillRect/>
          </a:stretch>
        </p:blipFill>
        <p:spPr>
          <a:xfrm>
            <a:off x="1813620" y="4991100"/>
            <a:ext cx="4206180" cy="495300"/>
          </a:xfrm>
          <a:prstGeom prst="rect">
            <a:avLst/>
          </a:prstGeom>
        </p:spPr>
      </p:pic>
      <p:pic>
        <p:nvPicPr>
          <p:cNvPr id="16" name="Image 14" descr="preencoded.png">
            <a:extLst>
              <a:ext uri="{FF2B5EF4-FFF2-40B4-BE49-F238E27FC236}">
                <a16:creationId xmlns:a16="http://schemas.microsoft.com/office/drawing/2014/main" id="{F3EA7A09-21C3-871D-3EAD-DF2207515C77}"/>
              </a:ext>
            </a:extLst>
          </p:cNvPr>
          <p:cNvPicPr>
            <a:picLocks noChangeAspect="1"/>
          </p:cNvPicPr>
          <p:nvPr/>
        </p:nvPicPr>
        <p:blipFill>
          <a:blip r:embed="rId17"/>
          <a:stretch>
            <a:fillRect/>
          </a:stretch>
        </p:blipFill>
        <p:spPr>
          <a:xfrm>
            <a:off x="1927920" y="5105400"/>
            <a:ext cx="238125" cy="266700"/>
          </a:xfrm>
          <a:prstGeom prst="rect">
            <a:avLst/>
          </a:prstGeom>
        </p:spPr>
      </p:pic>
      <p:pic>
        <p:nvPicPr>
          <p:cNvPr id="17" name="Image 15" descr="preencoded.png">
            <a:extLst>
              <a:ext uri="{FF2B5EF4-FFF2-40B4-BE49-F238E27FC236}">
                <a16:creationId xmlns:a16="http://schemas.microsoft.com/office/drawing/2014/main" id="{9C9B25C1-6476-E3EE-2FF3-13874A9C4EB6}"/>
              </a:ext>
            </a:extLst>
          </p:cNvPr>
          <p:cNvPicPr>
            <a:picLocks noChangeAspect="1"/>
          </p:cNvPicPr>
          <p:nvPr/>
        </p:nvPicPr>
        <p:blipFill>
          <a:blip r:embed="rId18"/>
          <a:stretch>
            <a:fillRect/>
          </a:stretch>
        </p:blipFill>
        <p:spPr>
          <a:xfrm>
            <a:off x="6172200" y="4991100"/>
            <a:ext cx="4206180" cy="495300"/>
          </a:xfrm>
          <a:prstGeom prst="rect">
            <a:avLst/>
          </a:prstGeom>
        </p:spPr>
      </p:pic>
      <p:pic>
        <p:nvPicPr>
          <p:cNvPr id="18" name="Image 16" descr="preencoded.png">
            <a:extLst>
              <a:ext uri="{FF2B5EF4-FFF2-40B4-BE49-F238E27FC236}">
                <a16:creationId xmlns:a16="http://schemas.microsoft.com/office/drawing/2014/main" id="{8805A4AF-2D71-0896-EFA0-EBB7A75F7586}"/>
              </a:ext>
            </a:extLst>
          </p:cNvPr>
          <p:cNvPicPr>
            <a:picLocks noChangeAspect="1"/>
          </p:cNvPicPr>
          <p:nvPr/>
        </p:nvPicPr>
        <p:blipFill>
          <a:blip r:embed="rId19"/>
          <a:stretch>
            <a:fillRect/>
          </a:stretch>
        </p:blipFill>
        <p:spPr>
          <a:xfrm>
            <a:off x="6286500" y="5105400"/>
            <a:ext cx="190500" cy="266700"/>
          </a:xfrm>
          <a:prstGeom prst="rect">
            <a:avLst/>
          </a:prstGeom>
        </p:spPr>
      </p:pic>
      <p:pic>
        <p:nvPicPr>
          <p:cNvPr id="19" name="Image 17" descr="preencoded.png">
            <a:extLst>
              <a:ext uri="{FF2B5EF4-FFF2-40B4-BE49-F238E27FC236}">
                <a16:creationId xmlns:a16="http://schemas.microsoft.com/office/drawing/2014/main" id="{C3F4A7EA-334E-01BB-B5CC-7193690C0C40}"/>
              </a:ext>
            </a:extLst>
          </p:cNvPr>
          <p:cNvPicPr>
            <a:picLocks noChangeAspect="1"/>
          </p:cNvPicPr>
          <p:nvPr/>
        </p:nvPicPr>
        <p:blipFill>
          <a:blip r:embed="rId20"/>
          <a:stretch>
            <a:fillRect/>
          </a:stretch>
        </p:blipFill>
        <p:spPr>
          <a:xfrm>
            <a:off x="1813620" y="5638800"/>
            <a:ext cx="8564761" cy="495300"/>
          </a:xfrm>
          <a:prstGeom prst="rect">
            <a:avLst/>
          </a:prstGeom>
        </p:spPr>
      </p:pic>
      <p:pic>
        <p:nvPicPr>
          <p:cNvPr id="20" name="Image 18" descr="preencoded.png">
            <a:extLst>
              <a:ext uri="{FF2B5EF4-FFF2-40B4-BE49-F238E27FC236}">
                <a16:creationId xmlns:a16="http://schemas.microsoft.com/office/drawing/2014/main" id="{8BC32D75-2913-F6C7-9C2B-06303FCA7C45}"/>
              </a:ext>
            </a:extLst>
          </p:cNvPr>
          <p:cNvPicPr>
            <a:picLocks noChangeAspect="1"/>
          </p:cNvPicPr>
          <p:nvPr/>
        </p:nvPicPr>
        <p:blipFill>
          <a:blip r:embed="rId21"/>
          <a:stretch>
            <a:fillRect/>
          </a:stretch>
        </p:blipFill>
        <p:spPr>
          <a:xfrm>
            <a:off x="1927920" y="5753100"/>
            <a:ext cx="190500" cy="266700"/>
          </a:xfrm>
          <a:prstGeom prst="rect">
            <a:avLst/>
          </a:prstGeom>
        </p:spPr>
      </p:pic>
      <p:sp>
        <p:nvSpPr>
          <p:cNvPr id="24" name="Text 0">
            <a:extLst>
              <a:ext uri="{FF2B5EF4-FFF2-40B4-BE49-F238E27FC236}">
                <a16:creationId xmlns:a16="http://schemas.microsoft.com/office/drawing/2014/main" id="{67302516-6C16-4B57-8F9C-3A0D18534553}"/>
              </a:ext>
            </a:extLst>
          </p:cNvPr>
          <p:cNvSpPr/>
          <p:nvPr/>
        </p:nvSpPr>
        <p:spPr>
          <a:xfrm>
            <a:off x="457200" y="457200"/>
            <a:ext cx="11277600" cy="914400"/>
          </a:xfrm>
          <a:prstGeom prst="rect">
            <a:avLst/>
          </a:prstGeom>
          <a:noFill/>
          <a:ln/>
        </p:spPr>
        <p:txBody>
          <a:bodyPr vert="horz" wrap="square" lIns="0" tIns="0" rIns="0" bIns="0" rtlCol="0" anchor="t"/>
          <a:lstStyle/>
          <a:p>
            <a:pPr marL="0" indent="0" algn="ctr">
              <a:lnSpc>
                <a:spcPts val="3600"/>
              </a:lnSpc>
              <a:buNone/>
            </a:pPr>
            <a:r>
              <a:rPr lang="en-US" sz="3600" b="1" dirty="0">
                <a:solidFill>
                  <a:srgbClr val="2563EB"/>
                </a:solidFill>
                <a:latin typeface="ui-sans-serif" pitchFamily="34" charset="0"/>
                <a:ea typeface="ui-sans-serif" pitchFamily="34" charset="-122"/>
                <a:cs typeface="ui-sans-serif" pitchFamily="34" charset="-120"/>
              </a:rPr>
              <a:t>Stay Connected with Our Cloud Computing Journey!</a:t>
            </a:r>
            <a:endParaRPr lang="en-US" sz="3600" dirty="0"/>
          </a:p>
        </p:txBody>
      </p:sp>
      <p:sp>
        <p:nvSpPr>
          <p:cNvPr id="25" name="Text 1">
            <a:extLst>
              <a:ext uri="{FF2B5EF4-FFF2-40B4-BE49-F238E27FC236}">
                <a16:creationId xmlns:a16="http://schemas.microsoft.com/office/drawing/2014/main" id="{DF6FF18C-663E-DE73-7D68-C3E0C6E1C730}"/>
              </a:ext>
            </a:extLst>
          </p:cNvPr>
          <p:cNvSpPr/>
          <p:nvPr/>
        </p:nvSpPr>
        <p:spPr>
          <a:xfrm>
            <a:off x="2420094" y="2781300"/>
            <a:ext cx="3827800" cy="266700"/>
          </a:xfrm>
          <a:prstGeom prst="rect">
            <a:avLst/>
          </a:prstGeom>
          <a:noFill/>
          <a:ln/>
        </p:spPr>
        <p:txBody>
          <a:bodyPr vert="horz" wrap="square" lIns="0" tIns="0" rIns="0" bIns="0" rtlCol="0" anchor="t"/>
          <a:lstStyle/>
          <a:p>
            <a:pPr marL="0" indent="0">
              <a:lnSpc>
                <a:spcPts val="2100"/>
              </a:lnSpc>
              <a:buNone/>
            </a:pPr>
            <a:r>
              <a:rPr lang="en-US" sz="1350" dirty="0">
                <a:solidFill>
                  <a:srgbClr val="374151"/>
                </a:solidFill>
                <a:latin typeface="ui-sans-serif" pitchFamily="34" charset="0"/>
                <a:ea typeface="ui-sans-serif" pitchFamily="34" charset="-122"/>
                <a:cs typeface="ui-sans-serif" pitchFamily="34" charset="-120"/>
              </a:rPr>
              <a:t>Like this video if you found it helpful!</a:t>
            </a:r>
            <a:endParaRPr lang="en-US" sz="1350" dirty="0"/>
          </a:p>
        </p:txBody>
      </p:sp>
      <p:sp>
        <p:nvSpPr>
          <p:cNvPr id="26" name="Text 2">
            <a:extLst>
              <a:ext uri="{FF2B5EF4-FFF2-40B4-BE49-F238E27FC236}">
                <a16:creationId xmlns:a16="http://schemas.microsoft.com/office/drawing/2014/main" id="{31052E01-64F7-CEB1-33A0-FFBA4D5CD905}"/>
              </a:ext>
            </a:extLst>
          </p:cNvPr>
          <p:cNvSpPr/>
          <p:nvPr/>
        </p:nvSpPr>
        <p:spPr>
          <a:xfrm>
            <a:off x="6219527" y="2781300"/>
            <a:ext cx="4262676" cy="266700"/>
          </a:xfrm>
          <a:prstGeom prst="rect">
            <a:avLst/>
          </a:prstGeom>
          <a:noFill/>
          <a:ln/>
        </p:spPr>
        <p:txBody>
          <a:bodyPr vert="horz" wrap="square" lIns="0" tIns="0" rIns="0" bIns="0" rtlCol="0" anchor="t"/>
          <a:lstStyle/>
          <a:p>
            <a:pPr marL="0" indent="0">
              <a:lnSpc>
                <a:spcPts val="2100"/>
              </a:lnSpc>
              <a:buNone/>
            </a:pPr>
            <a:r>
              <a:rPr lang="en-US" sz="1350" dirty="0">
                <a:solidFill>
                  <a:srgbClr val="374151"/>
                </a:solidFill>
                <a:latin typeface="ui-sans-serif" pitchFamily="34" charset="0"/>
                <a:ea typeface="ui-sans-serif" pitchFamily="34" charset="-122"/>
                <a:cs typeface="ui-sans-serif" pitchFamily="34" charset="-120"/>
              </a:rPr>
              <a:t>Subscribe for cloud tech updates!</a:t>
            </a:r>
            <a:endParaRPr lang="en-US" sz="1350" dirty="0"/>
          </a:p>
        </p:txBody>
      </p:sp>
      <p:sp>
        <p:nvSpPr>
          <p:cNvPr id="27" name="Text 3">
            <a:extLst>
              <a:ext uri="{FF2B5EF4-FFF2-40B4-BE49-F238E27FC236}">
                <a16:creationId xmlns:a16="http://schemas.microsoft.com/office/drawing/2014/main" id="{92B77C03-2EF2-07AD-C2BB-A62C4B6C9052}"/>
              </a:ext>
            </a:extLst>
          </p:cNvPr>
          <p:cNvSpPr/>
          <p:nvPr/>
        </p:nvSpPr>
        <p:spPr>
          <a:xfrm>
            <a:off x="2156520" y="3886200"/>
            <a:ext cx="10277713" cy="304800"/>
          </a:xfrm>
          <a:prstGeom prst="rect">
            <a:avLst/>
          </a:prstGeom>
          <a:noFill/>
          <a:ln/>
        </p:spPr>
        <p:txBody>
          <a:bodyPr vert="horz" wrap="square" lIns="0" tIns="0" rIns="0" bIns="0" rtlCol="0" anchor="t"/>
          <a:lstStyle/>
          <a:p>
            <a:pPr marL="0" indent="0">
              <a:lnSpc>
                <a:spcPts val="2400"/>
              </a:lnSpc>
              <a:buNone/>
            </a:pPr>
            <a:r>
              <a:rPr lang="en-US" sz="1800" b="1" dirty="0">
                <a:solidFill>
                  <a:srgbClr val="1F2937"/>
                </a:solidFill>
                <a:latin typeface="ui-sans-serif" pitchFamily="34" charset="0"/>
                <a:ea typeface="ui-sans-serif" pitchFamily="34" charset="-122"/>
                <a:cs typeface="ui-sans-serif" pitchFamily="34" charset="-120"/>
              </a:rPr>
              <a:t>Comment below which cloud topic you want to see next like:</a:t>
            </a:r>
            <a:endParaRPr lang="en-US" sz="1800" dirty="0"/>
          </a:p>
        </p:txBody>
      </p:sp>
      <p:sp>
        <p:nvSpPr>
          <p:cNvPr id="28" name="Text 4">
            <a:extLst>
              <a:ext uri="{FF2B5EF4-FFF2-40B4-BE49-F238E27FC236}">
                <a16:creationId xmlns:a16="http://schemas.microsoft.com/office/drawing/2014/main" id="{4CED5898-5C00-5652-A7F4-B5E0EF787467}"/>
              </a:ext>
            </a:extLst>
          </p:cNvPr>
          <p:cNvSpPr/>
          <p:nvPr/>
        </p:nvSpPr>
        <p:spPr>
          <a:xfrm>
            <a:off x="2232720" y="4457700"/>
            <a:ext cx="1977747" cy="266700"/>
          </a:xfrm>
          <a:prstGeom prst="rect">
            <a:avLst/>
          </a:prstGeom>
          <a:noFill/>
          <a:ln/>
        </p:spPr>
        <p:txBody>
          <a:bodyPr vert="horz" wrap="square" lIns="0" tIns="0" rIns="0" bIns="0" rtlCol="0" anchor="t"/>
          <a:lstStyle/>
          <a:p>
            <a:pPr marL="0" indent="0">
              <a:lnSpc>
                <a:spcPts val="2100"/>
              </a:lnSpc>
              <a:buNone/>
            </a:pPr>
            <a:r>
              <a:rPr lang="en-US" sz="1350" dirty="0">
                <a:solidFill>
                  <a:srgbClr val="374151"/>
                </a:solidFill>
                <a:latin typeface="ui-sans-serif" pitchFamily="34" charset="0"/>
                <a:ea typeface="ui-sans-serif" pitchFamily="34" charset="-122"/>
                <a:cs typeface="ui-sans-serif" pitchFamily="34" charset="-120"/>
              </a:rPr>
              <a:t>Cloud Security Tips</a:t>
            </a:r>
            <a:endParaRPr lang="en-US" sz="1350" dirty="0"/>
          </a:p>
        </p:txBody>
      </p:sp>
      <p:sp>
        <p:nvSpPr>
          <p:cNvPr id="29" name="Text 5">
            <a:extLst>
              <a:ext uri="{FF2B5EF4-FFF2-40B4-BE49-F238E27FC236}">
                <a16:creationId xmlns:a16="http://schemas.microsoft.com/office/drawing/2014/main" id="{F065CB3D-9BC9-2A74-67F3-F0EDCB6ACBB7}"/>
              </a:ext>
            </a:extLst>
          </p:cNvPr>
          <p:cNvSpPr/>
          <p:nvPr/>
        </p:nvSpPr>
        <p:spPr>
          <a:xfrm>
            <a:off x="6591300" y="4457700"/>
            <a:ext cx="2955012" cy="266700"/>
          </a:xfrm>
          <a:prstGeom prst="rect">
            <a:avLst/>
          </a:prstGeom>
          <a:noFill/>
          <a:ln/>
        </p:spPr>
        <p:txBody>
          <a:bodyPr vert="horz" wrap="square" lIns="0" tIns="0" rIns="0" bIns="0" rtlCol="0" anchor="t"/>
          <a:lstStyle/>
          <a:p>
            <a:pPr marL="0" indent="0">
              <a:lnSpc>
                <a:spcPts val="2100"/>
              </a:lnSpc>
              <a:buNone/>
            </a:pPr>
            <a:r>
              <a:rPr lang="en-US" sz="1350" dirty="0">
                <a:solidFill>
                  <a:srgbClr val="374151"/>
                </a:solidFill>
                <a:latin typeface="ui-sans-serif" pitchFamily="34" charset="0"/>
                <a:ea typeface="ui-sans-serif" pitchFamily="34" charset="-122"/>
                <a:cs typeface="ui-sans-serif" pitchFamily="34" charset="-120"/>
              </a:rPr>
              <a:t>Cost Optimization Strategies</a:t>
            </a:r>
            <a:endParaRPr lang="en-US" sz="1350" dirty="0"/>
          </a:p>
        </p:txBody>
      </p:sp>
      <p:sp>
        <p:nvSpPr>
          <p:cNvPr id="30" name="Text 6">
            <a:extLst>
              <a:ext uri="{FF2B5EF4-FFF2-40B4-BE49-F238E27FC236}">
                <a16:creationId xmlns:a16="http://schemas.microsoft.com/office/drawing/2014/main" id="{9CF95FC6-4C17-2741-0265-7ED2D5326051}"/>
              </a:ext>
            </a:extLst>
          </p:cNvPr>
          <p:cNvSpPr/>
          <p:nvPr/>
        </p:nvSpPr>
        <p:spPr>
          <a:xfrm>
            <a:off x="2280345" y="5105400"/>
            <a:ext cx="2585680" cy="266700"/>
          </a:xfrm>
          <a:prstGeom prst="rect">
            <a:avLst/>
          </a:prstGeom>
          <a:noFill/>
          <a:ln/>
        </p:spPr>
        <p:txBody>
          <a:bodyPr vert="horz" wrap="square" lIns="0" tIns="0" rIns="0" bIns="0" rtlCol="0" anchor="t"/>
          <a:lstStyle/>
          <a:p>
            <a:pPr marL="0" indent="0">
              <a:lnSpc>
                <a:spcPts val="2100"/>
              </a:lnSpc>
              <a:buNone/>
            </a:pPr>
            <a:r>
              <a:rPr lang="en-US" sz="1350" dirty="0">
                <a:solidFill>
                  <a:srgbClr val="374151"/>
                </a:solidFill>
                <a:latin typeface="ui-sans-serif" pitchFamily="34" charset="0"/>
                <a:ea typeface="ui-sans-serif" pitchFamily="34" charset="-122"/>
                <a:cs typeface="ui-sans-serif" pitchFamily="34" charset="-120"/>
              </a:rPr>
              <a:t>Multi-Cloud Management</a:t>
            </a:r>
            <a:endParaRPr lang="en-US" sz="1350" dirty="0"/>
          </a:p>
        </p:txBody>
      </p:sp>
      <p:sp>
        <p:nvSpPr>
          <p:cNvPr id="31" name="Text 7">
            <a:extLst>
              <a:ext uri="{FF2B5EF4-FFF2-40B4-BE49-F238E27FC236}">
                <a16:creationId xmlns:a16="http://schemas.microsoft.com/office/drawing/2014/main" id="{E4256C67-DEC5-DCF9-33CC-3FE0E7AA6369}"/>
              </a:ext>
            </a:extLst>
          </p:cNvPr>
          <p:cNvSpPr/>
          <p:nvPr/>
        </p:nvSpPr>
        <p:spPr>
          <a:xfrm>
            <a:off x="6591300" y="5105400"/>
            <a:ext cx="2267962" cy="266700"/>
          </a:xfrm>
          <a:prstGeom prst="rect">
            <a:avLst/>
          </a:prstGeom>
          <a:noFill/>
          <a:ln/>
        </p:spPr>
        <p:txBody>
          <a:bodyPr vert="horz" wrap="square" lIns="0" tIns="0" rIns="0" bIns="0" rtlCol="0" anchor="t"/>
          <a:lstStyle/>
          <a:p>
            <a:pPr marL="0" indent="0">
              <a:lnSpc>
                <a:spcPts val="2100"/>
              </a:lnSpc>
              <a:buNone/>
            </a:pPr>
            <a:r>
              <a:rPr lang="en-US" sz="1350" dirty="0">
                <a:solidFill>
                  <a:srgbClr val="374151"/>
                </a:solidFill>
                <a:latin typeface="ui-sans-serif" pitchFamily="34" charset="0"/>
                <a:ea typeface="ui-sans-serif" pitchFamily="34" charset="-122"/>
                <a:cs typeface="ui-sans-serif" pitchFamily="34" charset="-120"/>
              </a:rPr>
              <a:t>Serverless Computing</a:t>
            </a:r>
            <a:endParaRPr lang="en-US" sz="1350" dirty="0"/>
          </a:p>
        </p:txBody>
      </p:sp>
      <p:sp>
        <p:nvSpPr>
          <p:cNvPr id="32" name="Text 8">
            <a:extLst>
              <a:ext uri="{FF2B5EF4-FFF2-40B4-BE49-F238E27FC236}">
                <a16:creationId xmlns:a16="http://schemas.microsoft.com/office/drawing/2014/main" id="{C57EE95C-EE8F-C019-4B7B-035C90FD5809}"/>
              </a:ext>
            </a:extLst>
          </p:cNvPr>
          <p:cNvSpPr/>
          <p:nvPr/>
        </p:nvSpPr>
        <p:spPr>
          <a:xfrm>
            <a:off x="2232720" y="5753100"/>
            <a:ext cx="2264212" cy="266700"/>
          </a:xfrm>
          <a:prstGeom prst="rect">
            <a:avLst/>
          </a:prstGeom>
          <a:noFill/>
          <a:ln/>
        </p:spPr>
        <p:txBody>
          <a:bodyPr vert="horz" wrap="square" lIns="0" tIns="0" rIns="0" bIns="0" rtlCol="0" anchor="t"/>
          <a:lstStyle/>
          <a:p>
            <a:pPr marL="0" indent="0">
              <a:lnSpc>
                <a:spcPts val="2100"/>
              </a:lnSpc>
              <a:buNone/>
            </a:pPr>
            <a:r>
              <a:rPr lang="en-US" sz="1350" dirty="0">
                <a:solidFill>
                  <a:srgbClr val="374151"/>
                </a:solidFill>
                <a:latin typeface="ui-sans-serif" pitchFamily="34" charset="0"/>
                <a:ea typeface="ui-sans-serif" pitchFamily="34" charset="-122"/>
                <a:cs typeface="ui-sans-serif" pitchFamily="34" charset="-120"/>
              </a:rPr>
              <a:t>Cloud Migration Steps</a:t>
            </a:r>
            <a:endParaRPr lang="en-US" sz="1350" dirty="0"/>
          </a:p>
        </p:txBody>
      </p:sp>
      <p:sp>
        <p:nvSpPr>
          <p:cNvPr id="36" name="TextBox 35">
            <a:extLst>
              <a:ext uri="{FF2B5EF4-FFF2-40B4-BE49-F238E27FC236}">
                <a16:creationId xmlns:a16="http://schemas.microsoft.com/office/drawing/2014/main" id="{9406BD5E-64CB-C61A-BF75-184D767C7899}"/>
              </a:ext>
            </a:extLst>
          </p:cNvPr>
          <p:cNvSpPr txBox="1"/>
          <p:nvPr/>
        </p:nvSpPr>
        <p:spPr>
          <a:xfrm>
            <a:off x="198156" y="969242"/>
            <a:ext cx="11948088" cy="384080"/>
          </a:xfrm>
          <a:prstGeom prst="rect">
            <a:avLst/>
          </a:prstGeom>
          <a:noFill/>
        </p:spPr>
        <p:txBody>
          <a:bodyPr wrap="square">
            <a:spAutoFit/>
          </a:bodyPr>
          <a:lstStyle/>
          <a:p>
            <a:pPr marL="0" indent="0" algn="ctr">
              <a:lnSpc>
                <a:spcPts val="2400"/>
              </a:lnSpc>
              <a:buNone/>
            </a:pPr>
            <a:r>
              <a:rPr lang="en-US" sz="1800" dirty="0">
                <a:solidFill>
                  <a:srgbClr val="374151"/>
                </a:solidFill>
                <a:latin typeface="ui-sans-serif" pitchFamily="34" charset="0"/>
                <a:ea typeface="ui-sans-serif" pitchFamily="34" charset="-122"/>
                <a:cs typeface="ui-sans-serif" pitchFamily="34" charset="-120"/>
              </a:rPr>
              <a:t> Dive deeper into the cloud world! Check out our specialized playlists for your continuous learning journey!</a:t>
            </a:r>
            <a:endParaRPr lang="en-US" sz="1800" dirty="0"/>
          </a:p>
        </p:txBody>
      </p:sp>
      <p:sp>
        <p:nvSpPr>
          <p:cNvPr id="33" name="Text 8">
            <a:extLst>
              <a:ext uri="{FF2B5EF4-FFF2-40B4-BE49-F238E27FC236}">
                <a16:creationId xmlns:a16="http://schemas.microsoft.com/office/drawing/2014/main" id="{FD54E129-3D3F-0951-C7B8-752F0BCCF67A}"/>
              </a:ext>
            </a:extLst>
          </p:cNvPr>
          <p:cNvSpPr/>
          <p:nvPr/>
        </p:nvSpPr>
        <p:spPr>
          <a:xfrm>
            <a:off x="6591300" y="5773833"/>
            <a:ext cx="2264212" cy="266700"/>
          </a:xfrm>
          <a:prstGeom prst="rect">
            <a:avLst/>
          </a:prstGeom>
          <a:noFill/>
          <a:ln/>
        </p:spPr>
        <p:txBody>
          <a:bodyPr vert="horz" wrap="square" lIns="0" tIns="0" rIns="0" bIns="0" rtlCol="0" anchor="t"/>
          <a:lstStyle/>
          <a:p>
            <a:pPr>
              <a:lnSpc>
                <a:spcPts val="2100"/>
              </a:lnSpc>
            </a:pPr>
            <a:r>
              <a:rPr lang="en-IN" sz="1400" dirty="0"/>
              <a:t>Anything you'd like 🙂</a:t>
            </a:r>
            <a:endParaRPr lang="en-US" sz="1350" dirty="0"/>
          </a:p>
        </p:txBody>
      </p:sp>
      <p:pic>
        <p:nvPicPr>
          <p:cNvPr id="34" name="Image 14" descr="preencoded.png">
            <a:extLst>
              <a:ext uri="{FF2B5EF4-FFF2-40B4-BE49-F238E27FC236}">
                <a16:creationId xmlns:a16="http://schemas.microsoft.com/office/drawing/2014/main" id="{5D2F3E05-E825-670D-6679-FF04135C3558}"/>
              </a:ext>
            </a:extLst>
          </p:cNvPr>
          <p:cNvPicPr>
            <a:picLocks noChangeAspect="1"/>
          </p:cNvPicPr>
          <p:nvPr/>
        </p:nvPicPr>
        <p:blipFill>
          <a:blip r:embed="rId17"/>
          <a:stretch>
            <a:fillRect/>
          </a:stretch>
        </p:blipFill>
        <p:spPr>
          <a:xfrm>
            <a:off x="6307217" y="5806440"/>
            <a:ext cx="238125" cy="266700"/>
          </a:xfrm>
          <a:prstGeom prst="rect">
            <a:avLst/>
          </a:prstGeom>
        </p:spPr>
      </p:pic>
      <p:cxnSp>
        <p:nvCxnSpPr>
          <p:cNvPr id="37" name="Straight Connector 36">
            <a:extLst>
              <a:ext uri="{FF2B5EF4-FFF2-40B4-BE49-F238E27FC236}">
                <a16:creationId xmlns:a16="http://schemas.microsoft.com/office/drawing/2014/main" id="{3BA1B7D7-3DC9-554C-7C18-66B60C166C0D}"/>
              </a:ext>
            </a:extLst>
          </p:cNvPr>
          <p:cNvCxnSpPr>
            <a:cxnSpLocks/>
          </p:cNvCxnSpPr>
          <p:nvPr/>
        </p:nvCxnSpPr>
        <p:spPr>
          <a:xfrm>
            <a:off x="6206490" y="5787390"/>
            <a:ext cx="0" cy="26670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987037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pic>
        <p:nvPicPr>
          <p:cNvPr id="3" name="Image 1" descr="preencoded.png"/>
          <p:cNvPicPr>
            <a:picLocks noChangeAspect="1"/>
          </p:cNvPicPr>
          <p:nvPr/>
        </p:nvPicPr>
        <p:blipFill>
          <a:blip r:embed="rId4"/>
          <a:stretch>
            <a:fillRect/>
          </a:stretch>
        </p:blipFill>
        <p:spPr>
          <a:xfrm>
            <a:off x="8382000" y="0"/>
            <a:ext cx="3810000" cy="3810000"/>
          </a:xfrm>
          <a:prstGeom prst="rect">
            <a:avLst/>
          </a:prstGeom>
        </p:spPr>
      </p:pic>
      <p:pic>
        <p:nvPicPr>
          <p:cNvPr id="4" name="Image 2" descr="preencoded.png"/>
          <p:cNvPicPr>
            <a:picLocks noChangeAspect="1"/>
          </p:cNvPicPr>
          <p:nvPr/>
        </p:nvPicPr>
        <p:blipFill>
          <a:blip r:embed="rId5"/>
          <a:stretch>
            <a:fillRect/>
          </a:stretch>
        </p:blipFill>
        <p:spPr>
          <a:xfrm>
            <a:off x="0" y="4476750"/>
            <a:ext cx="2381250" cy="2857500"/>
          </a:xfrm>
          <a:prstGeom prst="rect">
            <a:avLst/>
          </a:prstGeom>
        </p:spPr>
      </p:pic>
      <p:pic>
        <p:nvPicPr>
          <p:cNvPr id="5" name="Image 3" descr="preencoded.png"/>
          <p:cNvPicPr>
            <a:picLocks noChangeAspect="1"/>
          </p:cNvPicPr>
          <p:nvPr/>
        </p:nvPicPr>
        <p:blipFill>
          <a:blip r:embed="rId6"/>
          <a:stretch>
            <a:fillRect/>
          </a:stretch>
        </p:blipFill>
        <p:spPr>
          <a:xfrm>
            <a:off x="1905000" y="952500"/>
            <a:ext cx="1524000" cy="1266825"/>
          </a:xfrm>
          <a:prstGeom prst="rect">
            <a:avLst/>
          </a:prstGeom>
        </p:spPr>
      </p:pic>
      <p:pic>
        <p:nvPicPr>
          <p:cNvPr id="6" name="Image 4" descr="preencoded.png"/>
          <p:cNvPicPr>
            <a:picLocks noChangeAspect="1"/>
          </p:cNvPicPr>
          <p:nvPr/>
        </p:nvPicPr>
        <p:blipFill>
          <a:blip r:embed="rId7"/>
          <a:stretch>
            <a:fillRect/>
          </a:stretch>
        </p:blipFill>
        <p:spPr>
          <a:xfrm>
            <a:off x="8572500" y="4762500"/>
            <a:ext cx="1143000" cy="942975"/>
          </a:xfrm>
          <a:prstGeom prst="rect">
            <a:avLst/>
          </a:prstGeom>
        </p:spPr>
      </p:pic>
      <p:pic>
        <p:nvPicPr>
          <p:cNvPr id="7" name="Image 5" descr="preencoded.png"/>
          <p:cNvPicPr>
            <a:picLocks noChangeAspect="1"/>
          </p:cNvPicPr>
          <p:nvPr/>
        </p:nvPicPr>
        <p:blipFill>
          <a:blip r:embed="rId8"/>
          <a:stretch>
            <a:fillRect/>
          </a:stretch>
        </p:blipFill>
        <p:spPr>
          <a:xfrm>
            <a:off x="5738664" y="2076450"/>
            <a:ext cx="714375" cy="571500"/>
          </a:xfrm>
          <a:prstGeom prst="rect">
            <a:avLst/>
          </a:prstGeom>
        </p:spPr>
      </p:pic>
      <p:pic>
        <p:nvPicPr>
          <p:cNvPr id="8" name="Image 6" descr="preencoded.png"/>
          <p:cNvPicPr>
            <a:picLocks noChangeAspect="1"/>
          </p:cNvPicPr>
          <p:nvPr/>
        </p:nvPicPr>
        <p:blipFill>
          <a:blip r:embed="rId9"/>
          <a:stretch>
            <a:fillRect/>
          </a:stretch>
        </p:blipFill>
        <p:spPr>
          <a:xfrm>
            <a:off x="3994398" y="4629150"/>
            <a:ext cx="609600" cy="38100"/>
          </a:xfrm>
          <a:prstGeom prst="rect">
            <a:avLst/>
          </a:prstGeom>
        </p:spPr>
      </p:pic>
      <p:pic>
        <p:nvPicPr>
          <p:cNvPr id="9" name="Image 7" descr="preencoded.png"/>
          <p:cNvPicPr>
            <a:picLocks noChangeAspect="1"/>
          </p:cNvPicPr>
          <p:nvPr/>
        </p:nvPicPr>
        <p:blipFill>
          <a:blip r:embed="rId10"/>
          <a:stretch>
            <a:fillRect/>
          </a:stretch>
        </p:blipFill>
        <p:spPr>
          <a:xfrm>
            <a:off x="7587853" y="4629150"/>
            <a:ext cx="609600" cy="38100"/>
          </a:xfrm>
          <a:prstGeom prst="rect">
            <a:avLst/>
          </a:prstGeom>
        </p:spPr>
      </p:pic>
      <p:sp>
        <p:nvSpPr>
          <p:cNvPr id="10" name="Text 0"/>
          <p:cNvSpPr/>
          <p:nvPr/>
        </p:nvSpPr>
        <p:spPr>
          <a:xfrm>
            <a:off x="2185883" y="2800350"/>
            <a:ext cx="7820085" cy="571500"/>
          </a:xfrm>
          <a:prstGeom prst="rect">
            <a:avLst/>
          </a:prstGeom>
          <a:noFill/>
          <a:ln/>
        </p:spPr>
        <p:txBody>
          <a:bodyPr vert="horz" wrap="square" lIns="0" tIns="0" rIns="0" bIns="0" rtlCol="0" anchor="t"/>
          <a:lstStyle/>
          <a:p>
            <a:pPr marL="0" indent="0" algn="ctr">
              <a:lnSpc>
                <a:spcPts val="4500"/>
              </a:lnSpc>
              <a:buNone/>
            </a:pPr>
            <a:r>
              <a:rPr lang="en-US" sz="4500" b="1" dirty="0">
                <a:solidFill>
                  <a:srgbClr val="1F2937"/>
                </a:solidFill>
                <a:latin typeface="ui-sans-serif" pitchFamily="34" charset="0"/>
                <a:ea typeface="ui-sans-serif" pitchFamily="34" charset="-122"/>
                <a:cs typeface="ui-sans-serif" pitchFamily="34" charset="-120"/>
              </a:rPr>
              <a:t>AWS Service Quotas</a:t>
            </a:r>
            <a:endParaRPr lang="en-US" sz="4500" dirty="0"/>
          </a:p>
        </p:txBody>
      </p:sp>
      <p:sp>
        <p:nvSpPr>
          <p:cNvPr id="11" name="Text 1"/>
          <p:cNvSpPr/>
          <p:nvPr/>
        </p:nvSpPr>
        <p:spPr>
          <a:xfrm>
            <a:off x="2185883" y="3600450"/>
            <a:ext cx="7820085" cy="304800"/>
          </a:xfrm>
          <a:prstGeom prst="rect">
            <a:avLst/>
          </a:prstGeom>
          <a:noFill/>
          <a:ln/>
        </p:spPr>
        <p:txBody>
          <a:bodyPr vert="horz" wrap="square" lIns="0" tIns="0" rIns="0" bIns="0" rtlCol="0" anchor="t"/>
          <a:lstStyle/>
          <a:p>
            <a:pPr marL="0" indent="0" algn="ctr">
              <a:lnSpc>
                <a:spcPts val="2400"/>
              </a:lnSpc>
              <a:buNone/>
            </a:pPr>
            <a:r>
              <a:rPr lang="en-US" sz="1800" dirty="0">
                <a:solidFill>
                  <a:srgbClr val="4B5563"/>
                </a:solidFill>
                <a:latin typeface="ui-sans-serif" pitchFamily="34" charset="0"/>
                <a:ea typeface="ui-sans-serif" pitchFamily="34" charset="-122"/>
                <a:cs typeface="ui-sans-serif" pitchFamily="34" charset="-120"/>
              </a:rPr>
              <a:t>Managing Resource Limits in the Cloud</a:t>
            </a:r>
            <a:endParaRPr lang="en-US" sz="1800" dirty="0"/>
          </a:p>
        </p:txBody>
      </p:sp>
      <p:sp>
        <p:nvSpPr>
          <p:cNvPr id="12" name="Text 2"/>
          <p:cNvSpPr/>
          <p:nvPr/>
        </p:nvSpPr>
        <p:spPr>
          <a:xfrm>
            <a:off x="4488493" y="4514850"/>
            <a:ext cx="3214866" cy="266700"/>
          </a:xfrm>
          <a:prstGeom prst="rect">
            <a:avLst/>
          </a:prstGeom>
          <a:noFill/>
          <a:ln/>
        </p:spPr>
        <p:txBody>
          <a:bodyPr vert="horz" wrap="square" lIns="0" tIns="0" rIns="0" bIns="0" rtlCol="0" anchor="t"/>
          <a:lstStyle/>
          <a:p>
            <a:pPr marL="0" indent="0" algn="ctr">
              <a:lnSpc>
                <a:spcPts val="2100"/>
              </a:lnSpc>
              <a:buNone/>
            </a:pPr>
            <a:r>
              <a:rPr lang="en-US" sz="1500" dirty="0">
                <a:solidFill>
                  <a:srgbClr val="6B7280"/>
                </a:solidFill>
                <a:latin typeface="ui-sans-serif" pitchFamily="34" charset="0"/>
                <a:ea typeface="ui-sans-serif" pitchFamily="34" charset="-122"/>
                <a:cs typeface="ui-sans-serif" pitchFamily="34" charset="-120"/>
              </a:rPr>
              <a:t>Control Your AWS Resources</a:t>
            </a:r>
            <a:endParaRPr lang="en-US" sz="1500" dirty="0"/>
          </a:p>
        </p:txBody>
      </p:sp>
      <p:sp>
        <p:nvSpPr>
          <p:cNvPr id="13" name="Text 3"/>
          <p:cNvSpPr/>
          <p:nvPr/>
        </p:nvSpPr>
        <p:spPr>
          <a:xfrm>
            <a:off x="0" y="6248400"/>
            <a:ext cx="12192000" cy="228600"/>
          </a:xfrm>
          <a:prstGeom prst="rect">
            <a:avLst/>
          </a:prstGeom>
          <a:noFill/>
          <a:ln/>
        </p:spPr>
        <p:txBody>
          <a:bodyPr vert="horz" wrap="square" lIns="0" tIns="0" rIns="0" bIns="0" rtlCol="0" anchor="t"/>
          <a:lstStyle/>
          <a:p>
            <a:pPr marL="0" indent="0" algn="ctr">
              <a:lnSpc>
                <a:spcPts val="1800"/>
              </a:lnSpc>
              <a:buNone/>
            </a:pPr>
            <a:r>
              <a:rPr lang="en-US" sz="1200" dirty="0">
                <a:solidFill>
                  <a:srgbClr val="6B7280"/>
                </a:solidFill>
                <a:latin typeface="ui-sans-serif" pitchFamily="34" charset="0"/>
                <a:ea typeface="ui-sans-serif" pitchFamily="34" charset="-122"/>
                <a:cs typeface="ui-sans-serif" pitchFamily="34" charset="-120"/>
              </a:rPr>
              <a:t>© 2025 AWS, Inc. or its affiliates.</a:t>
            </a:r>
            <a:endParaRPr lang="en-US" sz="12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pic>
        <p:nvPicPr>
          <p:cNvPr id="3" name="Image 1" descr="preencoded.png"/>
          <p:cNvPicPr>
            <a:picLocks noChangeAspect="1"/>
          </p:cNvPicPr>
          <p:nvPr/>
        </p:nvPicPr>
        <p:blipFill>
          <a:blip r:embed="rId4"/>
          <a:stretch>
            <a:fillRect/>
          </a:stretch>
        </p:blipFill>
        <p:spPr>
          <a:xfrm>
            <a:off x="9334500" y="0"/>
            <a:ext cx="2857500" cy="2381250"/>
          </a:xfrm>
          <a:prstGeom prst="rect">
            <a:avLst/>
          </a:prstGeom>
        </p:spPr>
      </p:pic>
      <p:pic>
        <p:nvPicPr>
          <p:cNvPr id="4" name="Image 2" descr="preencoded.png"/>
          <p:cNvPicPr>
            <a:picLocks noChangeAspect="1"/>
          </p:cNvPicPr>
          <p:nvPr/>
        </p:nvPicPr>
        <p:blipFill>
          <a:blip r:embed="rId5"/>
          <a:stretch>
            <a:fillRect/>
          </a:stretch>
        </p:blipFill>
        <p:spPr>
          <a:xfrm>
            <a:off x="0" y="4953000"/>
            <a:ext cx="1905000" cy="2857500"/>
          </a:xfrm>
          <a:prstGeom prst="rect">
            <a:avLst/>
          </a:prstGeom>
        </p:spPr>
      </p:pic>
      <p:pic>
        <p:nvPicPr>
          <p:cNvPr id="5" name="Image 3" descr="preencoded.png"/>
          <p:cNvPicPr>
            <a:picLocks noChangeAspect="1"/>
          </p:cNvPicPr>
          <p:nvPr/>
        </p:nvPicPr>
        <p:blipFill>
          <a:blip r:embed="rId6"/>
          <a:stretch>
            <a:fillRect/>
          </a:stretch>
        </p:blipFill>
        <p:spPr>
          <a:xfrm>
            <a:off x="609600" y="952500"/>
            <a:ext cx="914400" cy="38100"/>
          </a:xfrm>
          <a:prstGeom prst="rect">
            <a:avLst/>
          </a:prstGeom>
        </p:spPr>
      </p:pic>
      <p:pic>
        <p:nvPicPr>
          <p:cNvPr id="6" name="Image 4" descr="preencoded.png"/>
          <p:cNvPicPr>
            <a:picLocks noChangeAspect="1"/>
          </p:cNvPicPr>
          <p:nvPr/>
        </p:nvPicPr>
        <p:blipFill>
          <a:blip r:embed="rId7"/>
          <a:stretch>
            <a:fillRect/>
          </a:stretch>
        </p:blipFill>
        <p:spPr>
          <a:xfrm>
            <a:off x="609600" y="1219200"/>
            <a:ext cx="10972800" cy="1638300"/>
          </a:xfrm>
          <a:prstGeom prst="rect">
            <a:avLst/>
          </a:prstGeom>
        </p:spPr>
      </p:pic>
      <p:pic>
        <p:nvPicPr>
          <p:cNvPr id="7" name="Image 5" descr="preencoded.png"/>
          <p:cNvPicPr>
            <a:picLocks noChangeAspect="1"/>
          </p:cNvPicPr>
          <p:nvPr/>
        </p:nvPicPr>
        <p:blipFill>
          <a:blip r:embed="rId8"/>
          <a:stretch>
            <a:fillRect/>
          </a:stretch>
        </p:blipFill>
        <p:spPr>
          <a:xfrm>
            <a:off x="838200" y="1485900"/>
            <a:ext cx="361950" cy="342900"/>
          </a:xfrm>
          <a:prstGeom prst="rect">
            <a:avLst/>
          </a:prstGeom>
        </p:spPr>
      </p:pic>
      <p:pic>
        <p:nvPicPr>
          <p:cNvPr id="8" name="Image 6" descr="preencoded.png"/>
          <p:cNvPicPr>
            <a:picLocks noChangeAspect="1"/>
          </p:cNvPicPr>
          <p:nvPr/>
        </p:nvPicPr>
        <p:blipFill>
          <a:blip r:embed="rId9"/>
          <a:stretch>
            <a:fillRect/>
          </a:stretch>
        </p:blipFill>
        <p:spPr>
          <a:xfrm>
            <a:off x="609600" y="3162300"/>
            <a:ext cx="5372100" cy="1181100"/>
          </a:xfrm>
          <a:prstGeom prst="rect">
            <a:avLst/>
          </a:prstGeom>
        </p:spPr>
      </p:pic>
      <p:pic>
        <p:nvPicPr>
          <p:cNvPr id="9" name="Image 7" descr="preencoded.png"/>
          <p:cNvPicPr>
            <a:picLocks noChangeAspect="1"/>
          </p:cNvPicPr>
          <p:nvPr/>
        </p:nvPicPr>
        <p:blipFill>
          <a:blip r:embed="rId10"/>
          <a:stretch>
            <a:fillRect/>
          </a:stretch>
        </p:blipFill>
        <p:spPr>
          <a:xfrm>
            <a:off x="800100" y="3352800"/>
            <a:ext cx="228600" cy="304800"/>
          </a:xfrm>
          <a:prstGeom prst="rect">
            <a:avLst/>
          </a:prstGeom>
        </p:spPr>
      </p:pic>
      <p:pic>
        <p:nvPicPr>
          <p:cNvPr id="10" name="Image 8" descr="preencoded.png"/>
          <p:cNvPicPr>
            <a:picLocks noChangeAspect="1"/>
          </p:cNvPicPr>
          <p:nvPr/>
        </p:nvPicPr>
        <p:blipFill>
          <a:blip r:embed="rId9"/>
          <a:stretch>
            <a:fillRect/>
          </a:stretch>
        </p:blipFill>
        <p:spPr>
          <a:xfrm>
            <a:off x="6210300" y="3162300"/>
            <a:ext cx="5372100" cy="1181100"/>
          </a:xfrm>
          <a:prstGeom prst="rect">
            <a:avLst/>
          </a:prstGeom>
        </p:spPr>
      </p:pic>
      <p:pic>
        <p:nvPicPr>
          <p:cNvPr id="11" name="Image 9" descr="preencoded.png"/>
          <p:cNvPicPr>
            <a:picLocks noChangeAspect="1"/>
          </p:cNvPicPr>
          <p:nvPr/>
        </p:nvPicPr>
        <p:blipFill>
          <a:blip r:embed="rId11"/>
          <a:stretch>
            <a:fillRect/>
          </a:stretch>
        </p:blipFill>
        <p:spPr>
          <a:xfrm>
            <a:off x="6400800" y="3352800"/>
            <a:ext cx="285750" cy="304800"/>
          </a:xfrm>
          <a:prstGeom prst="rect">
            <a:avLst/>
          </a:prstGeom>
        </p:spPr>
      </p:pic>
      <p:pic>
        <p:nvPicPr>
          <p:cNvPr id="12" name="Image 10" descr="preencoded.png"/>
          <p:cNvPicPr>
            <a:picLocks noChangeAspect="1"/>
          </p:cNvPicPr>
          <p:nvPr/>
        </p:nvPicPr>
        <p:blipFill>
          <a:blip r:embed="rId9"/>
          <a:stretch>
            <a:fillRect/>
          </a:stretch>
        </p:blipFill>
        <p:spPr>
          <a:xfrm>
            <a:off x="609600" y="4572000"/>
            <a:ext cx="5372100" cy="1181100"/>
          </a:xfrm>
          <a:prstGeom prst="rect">
            <a:avLst/>
          </a:prstGeom>
        </p:spPr>
      </p:pic>
      <p:pic>
        <p:nvPicPr>
          <p:cNvPr id="13" name="Image 11" descr="preencoded.png"/>
          <p:cNvPicPr>
            <a:picLocks noChangeAspect="1"/>
          </p:cNvPicPr>
          <p:nvPr/>
        </p:nvPicPr>
        <p:blipFill>
          <a:blip r:embed="rId12"/>
          <a:stretch>
            <a:fillRect/>
          </a:stretch>
        </p:blipFill>
        <p:spPr>
          <a:xfrm>
            <a:off x="800100" y="4762500"/>
            <a:ext cx="228600" cy="304800"/>
          </a:xfrm>
          <a:prstGeom prst="rect">
            <a:avLst/>
          </a:prstGeom>
        </p:spPr>
      </p:pic>
      <p:pic>
        <p:nvPicPr>
          <p:cNvPr id="14" name="Image 12" descr="preencoded.png"/>
          <p:cNvPicPr>
            <a:picLocks noChangeAspect="1"/>
          </p:cNvPicPr>
          <p:nvPr/>
        </p:nvPicPr>
        <p:blipFill>
          <a:blip r:embed="rId9"/>
          <a:stretch>
            <a:fillRect/>
          </a:stretch>
        </p:blipFill>
        <p:spPr>
          <a:xfrm>
            <a:off x="6210300" y="4572000"/>
            <a:ext cx="5372100" cy="1181100"/>
          </a:xfrm>
          <a:prstGeom prst="rect">
            <a:avLst/>
          </a:prstGeom>
        </p:spPr>
      </p:pic>
      <p:pic>
        <p:nvPicPr>
          <p:cNvPr id="15" name="Image 13" descr="preencoded.png"/>
          <p:cNvPicPr>
            <a:picLocks noChangeAspect="1"/>
          </p:cNvPicPr>
          <p:nvPr/>
        </p:nvPicPr>
        <p:blipFill>
          <a:blip r:embed="rId13"/>
          <a:stretch>
            <a:fillRect/>
          </a:stretch>
        </p:blipFill>
        <p:spPr>
          <a:xfrm>
            <a:off x="6400800" y="4762500"/>
            <a:ext cx="228600" cy="304800"/>
          </a:xfrm>
          <a:prstGeom prst="rect">
            <a:avLst/>
          </a:prstGeom>
        </p:spPr>
      </p:pic>
      <p:pic>
        <p:nvPicPr>
          <p:cNvPr id="16" name="Image 14" descr="preencoded.png"/>
          <p:cNvPicPr>
            <a:picLocks noChangeAspect="1"/>
          </p:cNvPicPr>
          <p:nvPr/>
        </p:nvPicPr>
        <p:blipFill>
          <a:blip r:embed="rId14"/>
          <a:stretch>
            <a:fillRect/>
          </a:stretch>
        </p:blipFill>
        <p:spPr>
          <a:xfrm>
            <a:off x="609600" y="6534150"/>
            <a:ext cx="133350" cy="133350"/>
          </a:xfrm>
          <a:prstGeom prst="rect">
            <a:avLst/>
          </a:prstGeom>
        </p:spPr>
      </p:pic>
      <p:sp>
        <p:nvSpPr>
          <p:cNvPr id="17" name="Text 0"/>
          <p:cNvSpPr/>
          <p:nvPr/>
        </p:nvSpPr>
        <p:spPr>
          <a:xfrm>
            <a:off x="609600" y="457200"/>
            <a:ext cx="13167360" cy="381000"/>
          </a:xfrm>
          <a:prstGeom prst="rect">
            <a:avLst/>
          </a:prstGeom>
          <a:noFill/>
          <a:ln/>
        </p:spPr>
        <p:txBody>
          <a:bodyPr vert="horz" wrap="square" lIns="0" tIns="0" rIns="0" bIns="0" rtlCol="0" anchor="t"/>
          <a:lstStyle/>
          <a:p>
            <a:pPr marL="0" indent="0">
              <a:lnSpc>
                <a:spcPts val="3000"/>
              </a:lnSpc>
              <a:buNone/>
            </a:pPr>
            <a:r>
              <a:rPr lang="en-US" sz="2700" b="1" dirty="0">
                <a:solidFill>
                  <a:srgbClr val="1F2937"/>
                </a:solidFill>
                <a:latin typeface="ui-sans-serif" pitchFamily="34" charset="0"/>
                <a:ea typeface="ui-sans-serif" pitchFamily="34" charset="-122"/>
                <a:cs typeface="ui-sans-serif" pitchFamily="34" charset="-120"/>
              </a:rPr>
              <a:t>Introduction to AWS Service Quotas</a:t>
            </a:r>
            <a:endParaRPr lang="en-US" sz="2700" dirty="0"/>
          </a:p>
        </p:txBody>
      </p:sp>
      <p:sp>
        <p:nvSpPr>
          <p:cNvPr id="18" name="Text 1"/>
          <p:cNvSpPr/>
          <p:nvPr/>
        </p:nvSpPr>
        <p:spPr>
          <a:xfrm>
            <a:off x="1352550" y="1447800"/>
            <a:ext cx="10001250" cy="304800"/>
          </a:xfrm>
          <a:prstGeom prst="rect">
            <a:avLst/>
          </a:prstGeom>
          <a:noFill/>
          <a:ln/>
        </p:spPr>
        <p:txBody>
          <a:bodyPr vert="horz" wrap="square" lIns="0" tIns="0" rIns="0" bIns="0" rtlCol="0" anchor="t"/>
          <a:lstStyle/>
          <a:p>
            <a:pPr marL="0" indent="0">
              <a:lnSpc>
                <a:spcPts val="2400"/>
              </a:lnSpc>
              <a:buNone/>
            </a:pPr>
            <a:r>
              <a:rPr lang="en-US" sz="1800" b="1" dirty="0">
                <a:solidFill>
                  <a:srgbClr val="374151"/>
                </a:solidFill>
                <a:latin typeface="ui-sans-serif" pitchFamily="34" charset="0"/>
                <a:ea typeface="ui-sans-serif" pitchFamily="34" charset="-122"/>
                <a:cs typeface="ui-sans-serif" pitchFamily="34" charset="-120"/>
              </a:rPr>
              <a:t>What are AWS Service Quotas?</a:t>
            </a:r>
            <a:endParaRPr lang="en-US" sz="1800" dirty="0"/>
          </a:p>
        </p:txBody>
      </p:sp>
      <p:sp>
        <p:nvSpPr>
          <p:cNvPr id="19" name="Text 2"/>
          <p:cNvSpPr/>
          <p:nvPr/>
        </p:nvSpPr>
        <p:spPr>
          <a:xfrm>
            <a:off x="1352550" y="1828800"/>
            <a:ext cx="10001250" cy="800100"/>
          </a:xfrm>
          <a:prstGeom prst="rect">
            <a:avLst/>
          </a:prstGeom>
          <a:noFill/>
          <a:ln/>
        </p:spPr>
        <p:txBody>
          <a:bodyPr vert="horz" wrap="square" lIns="0" tIns="0" rIns="0" bIns="0" rtlCol="0" anchor="t"/>
          <a:lstStyle/>
          <a:p>
            <a:pPr marL="0" indent="0">
              <a:lnSpc>
                <a:spcPts val="2100"/>
              </a:lnSpc>
              <a:buNone/>
            </a:pPr>
            <a:r>
              <a:rPr lang="en-US" sz="1350" dirty="0">
                <a:solidFill>
                  <a:srgbClr val="4B5563"/>
                </a:solidFill>
                <a:latin typeface="ui-sans-serif" pitchFamily="34" charset="0"/>
                <a:ea typeface="ui-sans-serif" pitchFamily="34" charset="-122"/>
                <a:cs typeface="ui-sans-serif" pitchFamily="34" charset="-120"/>
              </a:rPr>
              <a:t>AWS Service Quotas define the maximum values for resources, actions, and items that an AWS account can provision or utilize for each AWS service. They safeguard both the AWS infrastructure and its users from unintentional over-provisioning, excessive billing, or service degradation.</a:t>
            </a:r>
            <a:endParaRPr lang="en-US" sz="1350" dirty="0"/>
          </a:p>
        </p:txBody>
      </p:sp>
      <p:sp>
        <p:nvSpPr>
          <p:cNvPr id="20" name="Text 3"/>
          <p:cNvSpPr/>
          <p:nvPr/>
        </p:nvSpPr>
        <p:spPr>
          <a:xfrm>
            <a:off x="1143000" y="3352800"/>
            <a:ext cx="4648200" cy="266700"/>
          </a:xfrm>
          <a:prstGeom prst="rect">
            <a:avLst/>
          </a:prstGeom>
          <a:noFill/>
          <a:ln/>
        </p:spPr>
        <p:txBody>
          <a:bodyPr vert="horz" wrap="square" lIns="0" tIns="0" rIns="0" bIns="0" rtlCol="0" anchor="t"/>
          <a:lstStyle/>
          <a:p>
            <a:pPr marL="0" indent="0">
              <a:lnSpc>
                <a:spcPts val="2100"/>
              </a:lnSpc>
              <a:buNone/>
            </a:pPr>
            <a:r>
              <a:rPr lang="en-US" sz="1500" b="1" dirty="0">
                <a:solidFill>
                  <a:srgbClr val="374151"/>
                </a:solidFill>
                <a:latin typeface="ui-sans-serif" pitchFamily="34" charset="0"/>
                <a:ea typeface="ui-sans-serif" pitchFamily="34" charset="-122"/>
                <a:cs typeface="ui-sans-serif" pitchFamily="34" charset="-120"/>
              </a:rPr>
              <a:t>Safeguard Mechanism</a:t>
            </a:r>
            <a:endParaRPr lang="en-US" sz="1500" dirty="0"/>
          </a:p>
        </p:txBody>
      </p:sp>
      <p:sp>
        <p:nvSpPr>
          <p:cNvPr id="21" name="Text 4"/>
          <p:cNvSpPr/>
          <p:nvPr/>
        </p:nvSpPr>
        <p:spPr>
          <a:xfrm>
            <a:off x="1143000" y="3695700"/>
            <a:ext cx="4648200" cy="457200"/>
          </a:xfrm>
          <a:prstGeom prst="rect">
            <a:avLst/>
          </a:prstGeom>
          <a:noFill/>
          <a:ln/>
        </p:spPr>
        <p:txBody>
          <a:bodyPr vert="horz" wrap="square" lIns="0" tIns="0" rIns="0" bIns="0" rtlCol="0" anchor="t"/>
          <a:lstStyle/>
          <a:p>
            <a:pPr marL="0" indent="0">
              <a:lnSpc>
                <a:spcPts val="1800"/>
              </a:lnSpc>
              <a:buNone/>
            </a:pPr>
            <a:r>
              <a:rPr lang="en-US" sz="1200" dirty="0">
                <a:solidFill>
                  <a:srgbClr val="4B5563"/>
                </a:solidFill>
                <a:latin typeface="ui-sans-serif" pitchFamily="34" charset="0"/>
                <a:ea typeface="ui-sans-serif" pitchFamily="34" charset="-122"/>
                <a:cs typeface="ui-sans-serif" pitchFamily="34" charset="-120"/>
              </a:rPr>
              <a:t>Protects against accidental overspending and ensures fair resource distribution across users in the cloud environment.</a:t>
            </a:r>
            <a:endParaRPr lang="en-US" sz="1200" dirty="0"/>
          </a:p>
        </p:txBody>
      </p:sp>
      <p:sp>
        <p:nvSpPr>
          <p:cNvPr id="22" name="Text 5"/>
          <p:cNvSpPr/>
          <p:nvPr/>
        </p:nvSpPr>
        <p:spPr>
          <a:xfrm>
            <a:off x="6800850" y="3352800"/>
            <a:ext cx="4591050" cy="266700"/>
          </a:xfrm>
          <a:prstGeom prst="rect">
            <a:avLst/>
          </a:prstGeom>
          <a:noFill/>
          <a:ln/>
        </p:spPr>
        <p:txBody>
          <a:bodyPr vert="horz" wrap="square" lIns="0" tIns="0" rIns="0" bIns="0" rtlCol="0" anchor="t"/>
          <a:lstStyle/>
          <a:p>
            <a:pPr marL="0" indent="0">
              <a:lnSpc>
                <a:spcPts val="2100"/>
              </a:lnSpc>
              <a:buNone/>
            </a:pPr>
            <a:r>
              <a:rPr lang="en-US" sz="1500" b="1" dirty="0">
                <a:solidFill>
                  <a:srgbClr val="374151"/>
                </a:solidFill>
                <a:latin typeface="ui-sans-serif" pitchFamily="34" charset="0"/>
                <a:ea typeface="ui-sans-serif" pitchFamily="34" charset="-122"/>
                <a:cs typeface="ui-sans-serif" pitchFamily="34" charset="-120"/>
              </a:rPr>
              <a:t>Resource Guardrails</a:t>
            </a:r>
            <a:endParaRPr lang="en-US" sz="1500" dirty="0"/>
          </a:p>
        </p:txBody>
      </p:sp>
      <p:sp>
        <p:nvSpPr>
          <p:cNvPr id="23" name="Text 6"/>
          <p:cNvSpPr/>
          <p:nvPr/>
        </p:nvSpPr>
        <p:spPr>
          <a:xfrm>
            <a:off x="6800850" y="3695700"/>
            <a:ext cx="4591050" cy="457200"/>
          </a:xfrm>
          <a:prstGeom prst="rect">
            <a:avLst/>
          </a:prstGeom>
          <a:noFill/>
          <a:ln/>
        </p:spPr>
        <p:txBody>
          <a:bodyPr vert="horz" wrap="square" lIns="0" tIns="0" rIns="0" bIns="0" rtlCol="0" anchor="t"/>
          <a:lstStyle/>
          <a:p>
            <a:pPr marL="0" indent="0">
              <a:lnSpc>
                <a:spcPts val="1800"/>
              </a:lnSpc>
              <a:buNone/>
            </a:pPr>
            <a:r>
              <a:rPr lang="en-US" sz="1200" dirty="0">
                <a:solidFill>
                  <a:srgbClr val="4B5563"/>
                </a:solidFill>
                <a:latin typeface="ui-sans-serif" pitchFamily="34" charset="0"/>
                <a:ea typeface="ui-sans-serif" pitchFamily="34" charset="-122"/>
                <a:cs typeface="ui-sans-serif" pitchFamily="34" charset="-120"/>
              </a:rPr>
              <a:t>Act as essential guardrails to prevent service degradation that could result from resource overutilization.</a:t>
            </a:r>
            <a:endParaRPr lang="en-US" sz="1200" dirty="0"/>
          </a:p>
        </p:txBody>
      </p:sp>
      <p:sp>
        <p:nvSpPr>
          <p:cNvPr id="24" name="Text 7"/>
          <p:cNvSpPr/>
          <p:nvPr/>
        </p:nvSpPr>
        <p:spPr>
          <a:xfrm>
            <a:off x="1143000" y="4762500"/>
            <a:ext cx="5577840" cy="266700"/>
          </a:xfrm>
          <a:prstGeom prst="rect">
            <a:avLst/>
          </a:prstGeom>
          <a:noFill/>
          <a:ln/>
        </p:spPr>
        <p:txBody>
          <a:bodyPr vert="horz" wrap="square" lIns="0" tIns="0" rIns="0" bIns="0" rtlCol="0" anchor="t"/>
          <a:lstStyle/>
          <a:p>
            <a:pPr marL="0" indent="0">
              <a:lnSpc>
                <a:spcPts val="2100"/>
              </a:lnSpc>
              <a:buNone/>
            </a:pPr>
            <a:r>
              <a:rPr lang="en-US" sz="1500" b="1" dirty="0">
                <a:solidFill>
                  <a:srgbClr val="374151"/>
                </a:solidFill>
                <a:latin typeface="ui-sans-serif" pitchFamily="34" charset="0"/>
                <a:ea typeface="ui-sans-serif" pitchFamily="34" charset="-122"/>
                <a:cs typeface="ui-sans-serif" pitchFamily="34" charset="-120"/>
              </a:rPr>
              <a:t>Operational Stability</a:t>
            </a:r>
            <a:endParaRPr lang="en-US" sz="1500" dirty="0"/>
          </a:p>
        </p:txBody>
      </p:sp>
      <p:sp>
        <p:nvSpPr>
          <p:cNvPr id="25" name="Text 8"/>
          <p:cNvSpPr/>
          <p:nvPr/>
        </p:nvSpPr>
        <p:spPr>
          <a:xfrm>
            <a:off x="1143000" y="5105400"/>
            <a:ext cx="4648200" cy="457200"/>
          </a:xfrm>
          <a:prstGeom prst="rect">
            <a:avLst/>
          </a:prstGeom>
          <a:noFill/>
          <a:ln/>
        </p:spPr>
        <p:txBody>
          <a:bodyPr vert="horz" wrap="square" lIns="0" tIns="0" rIns="0" bIns="0" rtlCol="0" anchor="t"/>
          <a:lstStyle/>
          <a:p>
            <a:pPr marL="0" indent="0">
              <a:lnSpc>
                <a:spcPts val="1800"/>
              </a:lnSpc>
              <a:buNone/>
            </a:pPr>
            <a:r>
              <a:rPr lang="en-US" sz="1200" dirty="0">
                <a:solidFill>
                  <a:srgbClr val="4B5563"/>
                </a:solidFill>
                <a:latin typeface="ui-sans-serif" pitchFamily="34" charset="0"/>
                <a:ea typeface="ui-sans-serif" pitchFamily="34" charset="-122"/>
                <a:cs typeface="ui-sans-serif" pitchFamily="34" charset="-120"/>
              </a:rPr>
              <a:t>Ensures system stability and prevents unintended over-provisioning that could affect performance.</a:t>
            </a:r>
            <a:endParaRPr lang="en-US" sz="1200" dirty="0"/>
          </a:p>
        </p:txBody>
      </p:sp>
      <p:sp>
        <p:nvSpPr>
          <p:cNvPr id="26" name="Text 9"/>
          <p:cNvSpPr/>
          <p:nvPr/>
        </p:nvSpPr>
        <p:spPr>
          <a:xfrm>
            <a:off x="6743700" y="4762500"/>
            <a:ext cx="4648200" cy="266700"/>
          </a:xfrm>
          <a:prstGeom prst="rect">
            <a:avLst/>
          </a:prstGeom>
          <a:noFill/>
          <a:ln/>
        </p:spPr>
        <p:txBody>
          <a:bodyPr vert="horz" wrap="square" lIns="0" tIns="0" rIns="0" bIns="0" rtlCol="0" anchor="t"/>
          <a:lstStyle/>
          <a:p>
            <a:pPr marL="0" indent="0">
              <a:lnSpc>
                <a:spcPts val="2100"/>
              </a:lnSpc>
              <a:buNone/>
            </a:pPr>
            <a:r>
              <a:rPr lang="en-US" sz="1500" b="1" dirty="0">
                <a:solidFill>
                  <a:srgbClr val="374151"/>
                </a:solidFill>
                <a:latin typeface="ui-sans-serif" pitchFamily="34" charset="0"/>
                <a:ea typeface="ui-sans-serif" pitchFamily="34" charset="-122"/>
                <a:cs typeface="ui-sans-serif" pitchFamily="34" charset="-120"/>
              </a:rPr>
              <a:t>Adjustable Limits</a:t>
            </a:r>
            <a:endParaRPr lang="en-US" sz="1500" dirty="0"/>
          </a:p>
        </p:txBody>
      </p:sp>
      <p:sp>
        <p:nvSpPr>
          <p:cNvPr id="27" name="Text 10"/>
          <p:cNvSpPr/>
          <p:nvPr/>
        </p:nvSpPr>
        <p:spPr>
          <a:xfrm>
            <a:off x="6743700" y="5105400"/>
            <a:ext cx="4648200" cy="457200"/>
          </a:xfrm>
          <a:prstGeom prst="rect">
            <a:avLst/>
          </a:prstGeom>
          <a:noFill/>
          <a:ln/>
        </p:spPr>
        <p:txBody>
          <a:bodyPr vert="horz" wrap="square" lIns="0" tIns="0" rIns="0" bIns="0" rtlCol="0" anchor="t"/>
          <a:lstStyle/>
          <a:p>
            <a:pPr marL="0" indent="0">
              <a:lnSpc>
                <a:spcPts val="1800"/>
              </a:lnSpc>
              <a:buNone/>
            </a:pPr>
            <a:r>
              <a:rPr lang="en-US" sz="1200" dirty="0">
                <a:solidFill>
                  <a:srgbClr val="4B5563"/>
                </a:solidFill>
                <a:latin typeface="ui-sans-serif" pitchFamily="34" charset="0"/>
                <a:ea typeface="ui-sans-serif" pitchFamily="34" charset="-122"/>
                <a:cs typeface="ui-sans-serif" pitchFamily="34" charset="-120"/>
              </a:rPr>
              <a:t>Most quotas can be increased upon request, allowing users to scale their resource limits as needed.</a:t>
            </a:r>
            <a:endParaRPr lang="en-US" sz="1200" dirty="0"/>
          </a:p>
        </p:txBody>
      </p:sp>
      <p:sp>
        <p:nvSpPr>
          <p:cNvPr id="28" name="Text 11"/>
          <p:cNvSpPr/>
          <p:nvPr/>
        </p:nvSpPr>
        <p:spPr>
          <a:xfrm>
            <a:off x="819150" y="6515100"/>
            <a:ext cx="1925419" cy="190500"/>
          </a:xfrm>
          <a:prstGeom prst="rect">
            <a:avLst/>
          </a:prstGeom>
          <a:noFill/>
          <a:ln/>
        </p:spPr>
        <p:txBody>
          <a:bodyPr vert="horz" wrap="square" lIns="0" tIns="0" rIns="0" bIns="0" rtlCol="0" anchor="t"/>
          <a:lstStyle/>
          <a:p>
            <a:pPr marL="0" indent="0">
              <a:lnSpc>
                <a:spcPts val="1500"/>
              </a:lnSpc>
              <a:buNone/>
            </a:pPr>
            <a:r>
              <a:rPr lang="en-US" sz="1050" dirty="0">
                <a:solidFill>
                  <a:srgbClr val="6B7280"/>
                </a:solidFill>
                <a:latin typeface="ui-sans-serif" pitchFamily="34" charset="0"/>
                <a:ea typeface="ui-sans-serif" pitchFamily="34" charset="-122"/>
                <a:cs typeface="ui-sans-serif" pitchFamily="34" charset="-120"/>
              </a:rPr>
              <a:t> AWS Service Quotas</a:t>
            </a:r>
            <a:endParaRPr lang="en-US" sz="1050" dirty="0"/>
          </a:p>
        </p:txBody>
      </p:sp>
      <p:sp>
        <p:nvSpPr>
          <p:cNvPr id="29" name="Text 12"/>
          <p:cNvSpPr/>
          <p:nvPr/>
        </p:nvSpPr>
        <p:spPr>
          <a:xfrm>
            <a:off x="11701909" y="6467475"/>
            <a:ext cx="359509" cy="200025"/>
          </a:xfrm>
          <a:prstGeom prst="rect">
            <a:avLst/>
          </a:prstGeom>
          <a:noFill/>
          <a:ln/>
        </p:spPr>
        <p:txBody>
          <a:bodyPr vert="horz" wrap="square" lIns="0" tIns="0" rIns="0" bIns="0" rtlCol="0" anchor="t"/>
          <a:lstStyle/>
          <a:p>
            <a:pPr marL="0" indent="0">
              <a:lnSpc>
                <a:spcPts val="1575"/>
              </a:lnSpc>
              <a:buNone/>
            </a:pPr>
            <a:r>
              <a:rPr lang="en-US" sz="1050" dirty="0">
                <a:solidFill>
                  <a:srgbClr val="666666"/>
                </a:solidFill>
                <a:latin typeface="ui-sans-serif" pitchFamily="34" charset="0"/>
                <a:ea typeface="ui-sans-serif" pitchFamily="34" charset="-122"/>
                <a:cs typeface="ui-sans-serif" pitchFamily="34" charset="-120"/>
              </a:rPr>
              <a:t>2/10</a:t>
            </a:r>
            <a:endParaRPr lang="en-US" sz="10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pic>
        <p:nvPicPr>
          <p:cNvPr id="3" name="Image 1" descr="preencoded.png"/>
          <p:cNvPicPr>
            <a:picLocks noChangeAspect="1"/>
          </p:cNvPicPr>
          <p:nvPr/>
        </p:nvPicPr>
        <p:blipFill>
          <a:blip r:embed="rId4"/>
          <a:stretch>
            <a:fillRect/>
          </a:stretch>
        </p:blipFill>
        <p:spPr>
          <a:xfrm>
            <a:off x="9334500" y="0"/>
            <a:ext cx="2857500" cy="2381250"/>
          </a:xfrm>
          <a:prstGeom prst="rect">
            <a:avLst/>
          </a:prstGeom>
        </p:spPr>
      </p:pic>
      <p:pic>
        <p:nvPicPr>
          <p:cNvPr id="4" name="Image 2" descr="preencoded.png"/>
          <p:cNvPicPr>
            <a:picLocks noChangeAspect="1"/>
          </p:cNvPicPr>
          <p:nvPr/>
        </p:nvPicPr>
        <p:blipFill>
          <a:blip r:embed="rId5"/>
          <a:stretch>
            <a:fillRect/>
          </a:stretch>
        </p:blipFill>
        <p:spPr>
          <a:xfrm>
            <a:off x="0" y="4953000"/>
            <a:ext cx="1905000" cy="2857500"/>
          </a:xfrm>
          <a:prstGeom prst="rect">
            <a:avLst/>
          </a:prstGeom>
        </p:spPr>
      </p:pic>
      <p:pic>
        <p:nvPicPr>
          <p:cNvPr id="5" name="Image 3" descr="preencoded.png"/>
          <p:cNvPicPr>
            <a:picLocks noChangeAspect="1"/>
          </p:cNvPicPr>
          <p:nvPr/>
        </p:nvPicPr>
        <p:blipFill>
          <a:blip r:embed="rId6"/>
          <a:stretch>
            <a:fillRect/>
          </a:stretch>
        </p:blipFill>
        <p:spPr>
          <a:xfrm>
            <a:off x="609600" y="952500"/>
            <a:ext cx="914400" cy="38100"/>
          </a:xfrm>
          <a:prstGeom prst="rect">
            <a:avLst/>
          </a:prstGeom>
        </p:spPr>
      </p:pic>
      <p:pic>
        <p:nvPicPr>
          <p:cNvPr id="6" name="Image 4" descr="preencoded.png"/>
          <p:cNvPicPr>
            <a:picLocks noChangeAspect="1"/>
          </p:cNvPicPr>
          <p:nvPr/>
        </p:nvPicPr>
        <p:blipFill>
          <a:blip r:embed="rId7"/>
          <a:stretch>
            <a:fillRect/>
          </a:stretch>
        </p:blipFill>
        <p:spPr>
          <a:xfrm>
            <a:off x="609600" y="1219200"/>
            <a:ext cx="5334000" cy="4572000"/>
          </a:xfrm>
          <a:prstGeom prst="rect">
            <a:avLst/>
          </a:prstGeom>
        </p:spPr>
      </p:pic>
      <p:pic>
        <p:nvPicPr>
          <p:cNvPr id="7" name="Image 5" descr="preencoded.png"/>
          <p:cNvPicPr>
            <a:picLocks noChangeAspect="1"/>
          </p:cNvPicPr>
          <p:nvPr/>
        </p:nvPicPr>
        <p:blipFill>
          <a:blip r:embed="rId8"/>
          <a:stretch>
            <a:fillRect/>
          </a:stretch>
        </p:blipFill>
        <p:spPr>
          <a:xfrm>
            <a:off x="838200" y="1447800"/>
            <a:ext cx="228600" cy="304800"/>
          </a:xfrm>
          <a:prstGeom prst="rect">
            <a:avLst/>
          </a:prstGeom>
        </p:spPr>
      </p:pic>
      <p:pic>
        <p:nvPicPr>
          <p:cNvPr id="8" name="Image 6" descr="preencoded.png"/>
          <p:cNvPicPr>
            <a:picLocks noChangeAspect="1"/>
          </p:cNvPicPr>
          <p:nvPr/>
        </p:nvPicPr>
        <p:blipFill>
          <a:blip r:embed="rId9"/>
          <a:stretch>
            <a:fillRect/>
          </a:stretch>
        </p:blipFill>
        <p:spPr>
          <a:xfrm>
            <a:off x="838200" y="1905000"/>
            <a:ext cx="4876800" cy="1638300"/>
          </a:xfrm>
          <a:prstGeom prst="rect">
            <a:avLst/>
          </a:prstGeom>
        </p:spPr>
      </p:pic>
      <p:pic>
        <p:nvPicPr>
          <p:cNvPr id="9" name="Image 7" descr="preencoded.png"/>
          <p:cNvPicPr>
            <a:picLocks noChangeAspect="1"/>
          </p:cNvPicPr>
          <p:nvPr/>
        </p:nvPicPr>
        <p:blipFill>
          <a:blip r:embed="rId10"/>
          <a:stretch>
            <a:fillRect/>
          </a:stretch>
        </p:blipFill>
        <p:spPr>
          <a:xfrm>
            <a:off x="990600" y="2057400"/>
            <a:ext cx="133350" cy="266700"/>
          </a:xfrm>
          <a:prstGeom prst="rect">
            <a:avLst/>
          </a:prstGeom>
        </p:spPr>
      </p:pic>
      <p:pic>
        <p:nvPicPr>
          <p:cNvPr id="10" name="Image 8" descr="preencoded.png"/>
          <p:cNvPicPr>
            <a:picLocks noChangeAspect="1"/>
          </p:cNvPicPr>
          <p:nvPr/>
        </p:nvPicPr>
        <p:blipFill>
          <a:blip r:embed="rId11"/>
          <a:stretch>
            <a:fillRect/>
          </a:stretch>
        </p:blipFill>
        <p:spPr>
          <a:xfrm>
            <a:off x="1219200" y="2438400"/>
            <a:ext cx="152400" cy="152400"/>
          </a:xfrm>
          <a:prstGeom prst="rect">
            <a:avLst/>
          </a:prstGeom>
        </p:spPr>
      </p:pic>
      <p:pic>
        <p:nvPicPr>
          <p:cNvPr id="11" name="Image 9" descr="preencoded.png"/>
          <p:cNvPicPr>
            <a:picLocks noChangeAspect="1"/>
          </p:cNvPicPr>
          <p:nvPr/>
        </p:nvPicPr>
        <p:blipFill>
          <a:blip r:embed="rId11"/>
          <a:stretch>
            <a:fillRect/>
          </a:stretch>
        </p:blipFill>
        <p:spPr>
          <a:xfrm>
            <a:off x="1219200" y="2971800"/>
            <a:ext cx="152400" cy="152400"/>
          </a:xfrm>
          <a:prstGeom prst="rect">
            <a:avLst/>
          </a:prstGeom>
        </p:spPr>
      </p:pic>
      <p:pic>
        <p:nvPicPr>
          <p:cNvPr id="12" name="Image 10" descr="preencoded.png"/>
          <p:cNvPicPr>
            <a:picLocks noChangeAspect="1"/>
          </p:cNvPicPr>
          <p:nvPr/>
        </p:nvPicPr>
        <p:blipFill>
          <a:blip r:embed="rId12"/>
          <a:stretch>
            <a:fillRect/>
          </a:stretch>
        </p:blipFill>
        <p:spPr>
          <a:xfrm>
            <a:off x="838200" y="3695700"/>
            <a:ext cx="4876800" cy="1409700"/>
          </a:xfrm>
          <a:prstGeom prst="rect">
            <a:avLst/>
          </a:prstGeom>
        </p:spPr>
      </p:pic>
      <p:pic>
        <p:nvPicPr>
          <p:cNvPr id="13" name="Image 11" descr="preencoded.png"/>
          <p:cNvPicPr>
            <a:picLocks noChangeAspect="1"/>
          </p:cNvPicPr>
          <p:nvPr/>
        </p:nvPicPr>
        <p:blipFill>
          <a:blip r:embed="rId13"/>
          <a:stretch>
            <a:fillRect/>
          </a:stretch>
        </p:blipFill>
        <p:spPr>
          <a:xfrm>
            <a:off x="990600" y="3848100"/>
            <a:ext cx="171450" cy="266700"/>
          </a:xfrm>
          <a:prstGeom prst="rect">
            <a:avLst/>
          </a:prstGeom>
        </p:spPr>
      </p:pic>
      <p:pic>
        <p:nvPicPr>
          <p:cNvPr id="14" name="Image 12" descr="preencoded.png"/>
          <p:cNvPicPr>
            <a:picLocks noChangeAspect="1"/>
          </p:cNvPicPr>
          <p:nvPr/>
        </p:nvPicPr>
        <p:blipFill>
          <a:blip r:embed="rId11"/>
          <a:stretch>
            <a:fillRect/>
          </a:stretch>
        </p:blipFill>
        <p:spPr>
          <a:xfrm>
            <a:off x="1219200" y="4229100"/>
            <a:ext cx="152400" cy="152400"/>
          </a:xfrm>
          <a:prstGeom prst="rect">
            <a:avLst/>
          </a:prstGeom>
        </p:spPr>
      </p:pic>
      <p:pic>
        <p:nvPicPr>
          <p:cNvPr id="15" name="Image 13" descr="preencoded.png"/>
          <p:cNvPicPr>
            <a:picLocks noChangeAspect="1"/>
          </p:cNvPicPr>
          <p:nvPr/>
        </p:nvPicPr>
        <p:blipFill>
          <a:blip r:embed="rId14"/>
          <a:stretch>
            <a:fillRect/>
          </a:stretch>
        </p:blipFill>
        <p:spPr>
          <a:xfrm>
            <a:off x="1219200" y="4533900"/>
            <a:ext cx="152400" cy="152400"/>
          </a:xfrm>
          <a:prstGeom prst="rect">
            <a:avLst/>
          </a:prstGeom>
        </p:spPr>
      </p:pic>
      <p:pic>
        <p:nvPicPr>
          <p:cNvPr id="16" name="Image 14" descr="preencoded.png"/>
          <p:cNvPicPr>
            <a:picLocks noChangeAspect="1"/>
          </p:cNvPicPr>
          <p:nvPr/>
        </p:nvPicPr>
        <p:blipFill>
          <a:blip r:embed="rId7"/>
          <a:stretch>
            <a:fillRect/>
          </a:stretch>
        </p:blipFill>
        <p:spPr>
          <a:xfrm>
            <a:off x="6248400" y="1219200"/>
            <a:ext cx="5334000" cy="4572000"/>
          </a:xfrm>
          <a:prstGeom prst="rect">
            <a:avLst/>
          </a:prstGeom>
        </p:spPr>
      </p:pic>
      <p:pic>
        <p:nvPicPr>
          <p:cNvPr id="17" name="Image 15" descr="preencoded.png"/>
          <p:cNvPicPr>
            <a:picLocks noChangeAspect="1"/>
          </p:cNvPicPr>
          <p:nvPr/>
        </p:nvPicPr>
        <p:blipFill>
          <a:blip r:embed="rId8"/>
          <a:stretch>
            <a:fillRect/>
          </a:stretch>
        </p:blipFill>
        <p:spPr>
          <a:xfrm>
            <a:off x="6477000" y="1447800"/>
            <a:ext cx="228600" cy="304800"/>
          </a:xfrm>
          <a:prstGeom prst="rect">
            <a:avLst/>
          </a:prstGeom>
        </p:spPr>
      </p:pic>
      <p:pic>
        <p:nvPicPr>
          <p:cNvPr id="18" name="Image 16" descr="preencoded.png"/>
          <p:cNvPicPr>
            <a:picLocks noChangeAspect="1"/>
          </p:cNvPicPr>
          <p:nvPr/>
        </p:nvPicPr>
        <p:blipFill>
          <a:blip r:embed="rId15"/>
          <a:stretch>
            <a:fillRect/>
          </a:stretch>
        </p:blipFill>
        <p:spPr>
          <a:xfrm>
            <a:off x="6477000" y="1905000"/>
            <a:ext cx="4876800" cy="1866900"/>
          </a:xfrm>
          <a:prstGeom prst="rect">
            <a:avLst/>
          </a:prstGeom>
        </p:spPr>
      </p:pic>
      <p:pic>
        <p:nvPicPr>
          <p:cNvPr id="19" name="Image 17" descr="preencoded.png"/>
          <p:cNvPicPr>
            <a:picLocks noChangeAspect="1"/>
          </p:cNvPicPr>
          <p:nvPr/>
        </p:nvPicPr>
        <p:blipFill>
          <a:blip r:embed="rId16"/>
          <a:stretch>
            <a:fillRect/>
          </a:stretch>
        </p:blipFill>
        <p:spPr>
          <a:xfrm>
            <a:off x="6629400" y="2057400"/>
            <a:ext cx="171450" cy="266700"/>
          </a:xfrm>
          <a:prstGeom prst="rect">
            <a:avLst/>
          </a:prstGeom>
        </p:spPr>
      </p:pic>
      <p:pic>
        <p:nvPicPr>
          <p:cNvPr id="20" name="Image 18" descr="preencoded.png"/>
          <p:cNvPicPr>
            <a:picLocks noChangeAspect="1"/>
          </p:cNvPicPr>
          <p:nvPr/>
        </p:nvPicPr>
        <p:blipFill>
          <a:blip r:embed="rId17"/>
          <a:stretch>
            <a:fillRect/>
          </a:stretch>
        </p:blipFill>
        <p:spPr>
          <a:xfrm>
            <a:off x="6858000" y="2933700"/>
            <a:ext cx="4343400" cy="685800"/>
          </a:xfrm>
          <a:prstGeom prst="rect">
            <a:avLst/>
          </a:prstGeom>
        </p:spPr>
      </p:pic>
      <p:pic>
        <p:nvPicPr>
          <p:cNvPr id="21" name="Image 19" descr="preencoded.png"/>
          <p:cNvPicPr>
            <a:picLocks noChangeAspect="1"/>
          </p:cNvPicPr>
          <p:nvPr/>
        </p:nvPicPr>
        <p:blipFill>
          <a:blip r:embed="rId18"/>
          <a:stretch>
            <a:fillRect/>
          </a:stretch>
        </p:blipFill>
        <p:spPr>
          <a:xfrm>
            <a:off x="6477000" y="3924300"/>
            <a:ext cx="4876800" cy="1638300"/>
          </a:xfrm>
          <a:prstGeom prst="rect">
            <a:avLst/>
          </a:prstGeom>
        </p:spPr>
      </p:pic>
      <p:pic>
        <p:nvPicPr>
          <p:cNvPr id="22" name="Image 20" descr="preencoded.png"/>
          <p:cNvPicPr>
            <a:picLocks noChangeAspect="1"/>
          </p:cNvPicPr>
          <p:nvPr/>
        </p:nvPicPr>
        <p:blipFill>
          <a:blip r:embed="rId19"/>
          <a:stretch>
            <a:fillRect/>
          </a:stretch>
        </p:blipFill>
        <p:spPr>
          <a:xfrm>
            <a:off x="6629400" y="4076700"/>
            <a:ext cx="190500" cy="266700"/>
          </a:xfrm>
          <a:prstGeom prst="rect">
            <a:avLst/>
          </a:prstGeom>
        </p:spPr>
      </p:pic>
      <p:pic>
        <p:nvPicPr>
          <p:cNvPr id="23" name="Image 21" descr="preencoded.png"/>
          <p:cNvPicPr>
            <a:picLocks noChangeAspect="1"/>
          </p:cNvPicPr>
          <p:nvPr/>
        </p:nvPicPr>
        <p:blipFill>
          <a:blip r:embed="rId17"/>
          <a:stretch>
            <a:fillRect/>
          </a:stretch>
        </p:blipFill>
        <p:spPr>
          <a:xfrm>
            <a:off x="6858000" y="4724400"/>
            <a:ext cx="4343400" cy="685800"/>
          </a:xfrm>
          <a:prstGeom prst="rect">
            <a:avLst/>
          </a:prstGeom>
        </p:spPr>
      </p:pic>
      <p:pic>
        <p:nvPicPr>
          <p:cNvPr id="24" name="Image 22" descr="preencoded.png"/>
          <p:cNvPicPr>
            <a:picLocks noChangeAspect="1"/>
          </p:cNvPicPr>
          <p:nvPr/>
        </p:nvPicPr>
        <p:blipFill>
          <a:blip r:embed="rId20"/>
          <a:stretch>
            <a:fillRect/>
          </a:stretch>
        </p:blipFill>
        <p:spPr>
          <a:xfrm>
            <a:off x="609600" y="6534150"/>
            <a:ext cx="133350" cy="133350"/>
          </a:xfrm>
          <a:prstGeom prst="rect">
            <a:avLst/>
          </a:prstGeom>
        </p:spPr>
      </p:pic>
      <p:sp>
        <p:nvSpPr>
          <p:cNvPr id="25" name="Text 0"/>
          <p:cNvSpPr/>
          <p:nvPr/>
        </p:nvSpPr>
        <p:spPr>
          <a:xfrm>
            <a:off x="609600" y="457200"/>
            <a:ext cx="10972800" cy="381000"/>
          </a:xfrm>
          <a:prstGeom prst="rect">
            <a:avLst/>
          </a:prstGeom>
          <a:noFill/>
          <a:ln/>
        </p:spPr>
        <p:txBody>
          <a:bodyPr vert="horz" wrap="square" lIns="0" tIns="0" rIns="0" bIns="0" rtlCol="0" anchor="t"/>
          <a:lstStyle/>
          <a:p>
            <a:pPr marL="0" indent="0">
              <a:lnSpc>
                <a:spcPts val="3000"/>
              </a:lnSpc>
              <a:buNone/>
            </a:pPr>
            <a:r>
              <a:rPr lang="en-US" sz="2700" b="1" dirty="0">
                <a:solidFill>
                  <a:srgbClr val="1F2937"/>
                </a:solidFill>
                <a:latin typeface="ui-sans-serif" pitchFamily="34" charset="0"/>
                <a:ea typeface="ui-sans-serif" pitchFamily="34" charset="-122"/>
                <a:cs typeface="ui-sans-serif" pitchFamily="34" charset="-120"/>
              </a:rPr>
              <a:t>Core Concepts</a:t>
            </a:r>
            <a:endParaRPr lang="en-US" sz="2700" dirty="0"/>
          </a:p>
        </p:txBody>
      </p:sp>
      <p:sp>
        <p:nvSpPr>
          <p:cNvPr id="26" name="Text 1"/>
          <p:cNvSpPr/>
          <p:nvPr/>
        </p:nvSpPr>
        <p:spPr>
          <a:xfrm>
            <a:off x="1181100" y="1447800"/>
            <a:ext cx="1907917" cy="304800"/>
          </a:xfrm>
          <a:prstGeom prst="rect">
            <a:avLst/>
          </a:prstGeom>
          <a:noFill/>
          <a:ln/>
        </p:spPr>
        <p:txBody>
          <a:bodyPr vert="horz" wrap="square" lIns="0" tIns="0" rIns="0" bIns="0" rtlCol="0" anchor="t"/>
          <a:lstStyle/>
          <a:p>
            <a:pPr marL="0" indent="0">
              <a:lnSpc>
                <a:spcPts val="2400"/>
              </a:lnSpc>
              <a:buNone/>
            </a:pPr>
            <a:r>
              <a:rPr lang="en-US" sz="1800" b="1" dirty="0">
                <a:solidFill>
                  <a:srgbClr val="374151"/>
                </a:solidFill>
                <a:latin typeface="ui-sans-serif" pitchFamily="34" charset="0"/>
                <a:ea typeface="ui-sans-serif" pitchFamily="34" charset="-122"/>
                <a:cs typeface="ui-sans-serif" pitchFamily="34" charset="-120"/>
              </a:rPr>
              <a:t>Quota Types</a:t>
            </a:r>
            <a:endParaRPr lang="en-US" sz="1800" dirty="0"/>
          </a:p>
        </p:txBody>
      </p:sp>
      <p:sp>
        <p:nvSpPr>
          <p:cNvPr id="27" name="Text 2"/>
          <p:cNvSpPr/>
          <p:nvPr/>
        </p:nvSpPr>
        <p:spPr>
          <a:xfrm>
            <a:off x="1200150" y="2057400"/>
            <a:ext cx="5486400" cy="266700"/>
          </a:xfrm>
          <a:prstGeom prst="rect">
            <a:avLst/>
          </a:prstGeom>
          <a:noFill/>
          <a:ln/>
        </p:spPr>
        <p:txBody>
          <a:bodyPr vert="horz" wrap="square" lIns="0" tIns="0" rIns="0" bIns="0" rtlCol="0" anchor="t"/>
          <a:lstStyle/>
          <a:p>
            <a:pPr marL="0" indent="0">
              <a:lnSpc>
                <a:spcPts val="2100"/>
              </a:lnSpc>
              <a:buNone/>
            </a:pPr>
            <a:r>
              <a:rPr lang="en-US" sz="1500" b="1" dirty="0">
                <a:solidFill>
                  <a:srgbClr val="374151"/>
                </a:solidFill>
                <a:latin typeface="ui-sans-serif" pitchFamily="34" charset="0"/>
                <a:ea typeface="ui-sans-serif" pitchFamily="34" charset="-122"/>
                <a:cs typeface="ui-sans-serif" pitchFamily="34" charset="-120"/>
              </a:rPr>
              <a:t>Region-Specific vs. Global</a:t>
            </a:r>
            <a:endParaRPr lang="en-US" sz="1500" dirty="0"/>
          </a:p>
        </p:txBody>
      </p:sp>
      <p:sp>
        <p:nvSpPr>
          <p:cNvPr id="28" name="Text 3"/>
          <p:cNvSpPr/>
          <p:nvPr/>
        </p:nvSpPr>
        <p:spPr>
          <a:xfrm>
            <a:off x="1447800" y="2400300"/>
            <a:ext cx="4114800" cy="457200"/>
          </a:xfrm>
          <a:prstGeom prst="rect">
            <a:avLst/>
          </a:prstGeom>
          <a:noFill/>
          <a:ln/>
        </p:spPr>
        <p:txBody>
          <a:bodyPr vert="horz" wrap="square" lIns="0" tIns="0" rIns="0" bIns="0" rtlCol="0" anchor="t"/>
          <a:lstStyle/>
          <a:p>
            <a:pPr marL="0" indent="0" algn="l">
              <a:lnSpc>
                <a:spcPts val="1800"/>
              </a:lnSpc>
              <a:buNone/>
            </a:pPr>
            <a:r>
              <a:rPr lang="en-US" sz="1200" dirty="0">
                <a:solidFill>
                  <a:srgbClr val="4B5563"/>
                </a:solidFill>
                <a:latin typeface="ui-sans-serif" pitchFamily="34" charset="0"/>
                <a:ea typeface="ui-sans-serif" pitchFamily="34" charset="-122"/>
                <a:cs typeface="ui-sans-serif" pitchFamily="34" charset="-120"/>
              </a:rPr>
              <a:t>Region-specific quotas are tied to specific AWS Regions</a:t>
            </a:r>
            <a:endParaRPr lang="en-US" sz="1200" dirty="0"/>
          </a:p>
        </p:txBody>
      </p:sp>
      <p:sp>
        <p:nvSpPr>
          <p:cNvPr id="29" name="Text 4"/>
          <p:cNvSpPr/>
          <p:nvPr/>
        </p:nvSpPr>
        <p:spPr>
          <a:xfrm>
            <a:off x="1447800" y="2933700"/>
            <a:ext cx="4114800" cy="457200"/>
          </a:xfrm>
          <a:prstGeom prst="rect">
            <a:avLst/>
          </a:prstGeom>
          <a:noFill/>
          <a:ln/>
        </p:spPr>
        <p:txBody>
          <a:bodyPr vert="horz" wrap="square" lIns="0" tIns="0" rIns="0" bIns="0" rtlCol="0" anchor="t"/>
          <a:lstStyle/>
          <a:p>
            <a:pPr marL="0" indent="0" algn="l">
              <a:lnSpc>
                <a:spcPts val="1800"/>
              </a:lnSpc>
              <a:buNone/>
            </a:pPr>
            <a:r>
              <a:rPr lang="en-US" sz="1200" dirty="0">
                <a:solidFill>
                  <a:srgbClr val="4B5563"/>
                </a:solidFill>
                <a:latin typeface="ui-sans-serif" pitchFamily="34" charset="0"/>
                <a:ea typeface="ui-sans-serif" pitchFamily="34" charset="-122"/>
                <a:cs typeface="ui-sans-serif" pitchFamily="34" charset="-120"/>
              </a:rPr>
              <a:t>Global quotas apply across all Regions (increasable from US East only)</a:t>
            </a:r>
            <a:endParaRPr lang="en-US" sz="1200" dirty="0"/>
          </a:p>
        </p:txBody>
      </p:sp>
      <p:sp>
        <p:nvSpPr>
          <p:cNvPr id="30" name="Text 5"/>
          <p:cNvSpPr/>
          <p:nvPr/>
        </p:nvSpPr>
        <p:spPr>
          <a:xfrm>
            <a:off x="1238250" y="3848100"/>
            <a:ext cx="5486400" cy="266700"/>
          </a:xfrm>
          <a:prstGeom prst="rect">
            <a:avLst/>
          </a:prstGeom>
          <a:noFill/>
          <a:ln/>
        </p:spPr>
        <p:txBody>
          <a:bodyPr vert="horz" wrap="square" lIns="0" tIns="0" rIns="0" bIns="0" rtlCol="0" anchor="t"/>
          <a:lstStyle/>
          <a:p>
            <a:pPr marL="0" indent="0">
              <a:lnSpc>
                <a:spcPts val="2100"/>
              </a:lnSpc>
              <a:buNone/>
            </a:pPr>
            <a:r>
              <a:rPr lang="en-US" sz="1500" b="1" dirty="0">
                <a:solidFill>
                  <a:srgbClr val="374151"/>
                </a:solidFill>
                <a:latin typeface="ui-sans-serif" pitchFamily="34" charset="0"/>
                <a:ea typeface="ui-sans-serif" pitchFamily="34" charset="-122"/>
                <a:cs typeface="ui-sans-serif" pitchFamily="34" charset="-120"/>
              </a:rPr>
              <a:t>Adjustable vs. Non-Adjustable</a:t>
            </a:r>
            <a:endParaRPr lang="en-US" sz="1500" dirty="0"/>
          </a:p>
        </p:txBody>
      </p:sp>
      <p:sp>
        <p:nvSpPr>
          <p:cNvPr id="31" name="Text 6"/>
          <p:cNvSpPr/>
          <p:nvPr/>
        </p:nvSpPr>
        <p:spPr>
          <a:xfrm>
            <a:off x="1447800" y="4191000"/>
            <a:ext cx="4447699" cy="228600"/>
          </a:xfrm>
          <a:prstGeom prst="rect">
            <a:avLst/>
          </a:prstGeom>
          <a:noFill/>
          <a:ln/>
        </p:spPr>
        <p:txBody>
          <a:bodyPr vert="horz" wrap="square" lIns="0" tIns="0" rIns="0" bIns="0" rtlCol="0" anchor="t"/>
          <a:lstStyle/>
          <a:p>
            <a:pPr marL="0" indent="0" algn="l">
              <a:lnSpc>
                <a:spcPts val="1800"/>
              </a:lnSpc>
              <a:buNone/>
            </a:pPr>
            <a:r>
              <a:rPr lang="en-US" sz="1200" dirty="0">
                <a:solidFill>
                  <a:srgbClr val="4B5563"/>
                </a:solidFill>
                <a:latin typeface="ui-sans-serif" pitchFamily="34" charset="0"/>
                <a:ea typeface="ui-sans-serif" pitchFamily="34" charset="-122"/>
                <a:cs typeface="ui-sans-serif" pitchFamily="34" charset="-120"/>
              </a:rPr>
              <a:t>Adjustable quotas can be modified upon request</a:t>
            </a:r>
            <a:endParaRPr lang="en-US" sz="1200" dirty="0"/>
          </a:p>
        </p:txBody>
      </p:sp>
      <p:sp>
        <p:nvSpPr>
          <p:cNvPr id="32" name="Text 7"/>
          <p:cNvSpPr/>
          <p:nvPr/>
        </p:nvSpPr>
        <p:spPr>
          <a:xfrm>
            <a:off x="1447800" y="4495800"/>
            <a:ext cx="4114800" cy="457200"/>
          </a:xfrm>
          <a:prstGeom prst="rect">
            <a:avLst/>
          </a:prstGeom>
          <a:noFill/>
          <a:ln/>
        </p:spPr>
        <p:txBody>
          <a:bodyPr vert="horz" wrap="square" lIns="0" tIns="0" rIns="0" bIns="0" rtlCol="0" anchor="t"/>
          <a:lstStyle/>
          <a:p>
            <a:pPr marL="0" indent="0" algn="l">
              <a:lnSpc>
                <a:spcPts val="1800"/>
              </a:lnSpc>
              <a:buNone/>
            </a:pPr>
            <a:r>
              <a:rPr lang="en-US" sz="1200" dirty="0">
                <a:solidFill>
                  <a:srgbClr val="4B5563"/>
                </a:solidFill>
                <a:latin typeface="ui-sans-serif" pitchFamily="34" charset="0"/>
                <a:ea typeface="ui-sans-serif" pitchFamily="34" charset="-122"/>
                <a:cs typeface="ui-sans-serif" pitchFamily="34" charset="-120"/>
              </a:rPr>
              <a:t>Non-adjustable quotas are fixed maximums set by AWS</a:t>
            </a:r>
            <a:endParaRPr lang="en-US" sz="1200" dirty="0"/>
          </a:p>
        </p:txBody>
      </p:sp>
      <p:sp>
        <p:nvSpPr>
          <p:cNvPr id="33" name="Text 8"/>
          <p:cNvSpPr/>
          <p:nvPr/>
        </p:nvSpPr>
        <p:spPr>
          <a:xfrm>
            <a:off x="6819900" y="1447800"/>
            <a:ext cx="2011859" cy="304800"/>
          </a:xfrm>
          <a:prstGeom prst="rect">
            <a:avLst/>
          </a:prstGeom>
          <a:noFill/>
          <a:ln/>
        </p:spPr>
        <p:txBody>
          <a:bodyPr vert="horz" wrap="square" lIns="0" tIns="0" rIns="0" bIns="0" rtlCol="0" anchor="t"/>
          <a:lstStyle/>
          <a:p>
            <a:pPr marL="0" indent="0">
              <a:lnSpc>
                <a:spcPts val="2400"/>
              </a:lnSpc>
              <a:buNone/>
            </a:pPr>
            <a:r>
              <a:rPr lang="en-US" sz="1800" b="1" dirty="0">
                <a:solidFill>
                  <a:srgbClr val="374151"/>
                </a:solidFill>
                <a:latin typeface="ui-sans-serif" pitchFamily="34" charset="0"/>
                <a:ea typeface="ui-sans-serif" pitchFamily="34" charset="-122"/>
                <a:cs typeface="ui-sans-serif" pitchFamily="34" charset="-120"/>
              </a:rPr>
              <a:t>Quota Levels</a:t>
            </a:r>
            <a:endParaRPr lang="en-US" sz="1800" dirty="0"/>
          </a:p>
        </p:txBody>
      </p:sp>
      <p:sp>
        <p:nvSpPr>
          <p:cNvPr id="34" name="Text 9"/>
          <p:cNvSpPr/>
          <p:nvPr/>
        </p:nvSpPr>
        <p:spPr>
          <a:xfrm>
            <a:off x="6877050" y="2057400"/>
            <a:ext cx="4572000" cy="266700"/>
          </a:xfrm>
          <a:prstGeom prst="rect">
            <a:avLst/>
          </a:prstGeom>
          <a:noFill/>
          <a:ln/>
        </p:spPr>
        <p:txBody>
          <a:bodyPr vert="horz" wrap="square" lIns="0" tIns="0" rIns="0" bIns="0" rtlCol="0" anchor="t"/>
          <a:lstStyle/>
          <a:p>
            <a:pPr marL="0" indent="0">
              <a:lnSpc>
                <a:spcPts val="2100"/>
              </a:lnSpc>
              <a:buNone/>
            </a:pPr>
            <a:r>
              <a:rPr lang="en-US" sz="1500" b="1" dirty="0">
                <a:solidFill>
                  <a:srgbClr val="374151"/>
                </a:solidFill>
                <a:latin typeface="ui-sans-serif" pitchFamily="34" charset="0"/>
                <a:ea typeface="ui-sans-serif" pitchFamily="34" charset="-122"/>
                <a:cs typeface="ui-sans-serif" pitchFamily="34" charset="-120"/>
              </a:rPr>
              <a:t>Account-Level</a:t>
            </a:r>
            <a:endParaRPr lang="en-US" sz="1500" dirty="0"/>
          </a:p>
        </p:txBody>
      </p:sp>
      <p:sp>
        <p:nvSpPr>
          <p:cNvPr id="35" name="Text 10"/>
          <p:cNvSpPr/>
          <p:nvPr/>
        </p:nvSpPr>
        <p:spPr>
          <a:xfrm>
            <a:off x="6858000" y="2400300"/>
            <a:ext cx="4343400" cy="457200"/>
          </a:xfrm>
          <a:prstGeom prst="rect">
            <a:avLst/>
          </a:prstGeom>
          <a:noFill/>
          <a:ln/>
        </p:spPr>
        <p:txBody>
          <a:bodyPr vert="horz" wrap="square" lIns="0" tIns="0" rIns="0" bIns="0" rtlCol="0" anchor="t"/>
          <a:lstStyle/>
          <a:p>
            <a:pPr marL="0" indent="0">
              <a:lnSpc>
                <a:spcPts val="1800"/>
              </a:lnSpc>
              <a:buNone/>
            </a:pPr>
            <a:r>
              <a:rPr lang="en-US" sz="1200" dirty="0">
                <a:solidFill>
                  <a:srgbClr val="4B5563"/>
                </a:solidFill>
                <a:latin typeface="ui-sans-serif" pitchFamily="34" charset="0"/>
                <a:ea typeface="ui-sans-serif" pitchFamily="34" charset="-122"/>
                <a:cs typeface="ui-sans-serif" pitchFamily="34" charset="-120"/>
              </a:rPr>
              <a:t>Quotas that apply to the entire AWS account for a given service.</a:t>
            </a:r>
            <a:endParaRPr lang="en-US" sz="1200" dirty="0"/>
          </a:p>
        </p:txBody>
      </p:sp>
      <p:sp>
        <p:nvSpPr>
          <p:cNvPr id="36" name="Text 11"/>
          <p:cNvSpPr/>
          <p:nvPr/>
        </p:nvSpPr>
        <p:spPr>
          <a:xfrm>
            <a:off x="7048500" y="3048000"/>
            <a:ext cx="4038600" cy="457200"/>
          </a:xfrm>
          <a:prstGeom prst="rect">
            <a:avLst/>
          </a:prstGeom>
          <a:noFill/>
          <a:ln/>
        </p:spPr>
        <p:txBody>
          <a:bodyPr vert="horz" wrap="square" lIns="0" tIns="0" rIns="0" bIns="0" rtlCol="0" anchor="t"/>
          <a:lstStyle/>
          <a:p>
            <a:pPr marL="0" indent="0">
              <a:lnSpc>
                <a:spcPts val="1800"/>
              </a:lnSpc>
              <a:buNone/>
            </a:pPr>
            <a:r>
              <a:rPr lang="en-US" sz="1200" dirty="0">
                <a:solidFill>
                  <a:srgbClr val="374151"/>
                </a:solidFill>
                <a:latin typeface="ui-sans-serif" pitchFamily="34" charset="0"/>
                <a:ea typeface="ui-sans-serif" pitchFamily="34" charset="-122"/>
                <a:cs typeface="ui-sans-serif" pitchFamily="34" charset="-120"/>
              </a:rPr>
              <a:t>Total number of EC2 instances allowed within an account</a:t>
            </a:r>
            <a:endParaRPr lang="en-US" sz="1200" dirty="0"/>
          </a:p>
        </p:txBody>
      </p:sp>
      <p:sp>
        <p:nvSpPr>
          <p:cNvPr id="37" name="Text 12"/>
          <p:cNvSpPr/>
          <p:nvPr/>
        </p:nvSpPr>
        <p:spPr>
          <a:xfrm>
            <a:off x="6896100" y="4076700"/>
            <a:ext cx="4572000" cy="266700"/>
          </a:xfrm>
          <a:prstGeom prst="rect">
            <a:avLst/>
          </a:prstGeom>
          <a:noFill/>
          <a:ln/>
        </p:spPr>
        <p:txBody>
          <a:bodyPr vert="horz" wrap="square" lIns="0" tIns="0" rIns="0" bIns="0" rtlCol="0" anchor="t"/>
          <a:lstStyle/>
          <a:p>
            <a:pPr marL="0" indent="0">
              <a:lnSpc>
                <a:spcPts val="2100"/>
              </a:lnSpc>
              <a:buNone/>
            </a:pPr>
            <a:r>
              <a:rPr lang="en-US" sz="1500" b="1" dirty="0">
                <a:solidFill>
                  <a:srgbClr val="374151"/>
                </a:solidFill>
                <a:latin typeface="ui-sans-serif" pitchFamily="34" charset="0"/>
                <a:ea typeface="ui-sans-serif" pitchFamily="34" charset="-122"/>
                <a:cs typeface="ui-sans-serif" pitchFamily="34" charset="-120"/>
              </a:rPr>
              <a:t>Resource-Level</a:t>
            </a:r>
            <a:endParaRPr lang="en-US" sz="1500" dirty="0"/>
          </a:p>
        </p:txBody>
      </p:sp>
      <p:sp>
        <p:nvSpPr>
          <p:cNvPr id="38" name="Text 13"/>
          <p:cNvSpPr/>
          <p:nvPr/>
        </p:nvSpPr>
        <p:spPr>
          <a:xfrm>
            <a:off x="6858000" y="4419600"/>
            <a:ext cx="5212080" cy="228600"/>
          </a:xfrm>
          <a:prstGeom prst="rect">
            <a:avLst/>
          </a:prstGeom>
          <a:noFill/>
          <a:ln/>
        </p:spPr>
        <p:txBody>
          <a:bodyPr vert="horz" wrap="square" lIns="0" tIns="0" rIns="0" bIns="0" rtlCol="0" anchor="t"/>
          <a:lstStyle/>
          <a:p>
            <a:pPr marL="0" indent="0">
              <a:lnSpc>
                <a:spcPts val="1800"/>
              </a:lnSpc>
              <a:buNone/>
            </a:pPr>
            <a:r>
              <a:rPr lang="en-US" sz="1200" dirty="0">
                <a:solidFill>
                  <a:srgbClr val="4B5563"/>
                </a:solidFill>
                <a:latin typeface="ui-sans-serif" pitchFamily="34" charset="0"/>
                <a:ea typeface="ui-sans-serif" pitchFamily="34" charset="-122"/>
                <a:cs typeface="ui-sans-serif" pitchFamily="34" charset="-120"/>
              </a:rPr>
              <a:t>Quotas specific to individual resources within a service.</a:t>
            </a:r>
            <a:endParaRPr lang="en-US" sz="1200" dirty="0"/>
          </a:p>
        </p:txBody>
      </p:sp>
      <p:sp>
        <p:nvSpPr>
          <p:cNvPr id="39" name="Text 14"/>
          <p:cNvSpPr/>
          <p:nvPr/>
        </p:nvSpPr>
        <p:spPr>
          <a:xfrm>
            <a:off x="7048500" y="4838700"/>
            <a:ext cx="4038600" cy="457200"/>
          </a:xfrm>
          <a:prstGeom prst="rect">
            <a:avLst/>
          </a:prstGeom>
          <a:noFill/>
          <a:ln/>
        </p:spPr>
        <p:txBody>
          <a:bodyPr vert="horz" wrap="square" lIns="0" tIns="0" rIns="0" bIns="0" rtlCol="0" anchor="t"/>
          <a:lstStyle/>
          <a:p>
            <a:pPr marL="0" indent="0">
              <a:lnSpc>
                <a:spcPts val="1800"/>
              </a:lnSpc>
              <a:buNone/>
            </a:pPr>
            <a:r>
              <a:rPr lang="en-US" sz="1200" dirty="0">
                <a:solidFill>
                  <a:srgbClr val="374151"/>
                </a:solidFill>
                <a:latin typeface="ui-sans-serif" pitchFamily="34" charset="0"/>
                <a:ea typeface="ui-sans-serif" pitchFamily="34" charset="-122"/>
                <a:cs typeface="ui-sans-serif" pitchFamily="34" charset="-120"/>
              </a:rPr>
              <a:t>Number of instances per Amazon OpenSearch Service domain</a:t>
            </a:r>
            <a:endParaRPr lang="en-US" sz="1200" dirty="0"/>
          </a:p>
        </p:txBody>
      </p:sp>
      <p:sp>
        <p:nvSpPr>
          <p:cNvPr id="40" name="Text 15"/>
          <p:cNvSpPr/>
          <p:nvPr/>
        </p:nvSpPr>
        <p:spPr>
          <a:xfrm>
            <a:off x="819150" y="6515100"/>
            <a:ext cx="1925419" cy="190500"/>
          </a:xfrm>
          <a:prstGeom prst="rect">
            <a:avLst/>
          </a:prstGeom>
          <a:noFill/>
          <a:ln/>
        </p:spPr>
        <p:txBody>
          <a:bodyPr vert="horz" wrap="square" lIns="0" tIns="0" rIns="0" bIns="0" rtlCol="0" anchor="t"/>
          <a:lstStyle/>
          <a:p>
            <a:pPr marL="0" indent="0">
              <a:lnSpc>
                <a:spcPts val="1500"/>
              </a:lnSpc>
              <a:buNone/>
            </a:pPr>
            <a:r>
              <a:rPr lang="en-US" sz="1050" dirty="0">
                <a:solidFill>
                  <a:srgbClr val="6B7280"/>
                </a:solidFill>
                <a:latin typeface="ui-sans-serif" pitchFamily="34" charset="0"/>
                <a:ea typeface="ui-sans-serif" pitchFamily="34" charset="-122"/>
                <a:cs typeface="ui-sans-serif" pitchFamily="34" charset="-120"/>
              </a:rPr>
              <a:t> AWS Service Quotas</a:t>
            </a:r>
            <a:endParaRPr lang="en-US" sz="1050" dirty="0"/>
          </a:p>
        </p:txBody>
      </p:sp>
      <p:sp>
        <p:nvSpPr>
          <p:cNvPr id="41" name="Text 16"/>
          <p:cNvSpPr/>
          <p:nvPr/>
        </p:nvSpPr>
        <p:spPr>
          <a:xfrm>
            <a:off x="11701909" y="6467475"/>
            <a:ext cx="359509" cy="200025"/>
          </a:xfrm>
          <a:prstGeom prst="rect">
            <a:avLst/>
          </a:prstGeom>
          <a:noFill/>
          <a:ln/>
        </p:spPr>
        <p:txBody>
          <a:bodyPr vert="horz" wrap="square" lIns="0" tIns="0" rIns="0" bIns="0" rtlCol="0" anchor="t"/>
          <a:lstStyle/>
          <a:p>
            <a:pPr marL="0" indent="0">
              <a:lnSpc>
                <a:spcPts val="1575"/>
              </a:lnSpc>
              <a:buNone/>
            </a:pPr>
            <a:r>
              <a:rPr lang="en-US" sz="1050" dirty="0">
                <a:solidFill>
                  <a:srgbClr val="666666"/>
                </a:solidFill>
                <a:latin typeface="ui-sans-serif" pitchFamily="34" charset="0"/>
                <a:ea typeface="ui-sans-serif" pitchFamily="34" charset="-122"/>
                <a:cs typeface="ui-sans-serif" pitchFamily="34" charset="-120"/>
              </a:rPr>
              <a:t>3/10</a:t>
            </a:r>
            <a:endParaRPr lang="en-US" sz="10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pic>
        <p:nvPicPr>
          <p:cNvPr id="3" name="Image 1" descr="preencoded.png"/>
          <p:cNvPicPr>
            <a:picLocks noChangeAspect="1"/>
          </p:cNvPicPr>
          <p:nvPr/>
        </p:nvPicPr>
        <p:blipFill>
          <a:blip r:embed="rId4"/>
          <a:stretch>
            <a:fillRect/>
          </a:stretch>
        </p:blipFill>
        <p:spPr>
          <a:xfrm>
            <a:off x="9334500" y="0"/>
            <a:ext cx="2857500" cy="2381250"/>
          </a:xfrm>
          <a:prstGeom prst="rect">
            <a:avLst/>
          </a:prstGeom>
        </p:spPr>
      </p:pic>
      <p:pic>
        <p:nvPicPr>
          <p:cNvPr id="4" name="Image 2" descr="preencoded.png"/>
          <p:cNvPicPr>
            <a:picLocks noChangeAspect="1"/>
          </p:cNvPicPr>
          <p:nvPr/>
        </p:nvPicPr>
        <p:blipFill>
          <a:blip r:embed="rId5"/>
          <a:stretch>
            <a:fillRect/>
          </a:stretch>
        </p:blipFill>
        <p:spPr>
          <a:xfrm>
            <a:off x="0" y="4953000"/>
            <a:ext cx="1905000" cy="2857500"/>
          </a:xfrm>
          <a:prstGeom prst="rect">
            <a:avLst/>
          </a:prstGeom>
        </p:spPr>
      </p:pic>
      <p:pic>
        <p:nvPicPr>
          <p:cNvPr id="5" name="Image 3" descr="preencoded.png"/>
          <p:cNvPicPr>
            <a:picLocks noChangeAspect="1"/>
          </p:cNvPicPr>
          <p:nvPr/>
        </p:nvPicPr>
        <p:blipFill>
          <a:blip r:embed="rId6"/>
          <a:stretch>
            <a:fillRect/>
          </a:stretch>
        </p:blipFill>
        <p:spPr>
          <a:xfrm>
            <a:off x="609600" y="952500"/>
            <a:ext cx="914400" cy="38100"/>
          </a:xfrm>
          <a:prstGeom prst="rect">
            <a:avLst/>
          </a:prstGeom>
        </p:spPr>
      </p:pic>
      <p:pic>
        <p:nvPicPr>
          <p:cNvPr id="6" name="Image 4" descr="preencoded.png"/>
          <p:cNvPicPr>
            <a:picLocks noChangeAspect="1"/>
          </p:cNvPicPr>
          <p:nvPr/>
        </p:nvPicPr>
        <p:blipFill>
          <a:blip r:embed="rId7"/>
          <a:stretch>
            <a:fillRect/>
          </a:stretch>
        </p:blipFill>
        <p:spPr>
          <a:xfrm>
            <a:off x="609600" y="1219200"/>
            <a:ext cx="5334000" cy="1409700"/>
          </a:xfrm>
          <a:prstGeom prst="rect">
            <a:avLst/>
          </a:prstGeom>
        </p:spPr>
      </p:pic>
      <p:pic>
        <p:nvPicPr>
          <p:cNvPr id="7" name="Image 5" descr="preencoded.png"/>
          <p:cNvPicPr>
            <a:picLocks noChangeAspect="1"/>
          </p:cNvPicPr>
          <p:nvPr/>
        </p:nvPicPr>
        <p:blipFill>
          <a:blip r:embed="rId8"/>
          <a:stretch>
            <a:fillRect/>
          </a:stretch>
        </p:blipFill>
        <p:spPr>
          <a:xfrm>
            <a:off x="800100" y="1409700"/>
            <a:ext cx="485775" cy="533400"/>
          </a:xfrm>
          <a:prstGeom prst="rect">
            <a:avLst/>
          </a:prstGeom>
        </p:spPr>
      </p:pic>
      <p:pic>
        <p:nvPicPr>
          <p:cNvPr id="8" name="Image 6" descr="preencoded.png"/>
          <p:cNvPicPr>
            <a:picLocks noChangeAspect="1"/>
          </p:cNvPicPr>
          <p:nvPr/>
        </p:nvPicPr>
        <p:blipFill>
          <a:blip r:embed="rId9"/>
          <a:stretch>
            <a:fillRect/>
          </a:stretch>
        </p:blipFill>
        <p:spPr>
          <a:xfrm>
            <a:off x="914400" y="1524000"/>
            <a:ext cx="257175" cy="304800"/>
          </a:xfrm>
          <a:prstGeom prst="rect">
            <a:avLst/>
          </a:prstGeom>
        </p:spPr>
      </p:pic>
      <p:pic>
        <p:nvPicPr>
          <p:cNvPr id="9" name="Image 7" descr="preencoded.png"/>
          <p:cNvPicPr>
            <a:picLocks noChangeAspect="1"/>
          </p:cNvPicPr>
          <p:nvPr/>
        </p:nvPicPr>
        <p:blipFill>
          <a:blip r:embed="rId7"/>
          <a:stretch>
            <a:fillRect/>
          </a:stretch>
        </p:blipFill>
        <p:spPr>
          <a:xfrm>
            <a:off x="609600" y="2857500"/>
            <a:ext cx="5334000" cy="1409700"/>
          </a:xfrm>
          <a:prstGeom prst="rect">
            <a:avLst/>
          </a:prstGeom>
        </p:spPr>
      </p:pic>
      <p:pic>
        <p:nvPicPr>
          <p:cNvPr id="10" name="Image 8" descr="preencoded.png"/>
          <p:cNvPicPr>
            <a:picLocks noChangeAspect="1"/>
          </p:cNvPicPr>
          <p:nvPr/>
        </p:nvPicPr>
        <p:blipFill>
          <a:blip r:embed="rId10"/>
          <a:stretch>
            <a:fillRect/>
          </a:stretch>
        </p:blipFill>
        <p:spPr>
          <a:xfrm>
            <a:off x="800100" y="3048000"/>
            <a:ext cx="457200" cy="533400"/>
          </a:xfrm>
          <a:prstGeom prst="rect">
            <a:avLst/>
          </a:prstGeom>
        </p:spPr>
      </p:pic>
      <p:pic>
        <p:nvPicPr>
          <p:cNvPr id="11" name="Image 9" descr="preencoded.png"/>
          <p:cNvPicPr>
            <a:picLocks noChangeAspect="1"/>
          </p:cNvPicPr>
          <p:nvPr/>
        </p:nvPicPr>
        <p:blipFill>
          <a:blip r:embed="rId11"/>
          <a:stretch>
            <a:fillRect/>
          </a:stretch>
        </p:blipFill>
        <p:spPr>
          <a:xfrm>
            <a:off x="914400" y="3162300"/>
            <a:ext cx="228600" cy="304800"/>
          </a:xfrm>
          <a:prstGeom prst="rect">
            <a:avLst/>
          </a:prstGeom>
        </p:spPr>
      </p:pic>
      <p:pic>
        <p:nvPicPr>
          <p:cNvPr id="12" name="Image 10" descr="preencoded.png"/>
          <p:cNvPicPr>
            <a:picLocks noChangeAspect="1"/>
          </p:cNvPicPr>
          <p:nvPr/>
        </p:nvPicPr>
        <p:blipFill>
          <a:blip r:embed="rId7"/>
          <a:stretch>
            <a:fillRect/>
          </a:stretch>
        </p:blipFill>
        <p:spPr>
          <a:xfrm>
            <a:off x="6248400" y="1219200"/>
            <a:ext cx="5334000" cy="1409700"/>
          </a:xfrm>
          <a:prstGeom prst="rect">
            <a:avLst/>
          </a:prstGeom>
        </p:spPr>
      </p:pic>
      <p:pic>
        <p:nvPicPr>
          <p:cNvPr id="13" name="Image 11" descr="preencoded.png"/>
          <p:cNvPicPr>
            <a:picLocks noChangeAspect="1"/>
          </p:cNvPicPr>
          <p:nvPr/>
        </p:nvPicPr>
        <p:blipFill>
          <a:blip r:embed="rId12"/>
          <a:stretch>
            <a:fillRect/>
          </a:stretch>
        </p:blipFill>
        <p:spPr>
          <a:xfrm>
            <a:off x="6438900" y="1409700"/>
            <a:ext cx="428625" cy="533400"/>
          </a:xfrm>
          <a:prstGeom prst="rect">
            <a:avLst/>
          </a:prstGeom>
        </p:spPr>
      </p:pic>
      <p:pic>
        <p:nvPicPr>
          <p:cNvPr id="14" name="Image 12" descr="preencoded.png"/>
          <p:cNvPicPr>
            <a:picLocks noChangeAspect="1"/>
          </p:cNvPicPr>
          <p:nvPr/>
        </p:nvPicPr>
        <p:blipFill>
          <a:blip r:embed="rId13"/>
          <a:stretch>
            <a:fillRect/>
          </a:stretch>
        </p:blipFill>
        <p:spPr>
          <a:xfrm>
            <a:off x="6553200" y="1524000"/>
            <a:ext cx="200025" cy="304800"/>
          </a:xfrm>
          <a:prstGeom prst="rect">
            <a:avLst/>
          </a:prstGeom>
        </p:spPr>
      </p:pic>
      <p:pic>
        <p:nvPicPr>
          <p:cNvPr id="15" name="Image 13" descr="preencoded.png"/>
          <p:cNvPicPr>
            <a:picLocks noChangeAspect="1"/>
          </p:cNvPicPr>
          <p:nvPr/>
        </p:nvPicPr>
        <p:blipFill>
          <a:blip r:embed="rId7"/>
          <a:stretch>
            <a:fillRect/>
          </a:stretch>
        </p:blipFill>
        <p:spPr>
          <a:xfrm>
            <a:off x="6248400" y="2857500"/>
            <a:ext cx="5334000" cy="1409700"/>
          </a:xfrm>
          <a:prstGeom prst="rect">
            <a:avLst/>
          </a:prstGeom>
        </p:spPr>
      </p:pic>
      <p:pic>
        <p:nvPicPr>
          <p:cNvPr id="16" name="Image 14" descr="preencoded.png"/>
          <p:cNvPicPr>
            <a:picLocks noChangeAspect="1"/>
          </p:cNvPicPr>
          <p:nvPr/>
        </p:nvPicPr>
        <p:blipFill>
          <a:blip r:embed="rId14"/>
          <a:stretch>
            <a:fillRect/>
          </a:stretch>
        </p:blipFill>
        <p:spPr>
          <a:xfrm>
            <a:off x="6438900" y="3048000"/>
            <a:ext cx="457200" cy="533400"/>
          </a:xfrm>
          <a:prstGeom prst="rect">
            <a:avLst/>
          </a:prstGeom>
        </p:spPr>
      </p:pic>
      <p:pic>
        <p:nvPicPr>
          <p:cNvPr id="17" name="Image 15" descr="preencoded.png"/>
          <p:cNvPicPr>
            <a:picLocks noChangeAspect="1"/>
          </p:cNvPicPr>
          <p:nvPr/>
        </p:nvPicPr>
        <p:blipFill>
          <a:blip r:embed="rId15"/>
          <a:stretch>
            <a:fillRect/>
          </a:stretch>
        </p:blipFill>
        <p:spPr>
          <a:xfrm>
            <a:off x="6553200" y="3162300"/>
            <a:ext cx="228600" cy="304800"/>
          </a:xfrm>
          <a:prstGeom prst="rect">
            <a:avLst/>
          </a:prstGeom>
        </p:spPr>
      </p:pic>
      <p:pic>
        <p:nvPicPr>
          <p:cNvPr id="18" name="Image 16" descr="preencoded.png"/>
          <p:cNvPicPr>
            <a:picLocks noChangeAspect="1"/>
          </p:cNvPicPr>
          <p:nvPr/>
        </p:nvPicPr>
        <p:blipFill>
          <a:blip r:embed="rId16"/>
          <a:stretch>
            <a:fillRect/>
          </a:stretch>
        </p:blipFill>
        <p:spPr>
          <a:xfrm>
            <a:off x="609600" y="4572000"/>
            <a:ext cx="10972800" cy="1638300"/>
          </a:xfrm>
          <a:prstGeom prst="rect">
            <a:avLst/>
          </a:prstGeom>
        </p:spPr>
      </p:pic>
      <p:pic>
        <p:nvPicPr>
          <p:cNvPr id="19" name="Image 17" descr="preencoded.png"/>
          <p:cNvPicPr>
            <a:picLocks noChangeAspect="1"/>
          </p:cNvPicPr>
          <p:nvPr/>
        </p:nvPicPr>
        <p:blipFill>
          <a:blip r:embed="rId17"/>
          <a:stretch>
            <a:fillRect/>
          </a:stretch>
        </p:blipFill>
        <p:spPr>
          <a:xfrm>
            <a:off x="1562695" y="5143500"/>
            <a:ext cx="609600" cy="609600"/>
          </a:xfrm>
          <a:prstGeom prst="rect">
            <a:avLst/>
          </a:prstGeom>
        </p:spPr>
      </p:pic>
      <p:pic>
        <p:nvPicPr>
          <p:cNvPr id="20" name="Image 18" descr="preencoded.png"/>
          <p:cNvPicPr>
            <a:picLocks noChangeAspect="1"/>
          </p:cNvPicPr>
          <p:nvPr/>
        </p:nvPicPr>
        <p:blipFill>
          <a:blip r:embed="rId18"/>
          <a:stretch>
            <a:fillRect/>
          </a:stretch>
        </p:blipFill>
        <p:spPr>
          <a:xfrm>
            <a:off x="3315295" y="5505450"/>
            <a:ext cx="133350" cy="152400"/>
          </a:xfrm>
          <a:prstGeom prst="rect">
            <a:avLst/>
          </a:prstGeom>
        </p:spPr>
      </p:pic>
      <p:pic>
        <p:nvPicPr>
          <p:cNvPr id="21" name="Image 19" descr="preencoded.png"/>
          <p:cNvPicPr>
            <a:picLocks noChangeAspect="1"/>
          </p:cNvPicPr>
          <p:nvPr/>
        </p:nvPicPr>
        <p:blipFill>
          <a:blip r:embed="rId19"/>
          <a:stretch>
            <a:fillRect/>
          </a:stretch>
        </p:blipFill>
        <p:spPr>
          <a:xfrm>
            <a:off x="4454872" y="5143500"/>
            <a:ext cx="609600" cy="609600"/>
          </a:xfrm>
          <a:prstGeom prst="rect">
            <a:avLst/>
          </a:prstGeom>
        </p:spPr>
      </p:pic>
      <p:pic>
        <p:nvPicPr>
          <p:cNvPr id="22" name="Image 20" descr="preencoded.png"/>
          <p:cNvPicPr>
            <a:picLocks noChangeAspect="1"/>
          </p:cNvPicPr>
          <p:nvPr/>
        </p:nvPicPr>
        <p:blipFill>
          <a:blip r:embed="rId20"/>
          <a:stretch>
            <a:fillRect/>
          </a:stretch>
        </p:blipFill>
        <p:spPr>
          <a:xfrm>
            <a:off x="4645372" y="5295900"/>
            <a:ext cx="228600" cy="304800"/>
          </a:xfrm>
          <a:prstGeom prst="rect">
            <a:avLst/>
          </a:prstGeom>
        </p:spPr>
      </p:pic>
      <p:pic>
        <p:nvPicPr>
          <p:cNvPr id="23" name="Image 21" descr="preencoded.png"/>
          <p:cNvPicPr>
            <a:picLocks noChangeAspect="1"/>
          </p:cNvPicPr>
          <p:nvPr/>
        </p:nvPicPr>
        <p:blipFill>
          <a:blip r:embed="rId18"/>
          <a:stretch>
            <a:fillRect/>
          </a:stretch>
        </p:blipFill>
        <p:spPr>
          <a:xfrm>
            <a:off x="6070848" y="5505450"/>
            <a:ext cx="133350" cy="152400"/>
          </a:xfrm>
          <a:prstGeom prst="rect">
            <a:avLst/>
          </a:prstGeom>
        </p:spPr>
      </p:pic>
      <p:pic>
        <p:nvPicPr>
          <p:cNvPr id="24" name="Image 22" descr="preencoded.png"/>
          <p:cNvPicPr>
            <a:picLocks noChangeAspect="1"/>
          </p:cNvPicPr>
          <p:nvPr/>
        </p:nvPicPr>
        <p:blipFill>
          <a:blip r:embed="rId21"/>
          <a:stretch>
            <a:fillRect/>
          </a:stretch>
        </p:blipFill>
        <p:spPr>
          <a:xfrm>
            <a:off x="7321004" y="5143500"/>
            <a:ext cx="609600" cy="609600"/>
          </a:xfrm>
          <a:prstGeom prst="rect">
            <a:avLst/>
          </a:prstGeom>
        </p:spPr>
      </p:pic>
      <p:pic>
        <p:nvPicPr>
          <p:cNvPr id="25" name="Image 23" descr="preencoded.png"/>
          <p:cNvPicPr>
            <a:picLocks noChangeAspect="1"/>
          </p:cNvPicPr>
          <p:nvPr/>
        </p:nvPicPr>
        <p:blipFill>
          <a:blip r:embed="rId22"/>
          <a:stretch>
            <a:fillRect/>
          </a:stretch>
        </p:blipFill>
        <p:spPr>
          <a:xfrm>
            <a:off x="7511504" y="5295900"/>
            <a:ext cx="228600" cy="304800"/>
          </a:xfrm>
          <a:prstGeom prst="rect">
            <a:avLst/>
          </a:prstGeom>
        </p:spPr>
      </p:pic>
      <p:pic>
        <p:nvPicPr>
          <p:cNvPr id="26" name="Image 24" descr="preencoded.png"/>
          <p:cNvPicPr>
            <a:picLocks noChangeAspect="1"/>
          </p:cNvPicPr>
          <p:nvPr/>
        </p:nvPicPr>
        <p:blipFill>
          <a:blip r:embed="rId18"/>
          <a:stretch>
            <a:fillRect/>
          </a:stretch>
        </p:blipFill>
        <p:spPr>
          <a:xfrm>
            <a:off x="9047411" y="5505450"/>
            <a:ext cx="133350" cy="152400"/>
          </a:xfrm>
          <a:prstGeom prst="rect">
            <a:avLst/>
          </a:prstGeom>
        </p:spPr>
      </p:pic>
      <p:pic>
        <p:nvPicPr>
          <p:cNvPr id="27" name="Image 25" descr="preencoded.png"/>
          <p:cNvPicPr>
            <a:picLocks noChangeAspect="1"/>
          </p:cNvPicPr>
          <p:nvPr/>
        </p:nvPicPr>
        <p:blipFill>
          <a:blip r:embed="rId23"/>
          <a:stretch>
            <a:fillRect/>
          </a:stretch>
        </p:blipFill>
        <p:spPr>
          <a:xfrm>
            <a:off x="10171658" y="5143500"/>
            <a:ext cx="609600" cy="609600"/>
          </a:xfrm>
          <a:prstGeom prst="rect">
            <a:avLst/>
          </a:prstGeom>
        </p:spPr>
      </p:pic>
      <p:pic>
        <p:nvPicPr>
          <p:cNvPr id="28" name="Image 26" descr="preencoded.png"/>
          <p:cNvPicPr>
            <a:picLocks noChangeAspect="1"/>
          </p:cNvPicPr>
          <p:nvPr/>
        </p:nvPicPr>
        <p:blipFill>
          <a:blip r:embed="rId24"/>
          <a:stretch>
            <a:fillRect/>
          </a:stretch>
        </p:blipFill>
        <p:spPr>
          <a:xfrm>
            <a:off x="10376446" y="5295900"/>
            <a:ext cx="200025" cy="304800"/>
          </a:xfrm>
          <a:prstGeom prst="rect">
            <a:avLst/>
          </a:prstGeom>
        </p:spPr>
      </p:pic>
      <p:pic>
        <p:nvPicPr>
          <p:cNvPr id="29" name="Image 27" descr="preencoded.png"/>
          <p:cNvPicPr>
            <a:picLocks noChangeAspect="1"/>
          </p:cNvPicPr>
          <p:nvPr/>
        </p:nvPicPr>
        <p:blipFill>
          <a:blip r:embed="rId25"/>
          <a:stretch>
            <a:fillRect/>
          </a:stretch>
        </p:blipFill>
        <p:spPr>
          <a:xfrm>
            <a:off x="609600" y="6534150"/>
            <a:ext cx="133350" cy="133350"/>
          </a:xfrm>
          <a:prstGeom prst="rect">
            <a:avLst/>
          </a:prstGeom>
        </p:spPr>
      </p:pic>
      <p:sp>
        <p:nvSpPr>
          <p:cNvPr id="30" name="Text 0"/>
          <p:cNvSpPr/>
          <p:nvPr/>
        </p:nvSpPr>
        <p:spPr>
          <a:xfrm>
            <a:off x="609600" y="457200"/>
            <a:ext cx="13167360" cy="381000"/>
          </a:xfrm>
          <a:prstGeom prst="rect">
            <a:avLst/>
          </a:prstGeom>
          <a:noFill/>
          <a:ln/>
        </p:spPr>
        <p:txBody>
          <a:bodyPr vert="horz" wrap="square" lIns="0" tIns="0" rIns="0" bIns="0" rtlCol="0" anchor="t"/>
          <a:lstStyle/>
          <a:p>
            <a:pPr marL="0" indent="0">
              <a:lnSpc>
                <a:spcPts val="3000"/>
              </a:lnSpc>
              <a:buNone/>
            </a:pPr>
            <a:r>
              <a:rPr lang="en-US" sz="2700" b="1" dirty="0">
                <a:solidFill>
                  <a:srgbClr val="1F2937"/>
                </a:solidFill>
                <a:latin typeface="ui-sans-serif" pitchFamily="34" charset="0"/>
                <a:ea typeface="ui-sans-serif" pitchFamily="34" charset="-122"/>
                <a:cs typeface="ui-sans-serif" pitchFamily="34" charset="-120"/>
              </a:rPr>
              <a:t>Viewing and Monitoring Quotas</a:t>
            </a:r>
            <a:endParaRPr lang="en-US" sz="2700" dirty="0"/>
          </a:p>
        </p:txBody>
      </p:sp>
      <p:sp>
        <p:nvSpPr>
          <p:cNvPr id="31" name="Text 1"/>
          <p:cNvSpPr/>
          <p:nvPr/>
        </p:nvSpPr>
        <p:spPr>
          <a:xfrm>
            <a:off x="1438275" y="1409700"/>
            <a:ext cx="5177790" cy="266700"/>
          </a:xfrm>
          <a:prstGeom prst="rect">
            <a:avLst/>
          </a:prstGeom>
          <a:noFill/>
          <a:ln/>
        </p:spPr>
        <p:txBody>
          <a:bodyPr vert="horz" wrap="square" lIns="0" tIns="0" rIns="0" bIns="0" rtlCol="0" anchor="t"/>
          <a:lstStyle/>
          <a:p>
            <a:pPr marL="0" indent="0">
              <a:lnSpc>
                <a:spcPts val="2100"/>
              </a:lnSpc>
              <a:buNone/>
            </a:pPr>
            <a:r>
              <a:rPr lang="en-US" sz="1500" b="1" dirty="0">
                <a:solidFill>
                  <a:srgbClr val="374151"/>
                </a:solidFill>
                <a:latin typeface="ui-sans-serif" pitchFamily="34" charset="0"/>
                <a:ea typeface="ui-sans-serif" pitchFamily="34" charset="-122"/>
                <a:cs typeface="ui-sans-serif" pitchFamily="34" charset="-120"/>
              </a:rPr>
              <a:t>Centralized Visibility</a:t>
            </a:r>
            <a:endParaRPr lang="en-US" sz="1500" dirty="0"/>
          </a:p>
        </p:txBody>
      </p:sp>
      <p:sp>
        <p:nvSpPr>
          <p:cNvPr id="32" name="Text 2"/>
          <p:cNvSpPr/>
          <p:nvPr/>
        </p:nvSpPr>
        <p:spPr>
          <a:xfrm>
            <a:off x="1438275" y="1752600"/>
            <a:ext cx="4314825" cy="685800"/>
          </a:xfrm>
          <a:prstGeom prst="rect">
            <a:avLst/>
          </a:prstGeom>
          <a:noFill/>
          <a:ln/>
        </p:spPr>
        <p:txBody>
          <a:bodyPr vert="horz" wrap="square" lIns="0" tIns="0" rIns="0" bIns="0" rtlCol="0" anchor="t"/>
          <a:lstStyle/>
          <a:p>
            <a:pPr marL="0" indent="0">
              <a:lnSpc>
                <a:spcPts val="1800"/>
              </a:lnSpc>
              <a:buNone/>
            </a:pPr>
            <a:r>
              <a:rPr lang="en-US" sz="1200" dirty="0">
                <a:solidFill>
                  <a:srgbClr val="4B5563"/>
                </a:solidFill>
                <a:latin typeface="ui-sans-serif" pitchFamily="34" charset="0"/>
                <a:ea typeface="ui-sans-serif" pitchFamily="34" charset="-122"/>
                <a:cs typeface="ui-sans-serif" pitchFamily="34" charset="-120"/>
              </a:rPr>
              <a:t>Access current quotas and resource utilization through the AWS Management Console. View default AWS quota values and account-specific applied quotas.</a:t>
            </a:r>
            <a:endParaRPr lang="en-US" sz="1200" dirty="0"/>
          </a:p>
        </p:txBody>
      </p:sp>
      <p:sp>
        <p:nvSpPr>
          <p:cNvPr id="33" name="Text 3"/>
          <p:cNvSpPr/>
          <p:nvPr/>
        </p:nvSpPr>
        <p:spPr>
          <a:xfrm>
            <a:off x="1409700" y="3048000"/>
            <a:ext cx="5212080" cy="266700"/>
          </a:xfrm>
          <a:prstGeom prst="rect">
            <a:avLst/>
          </a:prstGeom>
          <a:noFill/>
          <a:ln/>
        </p:spPr>
        <p:txBody>
          <a:bodyPr vert="horz" wrap="square" lIns="0" tIns="0" rIns="0" bIns="0" rtlCol="0" anchor="t"/>
          <a:lstStyle/>
          <a:p>
            <a:pPr marL="0" indent="0">
              <a:lnSpc>
                <a:spcPts val="2100"/>
              </a:lnSpc>
              <a:buNone/>
            </a:pPr>
            <a:r>
              <a:rPr lang="en-US" sz="1500" b="1" dirty="0">
                <a:solidFill>
                  <a:srgbClr val="374151"/>
                </a:solidFill>
                <a:latin typeface="ui-sans-serif" pitchFamily="34" charset="0"/>
                <a:ea typeface="ui-sans-serif" pitchFamily="34" charset="-122"/>
                <a:cs typeface="ui-sans-serif" pitchFamily="34" charset="-120"/>
              </a:rPr>
              <a:t>CloudWatch Integration</a:t>
            </a:r>
            <a:endParaRPr lang="en-US" sz="1500" dirty="0"/>
          </a:p>
        </p:txBody>
      </p:sp>
      <p:sp>
        <p:nvSpPr>
          <p:cNvPr id="34" name="Text 4"/>
          <p:cNvSpPr/>
          <p:nvPr/>
        </p:nvSpPr>
        <p:spPr>
          <a:xfrm>
            <a:off x="1409700" y="3390900"/>
            <a:ext cx="4343400" cy="685800"/>
          </a:xfrm>
          <a:prstGeom prst="rect">
            <a:avLst/>
          </a:prstGeom>
          <a:noFill/>
          <a:ln/>
        </p:spPr>
        <p:txBody>
          <a:bodyPr vert="horz" wrap="square" lIns="0" tIns="0" rIns="0" bIns="0" rtlCol="0" anchor="t"/>
          <a:lstStyle/>
          <a:p>
            <a:pPr marL="0" indent="0">
              <a:lnSpc>
                <a:spcPts val="1800"/>
              </a:lnSpc>
              <a:buNone/>
            </a:pPr>
            <a:r>
              <a:rPr lang="en-US" sz="1200" dirty="0">
                <a:solidFill>
                  <a:srgbClr val="4B5563"/>
                </a:solidFill>
                <a:latin typeface="ui-sans-serif" pitchFamily="34" charset="0"/>
                <a:ea typeface="ui-sans-serif" pitchFamily="34" charset="-122"/>
                <a:cs typeface="ui-sans-serif" pitchFamily="34" charset="-120"/>
              </a:rPr>
              <a:t>Monitor your current resource usage against defined quotas. Set up alarms to notify when consumption approaches a specified percentage of a quota.</a:t>
            </a:r>
            <a:endParaRPr lang="en-US" sz="1200" dirty="0"/>
          </a:p>
        </p:txBody>
      </p:sp>
      <p:sp>
        <p:nvSpPr>
          <p:cNvPr id="35" name="Text 5"/>
          <p:cNvSpPr/>
          <p:nvPr/>
        </p:nvSpPr>
        <p:spPr>
          <a:xfrm>
            <a:off x="7019925" y="1409700"/>
            <a:ext cx="5246370" cy="266700"/>
          </a:xfrm>
          <a:prstGeom prst="rect">
            <a:avLst/>
          </a:prstGeom>
          <a:noFill/>
          <a:ln/>
        </p:spPr>
        <p:txBody>
          <a:bodyPr vert="horz" wrap="square" lIns="0" tIns="0" rIns="0" bIns="0" rtlCol="0" anchor="t"/>
          <a:lstStyle/>
          <a:p>
            <a:pPr marL="0" indent="0">
              <a:lnSpc>
                <a:spcPts val="2100"/>
              </a:lnSpc>
              <a:buNone/>
            </a:pPr>
            <a:r>
              <a:rPr lang="en-US" sz="1500" b="1" dirty="0">
                <a:solidFill>
                  <a:srgbClr val="374151"/>
                </a:solidFill>
                <a:latin typeface="ui-sans-serif" pitchFamily="34" charset="0"/>
                <a:ea typeface="ui-sans-serif" pitchFamily="34" charset="-122"/>
                <a:cs typeface="ui-sans-serif" pitchFamily="34" charset="-120"/>
              </a:rPr>
              <a:t>Proactive Management</a:t>
            </a:r>
            <a:endParaRPr lang="en-US" sz="1500" dirty="0"/>
          </a:p>
        </p:txBody>
      </p:sp>
      <p:sp>
        <p:nvSpPr>
          <p:cNvPr id="36" name="Text 6"/>
          <p:cNvSpPr/>
          <p:nvPr/>
        </p:nvSpPr>
        <p:spPr>
          <a:xfrm>
            <a:off x="7019925" y="1752600"/>
            <a:ext cx="4371975" cy="685800"/>
          </a:xfrm>
          <a:prstGeom prst="rect">
            <a:avLst/>
          </a:prstGeom>
          <a:noFill/>
          <a:ln/>
        </p:spPr>
        <p:txBody>
          <a:bodyPr vert="horz" wrap="square" lIns="0" tIns="0" rIns="0" bIns="0" rtlCol="0" anchor="t"/>
          <a:lstStyle/>
          <a:p>
            <a:pPr marL="0" indent="0">
              <a:lnSpc>
                <a:spcPts val="1800"/>
              </a:lnSpc>
              <a:buNone/>
            </a:pPr>
            <a:r>
              <a:rPr lang="en-US" sz="1200" dirty="0">
                <a:solidFill>
                  <a:srgbClr val="4B5563"/>
                </a:solidFill>
                <a:latin typeface="ui-sans-serif" pitchFamily="34" charset="0"/>
                <a:ea typeface="ui-sans-serif" pitchFamily="34" charset="-122"/>
                <a:cs typeface="ui-sans-serif" pitchFamily="34" charset="-120"/>
              </a:rPr>
              <a:t>Receive notifications when resource consumption approaches quota limits. Set alarms at specific percentages (e.g., 80%) to ensure timely intervention.</a:t>
            </a:r>
            <a:endParaRPr lang="en-US" sz="1200" dirty="0"/>
          </a:p>
        </p:txBody>
      </p:sp>
      <p:sp>
        <p:nvSpPr>
          <p:cNvPr id="37" name="Text 7"/>
          <p:cNvSpPr/>
          <p:nvPr/>
        </p:nvSpPr>
        <p:spPr>
          <a:xfrm>
            <a:off x="7048500" y="3048000"/>
            <a:ext cx="4343400" cy="266700"/>
          </a:xfrm>
          <a:prstGeom prst="rect">
            <a:avLst/>
          </a:prstGeom>
          <a:noFill/>
          <a:ln/>
        </p:spPr>
        <p:txBody>
          <a:bodyPr vert="horz" wrap="square" lIns="0" tIns="0" rIns="0" bIns="0" rtlCol="0" anchor="t"/>
          <a:lstStyle/>
          <a:p>
            <a:pPr marL="0" indent="0">
              <a:lnSpc>
                <a:spcPts val="2100"/>
              </a:lnSpc>
              <a:buNone/>
            </a:pPr>
            <a:r>
              <a:rPr lang="en-US" sz="1500" b="1" dirty="0">
                <a:solidFill>
                  <a:srgbClr val="374151"/>
                </a:solidFill>
                <a:latin typeface="ui-sans-serif" pitchFamily="34" charset="0"/>
                <a:ea typeface="ui-sans-serif" pitchFamily="34" charset="-122"/>
                <a:cs typeface="ui-sans-serif" pitchFamily="34" charset="-120"/>
              </a:rPr>
              <a:t>Capacity Planning</a:t>
            </a:r>
            <a:endParaRPr lang="en-US" sz="1500" dirty="0"/>
          </a:p>
        </p:txBody>
      </p:sp>
      <p:sp>
        <p:nvSpPr>
          <p:cNvPr id="38" name="Text 8"/>
          <p:cNvSpPr/>
          <p:nvPr/>
        </p:nvSpPr>
        <p:spPr>
          <a:xfrm>
            <a:off x="7048500" y="3390900"/>
            <a:ext cx="4343400" cy="685800"/>
          </a:xfrm>
          <a:prstGeom prst="rect">
            <a:avLst/>
          </a:prstGeom>
          <a:noFill/>
          <a:ln/>
        </p:spPr>
        <p:txBody>
          <a:bodyPr vert="horz" wrap="square" lIns="0" tIns="0" rIns="0" bIns="0" rtlCol="0" anchor="t"/>
          <a:lstStyle/>
          <a:p>
            <a:pPr marL="0" indent="0">
              <a:lnSpc>
                <a:spcPts val="1800"/>
              </a:lnSpc>
              <a:buNone/>
            </a:pPr>
            <a:r>
              <a:rPr lang="en-US" sz="1200" dirty="0">
                <a:solidFill>
                  <a:srgbClr val="4B5563"/>
                </a:solidFill>
                <a:latin typeface="ui-sans-serif" pitchFamily="34" charset="0"/>
                <a:ea typeface="ui-sans-serif" pitchFamily="34" charset="-122"/>
                <a:cs typeface="ui-sans-serif" pitchFamily="34" charset="-120"/>
              </a:rPr>
              <a:t>Use monitoring data to identify trends and plan for future resource needs. Scale capacity before hitting bottlenecks that could impact performance.</a:t>
            </a:r>
            <a:endParaRPr lang="en-US" sz="1200" dirty="0"/>
          </a:p>
        </p:txBody>
      </p:sp>
      <p:sp>
        <p:nvSpPr>
          <p:cNvPr id="39" name="Text 9"/>
          <p:cNvSpPr/>
          <p:nvPr/>
        </p:nvSpPr>
        <p:spPr>
          <a:xfrm>
            <a:off x="800100" y="4762500"/>
            <a:ext cx="10591800" cy="266700"/>
          </a:xfrm>
          <a:prstGeom prst="rect">
            <a:avLst/>
          </a:prstGeom>
          <a:noFill/>
          <a:ln/>
        </p:spPr>
        <p:txBody>
          <a:bodyPr vert="horz" wrap="square" lIns="0" tIns="0" rIns="0" bIns="0" rtlCol="0" anchor="t"/>
          <a:lstStyle/>
          <a:p>
            <a:pPr marL="0" indent="0" algn="ctr">
              <a:lnSpc>
                <a:spcPts val="2100"/>
              </a:lnSpc>
              <a:buNone/>
            </a:pPr>
            <a:r>
              <a:rPr lang="en-US" sz="1350" b="1" dirty="0">
                <a:solidFill>
                  <a:srgbClr val="374151"/>
                </a:solidFill>
                <a:latin typeface="ui-sans-serif" pitchFamily="34" charset="0"/>
                <a:ea typeface="ui-sans-serif" pitchFamily="34" charset="-122"/>
                <a:cs typeface="ui-sans-serif" pitchFamily="34" charset="-120"/>
              </a:rPr>
              <a:t>Quota Monitoring Workflow</a:t>
            </a:r>
            <a:endParaRPr lang="en-US" sz="1350" dirty="0"/>
          </a:p>
        </p:txBody>
      </p:sp>
      <p:sp>
        <p:nvSpPr>
          <p:cNvPr id="40" name="Text 10"/>
          <p:cNvSpPr/>
          <p:nvPr/>
        </p:nvSpPr>
        <p:spPr>
          <a:xfrm>
            <a:off x="1225808" y="5829300"/>
            <a:ext cx="1283375" cy="190500"/>
          </a:xfrm>
          <a:prstGeom prst="rect">
            <a:avLst/>
          </a:prstGeom>
          <a:noFill/>
          <a:ln/>
        </p:spPr>
        <p:txBody>
          <a:bodyPr vert="horz" wrap="square" lIns="0" tIns="0" rIns="0" bIns="0" rtlCol="0" anchor="t"/>
          <a:lstStyle/>
          <a:p>
            <a:pPr marL="0" indent="0" algn="ctr">
              <a:lnSpc>
                <a:spcPts val="1500"/>
              </a:lnSpc>
              <a:buNone/>
            </a:pPr>
            <a:r>
              <a:rPr lang="en-US" sz="1050" dirty="0">
                <a:solidFill>
                  <a:srgbClr val="4B5563"/>
                </a:solidFill>
                <a:latin typeface="ui-sans-serif" pitchFamily="34" charset="0"/>
                <a:ea typeface="ui-sans-serif" pitchFamily="34" charset="-122"/>
                <a:cs typeface="ui-sans-serif" pitchFamily="34" charset="-120"/>
              </a:rPr>
              <a:t>Resource Usage</a:t>
            </a:r>
            <a:endParaRPr lang="en-US" sz="1050" dirty="0"/>
          </a:p>
        </p:txBody>
      </p:sp>
      <p:sp>
        <p:nvSpPr>
          <p:cNvPr id="41" name="Text 11"/>
          <p:cNvSpPr/>
          <p:nvPr/>
        </p:nvSpPr>
        <p:spPr>
          <a:xfrm>
            <a:off x="4282098" y="5829300"/>
            <a:ext cx="955298" cy="190500"/>
          </a:xfrm>
          <a:prstGeom prst="rect">
            <a:avLst/>
          </a:prstGeom>
          <a:noFill/>
          <a:ln/>
        </p:spPr>
        <p:txBody>
          <a:bodyPr vert="horz" wrap="square" lIns="0" tIns="0" rIns="0" bIns="0" rtlCol="0" anchor="t"/>
          <a:lstStyle/>
          <a:p>
            <a:pPr marL="0" indent="0" algn="ctr">
              <a:lnSpc>
                <a:spcPts val="1500"/>
              </a:lnSpc>
              <a:buNone/>
            </a:pPr>
            <a:r>
              <a:rPr lang="en-US" sz="1050" dirty="0">
                <a:solidFill>
                  <a:srgbClr val="4B5563"/>
                </a:solidFill>
                <a:latin typeface="ui-sans-serif" pitchFamily="34" charset="0"/>
                <a:ea typeface="ui-sans-serif" pitchFamily="34" charset="-122"/>
                <a:cs typeface="ui-sans-serif" pitchFamily="34" charset="-120"/>
              </a:rPr>
              <a:t>CloudWatch</a:t>
            </a:r>
            <a:endParaRPr lang="en-US" sz="1050" dirty="0"/>
          </a:p>
        </p:txBody>
      </p:sp>
      <p:sp>
        <p:nvSpPr>
          <p:cNvPr id="42" name="Text 12"/>
          <p:cNvSpPr/>
          <p:nvPr/>
        </p:nvSpPr>
        <p:spPr>
          <a:xfrm>
            <a:off x="7015549" y="5829300"/>
            <a:ext cx="1220510" cy="190500"/>
          </a:xfrm>
          <a:prstGeom prst="rect">
            <a:avLst/>
          </a:prstGeom>
          <a:noFill/>
          <a:ln/>
        </p:spPr>
        <p:txBody>
          <a:bodyPr vert="horz" wrap="square" lIns="0" tIns="0" rIns="0" bIns="0" rtlCol="0" anchor="t"/>
          <a:lstStyle/>
          <a:p>
            <a:pPr marL="0" indent="0" algn="ctr">
              <a:lnSpc>
                <a:spcPts val="1500"/>
              </a:lnSpc>
              <a:buNone/>
            </a:pPr>
            <a:r>
              <a:rPr lang="en-US" sz="1050" dirty="0">
                <a:solidFill>
                  <a:srgbClr val="4B5563"/>
                </a:solidFill>
                <a:latin typeface="ui-sans-serif" pitchFamily="34" charset="0"/>
                <a:ea typeface="ui-sans-serif" pitchFamily="34" charset="-122"/>
                <a:cs typeface="ui-sans-serif" pitchFamily="34" charset="-120"/>
              </a:rPr>
              <a:t>Threshold Alert</a:t>
            </a:r>
            <a:endParaRPr lang="en-US" sz="1050" dirty="0"/>
          </a:p>
        </p:txBody>
      </p:sp>
      <p:sp>
        <p:nvSpPr>
          <p:cNvPr id="43" name="Text 13"/>
          <p:cNvSpPr/>
          <p:nvPr/>
        </p:nvSpPr>
        <p:spPr>
          <a:xfrm>
            <a:off x="10017294" y="5829300"/>
            <a:ext cx="918329" cy="190500"/>
          </a:xfrm>
          <a:prstGeom prst="rect">
            <a:avLst/>
          </a:prstGeom>
          <a:noFill/>
          <a:ln/>
        </p:spPr>
        <p:txBody>
          <a:bodyPr vert="horz" wrap="square" lIns="0" tIns="0" rIns="0" bIns="0" rtlCol="0" anchor="t"/>
          <a:lstStyle/>
          <a:p>
            <a:pPr marL="0" indent="0" algn="ctr">
              <a:lnSpc>
                <a:spcPts val="1500"/>
              </a:lnSpc>
              <a:buNone/>
            </a:pPr>
            <a:r>
              <a:rPr lang="en-US" sz="1050" dirty="0">
                <a:solidFill>
                  <a:srgbClr val="4B5563"/>
                </a:solidFill>
                <a:latin typeface="ui-sans-serif" pitchFamily="34" charset="0"/>
                <a:ea typeface="ui-sans-serif" pitchFamily="34" charset="-122"/>
                <a:cs typeface="ui-sans-serif" pitchFamily="34" charset="-120"/>
              </a:rPr>
              <a:t>Notification</a:t>
            </a:r>
            <a:endParaRPr lang="en-US" sz="1050" dirty="0"/>
          </a:p>
        </p:txBody>
      </p:sp>
      <p:sp>
        <p:nvSpPr>
          <p:cNvPr id="44" name="Text 14"/>
          <p:cNvSpPr/>
          <p:nvPr/>
        </p:nvSpPr>
        <p:spPr>
          <a:xfrm>
            <a:off x="819150" y="6515100"/>
            <a:ext cx="1925419" cy="190500"/>
          </a:xfrm>
          <a:prstGeom prst="rect">
            <a:avLst/>
          </a:prstGeom>
          <a:noFill/>
          <a:ln/>
        </p:spPr>
        <p:txBody>
          <a:bodyPr vert="horz" wrap="square" lIns="0" tIns="0" rIns="0" bIns="0" rtlCol="0" anchor="t"/>
          <a:lstStyle/>
          <a:p>
            <a:pPr marL="0" indent="0">
              <a:lnSpc>
                <a:spcPts val="1500"/>
              </a:lnSpc>
              <a:buNone/>
            </a:pPr>
            <a:r>
              <a:rPr lang="en-US" sz="1050" dirty="0">
                <a:solidFill>
                  <a:srgbClr val="6B7280"/>
                </a:solidFill>
                <a:latin typeface="ui-sans-serif" pitchFamily="34" charset="0"/>
                <a:ea typeface="ui-sans-serif" pitchFamily="34" charset="-122"/>
                <a:cs typeface="ui-sans-serif" pitchFamily="34" charset="-120"/>
              </a:rPr>
              <a:t> AWS Service Quotas</a:t>
            </a:r>
            <a:endParaRPr lang="en-US" sz="1050" dirty="0"/>
          </a:p>
        </p:txBody>
      </p:sp>
      <p:sp>
        <p:nvSpPr>
          <p:cNvPr id="45" name="Text 15"/>
          <p:cNvSpPr/>
          <p:nvPr/>
        </p:nvSpPr>
        <p:spPr>
          <a:xfrm>
            <a:off x="11701909" y="6467475"/>
            <a:ext cx="359509" cy="200025"/>
          </a:xfrm>
          <a:prstGeom prst="rect">
            <a:avLst/>
          </a:prstGeom>
          <a:noFill/>
          <a:ln/>
        </p:spPr>
        <p:txBody>
          <a:bodyPr vert="horz" wrap="square" lIns="0" tIns="0" rIns="0" bIns="0" rtlCol="0" anchor="t"/>
          <a:lstStyle/>
          <a:p>
            <a:pPr marL="0" indent="0">
              <a:lnSpc>
                <a:spcPts val="1575"/>
              </a:lnSpc>
              <a:buNone/>
            </a:pPr>
            <a:r>
              <a:rPr lang="en-US" sz="1050" dirty="0">
                <a:solidFill>
                  <a:srgbClr val="666666"/>
                </a:solidFill>
                <a:latin typeface="ui-sans-serif" pitchFamily="34" charset="0"/>
                <a:ea typeface="ui-sans-serif" pitchFamily="34" charset="-122"/>
                <a:cs typeface="ui-sans-serif" pitchFamily="34" charset="-120"/>
              </a:rPr>
              <a:t>4/10</a:t>
            </a:r>
            <a:endParaRPr lang="en-US" sz="10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TotalTime>
  <Words>3747</Words>
  <Application>Microsoft Office PowerPoint</Application>
  <PresentationFormat>Widescreen</PresentationFormat>
  <Paragraphs>718</Paragraphs>
  <Slides>41</Slides>
  <Notes>41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41</vt:i4>
      </vt:variant>
    </vt:vector>
  </HeadingPairs>
  <TitlesOfParts>
    <vt:vector size="46" baseType="lpstr">
      <vt:lpstr>Amazon Ember Display</vt:lpstr>
      <vt:lpstr>Arial</vt:lpstr>
      <vt:lpstr>ui-monospace</vt:lpstr>
      <vt:lpstr>ui-sans-serif</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Ritesh Behal</cp:lastModifiedBy>
  <cp:revision>12</cp:revision>
  <dcterms:created xsi:type="dcterms:W3CDTF">2025-10-29T06:44:34Z</dcterms:created>
  <dcterms:modified xsi:type="dcterms:W3CDTF">2025-11-06T17:40:28Z</dcterms:modified>
</cp:coreProperties>
</file>